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892E9-DFCF-144C-AAC4-F65FF56937B1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5E570-F7C2-EC4C-810C-21B9A813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Integers between -5 and 256 are singleton instances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5E570-F7C2-EC4C-810C-21B9A8138C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exceptions.html" TargetMode="External"/><Relationship Id="rId3" Type="http://schemas.openxmlformats.org/officeDocument/2006/relationships/hyperlink" Target="https://docs.python.org/3/library/exception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</a:p>
          <a:p>
            <a:r>
              <a:rPr lang="en-US" dirty="0" smtClean="0"/>
              <a:t>Conditional Statements and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9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Any operation that results in a Boolean value (True / False)</a:t>
            </a:r>
          </a:p>
          <a:p>
            <a:r>
              <a:rPr lang="en-US" dirty="0" smtClean="0"/>
              <a:t>Comparison:</a:t>
            </a:r>
          </a:p>
          <a:p>
            <a:pPr lvl="1"/>
            <a:r>
              <a:rPr lang="en-US" dirty="0" smtClean="0"/>
              <a:t>&gt; &lt; </a:t>
            </a:r>
          </a:p>
          <a:p>
            <a:pPr lvl="1"/>
            <a:r>
              <a:rPr lang="en-US" dirty="0" smtClean="0"/>
              <a:t>&gt;= &lt;=</a:t>
            </a:r>
          </a:p>
          <a:p>
            <a:pPr lvl="1"/>
            <a:r>
              <a:rPr lang="en-US" dirty="0" smtClean="0"/>
              <a:t>== !=</a:t>
            </a:r>
          </a:p>
          <a:p>
            <a:pPr lvl="1"/>
            <a:r>
              <a:rPr lang="en-US" dirty="0" smtClean="0"/>
              <a:t>is  is not</a:t>
            </a:r>
          </a:p>
          <a:p>
            <a:r>
              <a:rPr lang="en-US" dirty="0" smtClean="0"/>
              <a:t>Logical: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</a:p>
          <a:p>
            <a:pPr lvl="1"/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5440" y="3855926"/>
            <a:ext cx="2013568" cy="1754327"/>
          </a:xfrm>
          <a:prstGeom prst="rect">
            <a:avLst/>
          </a:prstGeom>
          <a:noFill/>
          <a:ln>
            <a:solidFill>
              <a:srgbClr val="80B60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&gt;&gt;&gt;a = 1000</a:t>
            </a:r>
          </a:p>
          <a:p>
            <a:r>
              <a:rPr lang="en-US" dirty="0" smtClean="0"/>
              <a:t>&gt;&gt;&gt;b = 10**3</a:t>
            </a:r>
          </a:p>
          <a:p>
            <a:r>
              <a:rPr lang="en-US" dirty="0" smtClean="0"/>
              <a:t>&gt;&gt;&gt;b == a</a:t>
            </a:r>
          </a:p>
          <a:p>
            <a:r>
              <a:rPr lang="en-US" dirty="0" smtClean="0"/>
              <a:t>&gt;&gt;&gt;b is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9071" y="3855925"/>
            <a:ext cx="2013568" cy="1754327"/>
          </a:xfrm>
          <a:prstGeom prst="rect">
            <a:avLst/>
          </a:prstGeom>
          <a:noFill/>
          <a:ln>
            <a:solidFill>
              <a:srgbClr val="80B60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&gt;&gt;&gt;a = 200</a:t>
            </a:r>
          </a:p>
          <a:p>
            <a:r>
              <a:rPr lang="en-US" dirty="0" smtClean="0"/>
              <a:t>&gt;&gt;&gt;b = 20*10</a:t>
            </a:r>
          </a:p>
          <a:p>
            <a:r>
              <a:rPr lang="en-US" dirty="0" smtClean="0"/>
              <a:t>&gt;&gt;&gt;b == a</a:t>
            </a:r>
          </a:p>
          <a:p>
            <a:r>
              <a:rPr lang="en-US" dirty="0" smtClean="0"/>
              <a:t>&gt;&gt;&gt;b is a</a:t>
            </a:r>
          </a:p>
        </p:txBody>
      </p:sp>
      <p:sp>
        <p:nvSpPr>
          <p:cNvPr id="6" name="Rectangle 5"/>
          <p:cNvSpPr/>
          <p:nvPr/>
        </p:nvSpPr>
        <p:spPr>
          <a:xfrm rot="19155723">
            <a:off x="4366068" y="4183573"/>
            <a:ext cx="3194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 T F ???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18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925644" y="3887062"/>
            <a:ext cx="1430092" cy="102977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condition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28" idx="4"/>
            <a:endCxn id="13" idx="0"/>
          </p:cNvCxnSpPr>
          <p:nvPr/>
        </p:nvCxnSpPr>
        <p:spPr>
          <a:xfrm>
            <a:off x="1630305" y="3193445"/>
            <a:ext cx="10385" cy="693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62723" y="4645419"/>
            <a:ext cx="1407209" cy="514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block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13" idx="3"/>
            <a:endCxn id="19" idx="0"/>
          </p:cNvCxnSpPr>
          <p:nvPr/>
        </p:nvCxnSpPr>
        <p:spPr>
          <a:xfrm>
            <a:off x="2355736" y="4401949"/>
            <a:ext cx="910592" cy="2434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31" idx="0"/>
          </p:cNvCxnSpPr>
          <p:nvPr/>
        </p:nvCxnSpPr>
        <p:spPr>
          <a:xfrm flipH="1">
            <a:off x="1630305" y="4916835"/>
            <a:ext cx="10385" cy="1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2"/>
          </p:cNvCxnSpPr>
          <p:nvPr/>
        </p:nvCxnSpPr>
        <p:spPr>
          <a:xfrm rot="5400000">
            <a:off x="2288130" y="4502481"/>
            <a:ext cx="320374" cy="16360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25434" y="3887062"/>
            <a:ext cx="5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5727" y="4975639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8" name="Donut 27"/>
          <p:cNvSpPr/>
          <p:nvPr/>
        </p:nvSpPr>
        <p:spPr>
          <a:xfrm>
            <a:off x="1475855" y="2885663"/>
            <a:ext cx="308900" cy="307782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75855" y="6201520"/>
            <a:ext cx="308900" cy="286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41026" y="2885663"/>
            <a:ext cx="274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>
                <a:solidFill>
                  <a:schemeClr val="accent3"/>
                </a:solidFill>
              </a:rPr>
              <a:t>condition</a:t>
            </a:r>
            <a:r>
              <a:rPr lang="en-US" dirty="0"/>
              <a:t> :</a:t>
            </a:r>
          </a:p>
          <a:p>
            <a:r>
              <a:rPr lang="en-US" dirty="0" smtClean="0"/>
              <a:t>    conditional </a:t>
            </a:r>
            <a:r>
              <a:rPr lang="en-US" dirty="0"/>
              <a:t>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1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1784755" y="3887062"/>
            <a:ext cx="1430092" cy="102977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condition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28" idx="4"/>
            <a:endCxn id="13" idx="0"/>
          </p:cNvCxnSpPr>
          <p:nvPr/>
        </p:nvCxnSpPr>
        <p:spPr>
          <a:xfrm>
            <a:off x="2489416" y="3193445"/>
            <a:ext cx="10385" cy="693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21834" y="4645419"/>
            <a:ext cx="1407209" cy="514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block true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13" idx="3"/>
            <a:endCxn id="19" idx="0"/>
          </p:cNvCxnSpPr>
          <p:nvPr/>
        </p:nvCxnSpPr>
        <p:spPr>
          <a:xfrm>
            <a:off x="3214847" y="4401949"/>
            <a:ext cx="910592" cy="2434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2"/>
            <a:endCxn id="31" idx="0"/>
          </p:cNvCxnSpPr>
          <p:nvPr/>
        </p:nvCxnSpPr>
        <p:spPr>
          <a:xfrm rot="5400000">
            <a:off x="2786821" y="4862901"/>
            <a:ext cx="1041215" cy="16360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9665" y="3887062"/>
            <a:ext cx="5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8503" y="388706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8" name="Donut 27"/>
          <p:cNvSpPr/>
          <p:nvPr/>
        </p:nvSpPr>
        <p:spPr>
          <a:xfrm>
            <a:off x="2334966" y="2885663"/>
            <a:ext cx="308900" cy="307782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334966" y="6201520"/>
            <a:ext cx="308900" cy="286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60615" y="2885663"/>
            <a:ext cx="2860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>
                <a:solidFill>
                  <a:schemeClr val="accent3"/>
                </a:solidFill>
              </a:rPr>
              <a:t>condition</a:t>
            </a:r>
            <a:r>
              <a:rPr lang="en-US" dirty="0"/>
              <a:t> :</a:t>
            </a:r>
          </a:p>
          <a:p>
            <a:r>
              <a:rPr lang="en-US" dirty="0" smtClean="0"/>
              <a:t>    conditional block true</a:t>
            </a:r>
          </a:p>
          <a:p>
            <a:r>
              <a:rPr lang="en-US" dirty="0"/>
              <a:t>e</a:t>
            </a:r>
            <a:r>
              <a:rPr lang="en-US" dirty="0" smtClean="0"/>
              <a:t>lse :</a:t>
            </a:r>
          </a:p>
          <a:p>
            <a:r>
              <a:rPr lang="en-US" dirty="0"/>
              <a:t> </a:t>
            </a:r>
            <a:r>
              <a:rPr lang="en-US" dirty="0" smtClean="0"/>
              <a:t>   conditional block false</a:t>
            </a:r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4898" y="4660515"/>
            <a:ext cx="1407209" cy="514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block false</a:t>
            </a:r>
            <a:endParaRPr lang="en-US" sz="1400" dirty="0"/>
          </a:p>
        </p:txBody>
      </p:sp>
      <p:cxnSp>
        <p:nvCxnSpPr>
          <p:cNvPr id="3" name="Elbow Connector 2"/>
          <p:cNvCxnSpPr>
            <a:stCxn id="13" idx="1"/>
            <a:endCxn id="15" idx="0"/>
          </p:cNvCxnSpPr>
          <p:nvPr/>
        </p:nvCxnSpPr>
        <p:spPr>
          <a:xfrm rot="10800000" flipV="1">
            <a:off x="868503" y="4401949"/>
            <a:ext cx="916252" cy="2585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5" idx="2"/>
            <a:endCxn id="31" idx="0"/>
          </p:cNvCxnSpPr>
          <p:nvPr/>
        </p:nvCxnSpPr>
        <p:spPr>
          <a:xfrm rot="16200000" flipH="1">
            <a:off x="1165900" y="4878003"/>
            <a:ext cx="1026119" cy="16209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8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1681973" y="3029966"/>
            <a:ext cx="1595798" cy="102977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Condition 1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28" idx="4"/>
            <a:endCxn id="13" idx="0"/>
          </p:cNvCxnSpPr>
          <p:nvPr/>
        </p:nvCxnSpPr>
        <p:spPr>
          <a:xfrm flipH="1">
            <a:off x="2479872" y="2733627"/>
            <a:ext cx="3822" cy="296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17294" y="4363058"/>
            <a:ext cx="1407209" cy="514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block true 1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13" idx="3"/>
            <a:endCxn id="19" idx="0"/>
          </p:cNvCxnSpPr>
          <p:nvPr/>
        </p:nvCxnSpPr>
        <p:spPr>
          <a:xfrm>
            <a:off x="3277771" y="3544853"/>
            <a:ext cx="1843128" cy="8182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2479872" y="4059739"/>
            <a:ext cx="2947" cy="515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2"/>
            <a:endCxn id="31" idx="0"/>
          </p:cNvCxnSpPr>
          <p:nvPr/>
        </p:nvCxnSpPr>
        <p:spPr>
          <a:xfrm rot="5400000">
            <a:off x="3035214" y="4336809"/>
            <a:ext cx="1544551" cy="2626820"/>
          </a:xfrm>
          <a:prstGeom prst="bentConnector3">
            <a:avLst>
              <a:gd name="adj1" fmla="val 818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8823" y="3175521"/>
            <a:ext cx="5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31573" y="410885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8" name="Donut 27"/>
          <p:cNvSpPr/>
          <p:nvPr/>
        </p:nvSpPr>
        <p:spPr>
          <a:xfrm>
            <a:off x="2329244" y="2425845"/>
            <a:ext cx="308900" cy="307782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339629" y="6422495"/>
            <a:ext cx="308900" cy="286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41026" y="2885663"/>
            <a:ext cx="27457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 smtClean="0">
                <a:solidFill>
                  <a:schemeClr val="accent3"/>
                </a:solidFill>
              </a:rPr>
              <a:t>condition 1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r>
              <a:rPr lang="en-US" dirty="0" smtClean="0"/>
              <a:t>    conditional block true 1</a:t>
            </a:r>
            <a:endParaRPr lang="en-US" dirty="0"/>
          </a:p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i="1" dirty="0">
                <a:solidFill>
                  <a:schemeClr val="accent3"/>
                </a:solidFill>
              </a:rPr>
              <a:t>condition </a:t>
            </a:r>
            <a:r>
              <a:rPr lang="en-US" i="1" dirty="0" smtClean="0">
                <a:solidFill>
                  <a:schemeClr val="accent3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r>
              <a:rPr lang="en-US" dirty="0"/>
              <a:t>    conditional </a:t>
            </a:r>
            <a:r>
              <a:rPr lang="en-US" dirty="0" smtClean="0"/>
              <a:t>block true 2</a:t>
            </a:r>
            <a:endParaRPr lang="en-US" dirty="0"/>
          </a:p>
          <a:p>
            <a:r>
              <a:rPr lang="en-US" dirty="0" smtClean="0"/>
              <a:t>else :</a:t>
            </a:r>
          </a:p>
          <a:p>
            <a:r>
              <a:rPr lang="en-US" dirty="0"/>
              <a:t> </a:t>
            </a:r>
            <a:r>
              <a:rPr lang="en-US" dirty="0" smtClean="0"/>
              <a:t>   conditional block false 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1710387" y="4575053"/>
            <a:ext cx="1544864" cy="102977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Condition 2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611784" y="5347383"/>
            <a:ext cx="1407209" cy="514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block true 2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15" idx="3"/>
            <a:endCxn id="20" idx="0"/>
          </p:cNvCxnSpPr>
          <p:nvPr/>
        </p:nvCxnSpPr>
        <p:spPr>
          <a:xfrm>
            <a:off x="3255251" y="5089940"/>
            <a:ext cx="1060138" cy="2574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0" idx="2"/>
            <a:endCxn id="31" idx="0"/>
          </p:cNvCxnSpPr>
          <p:nvPr/>
        </p:nvCxnSpPr>
        <p:spPr>
          <a:xfrm rot="5400000">
            <a:off x="3124621" y="5231727"/>
            <a:ext cx="560226" cy="1821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23897" y="4720608"/>
            <a:ext cx="5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6118" y="5366487"/>
            <a:ext cx="1407209" cy="514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block false</a:t>
            </a:r>
            <a:endParaRPr lang="en-US" sz="1400" dirty="0"/>
          </a:p>
        </p:txBody>
      </p:sp>
      <p:cxnSp>
        <p:nvCxnSpPr>
          <p:cNvPr id="45" name="Elbow Connector 44"/>
          <p:cNvCxnSpPr>
            <a:stCxn id="15" idx="1"/>
            <a:endCxn id="43" idx="0"/>
          </p:cNvCxnSpPr>
          <p:nvPr/>
        </p:nvCxnSpPr>
        <p:spPr>
          <a:xfrm rot="10800000" flipV="1">
            <a:off x="909723" y="5089939"/>
            <a:ext cx="800664" cy="2765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3" idx="2"/>
            <a:endCxn id="31" idx="0"/>
          </p:cNvCxnSpPr>
          <p:nvPr/>
        </p:nvCxnSpPr>
        <p:spPr>
          <a:xfrm rot="16200000" flipH="1">
            <a:off x="1431340" y="5359756"/>
            <a:ext cx="541122" cy="15843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9723" y="4720608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br>
              <a:rPr lang="en-US" dirty="0" smtClean="0"/>
            </a:br>
            <a:r>
              <a:rPr lang="en-US" dirty="0" smtClean="0"/>
              <a:t>And the Guardian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5" y="4574405"/>
            <a:ext cx="7662864" cy="2005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happens when x = 6 and y = 2?</a:t>
            </a:r>
          </a:p>
          <a:p>
            <a:r>
              <a:rPr lang="en-US" dirty="0" smtClean="0"/>
              <a:t>What happens when x = 1 and y = 2?</a:t>
            </a:r>
          </a:p>
          <a:p>
            <a:r>
              <a:rPr lang="en-US" dirty="0" smtClean="0"/>
              <a:t>What happened when x=6 and y = 0?</a:t>
            </a:r>
          </a:p>
          <a:p>
            <a:r>
              <a:rPr lang="en-US" dirty="0" smtClean="0"/>
              <a:t>How would you re-write the expression to avoid this?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0256" y="2640745"/>
            <a:ext cx="4843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raw_input</a:t>
            </a:r>
            <a:r>
              <a:rPr lang="en-US" dirty="0" smtClean="0"/>
              <a:t>(“Enter the first value: ”))</a:t>
            </a:r>
          </a:p>
          <a:p>
            <a:r>
              <a:rPr lang="en-US" dirty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raw_input</a:t>
            </a:r>
            <a:r>
              <a:rPr lang="en-US" dirty="0" smtClean="0"/>
              <a:t>(“Enter the second value: ”))</a:t>
            </a:r>
          </a:p>
          <a:p>
            <a:r>
              <a:rPr lang="en-US" dirty="0" smtClean="0"/>
              <a:t>print (x &gt;= 2 and x/y &gt; 2) </a:t>
            </a:r>
          </a:p>
        </p:txBody>
      </p:sp>
    </p:spTree>
    <p:extLst>
      <p:ext uri="{BB962C8B-B14F-4D97-AF65-F5344CB8AC3E}">
        <p14:creationId xmlns:p14="http://schemas.microsoft.com/office/powerpoint/2010/main" val="146559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errors:</a:t>
            </a:r>
          </a:p>
          <a:p>
            <a:pPr lvl="1"/>
            <a:r>
              <a:rPr lang="en-US" dirty="0" smtClean="0"/>
              <a:t>Syntax errors : Errors detected during parsing of a program or statement</a:t>
            </a:r>
          </a:p>
          <a:p>
            <a:pPr lvl="1"/>
            <a:r>
              <a:rPr lang="en-US" dirty="0" smtClean="0"/>
              <a:t>Exceptions : Errors (known or unexpected) that happen during runtime</a:t>
            </a:r>
          </a:p>
          <a:p>
            <a:r>
              <a:rPr lang="en-US" dirty="0" smtClean="0"/>
              <a:t>Exceptions can be handled and/or </a:t>
            </a:r>
            <a:r>
              <a:rPr lang="en-US" dirty="0" smtClean="0"/>
              <a:t>raised</a:t>
            </a:r>
          </a:p>
          <a:p>
            <a:r>
              <a:rPr lang="en-US" dirty="0" smtClean="0"/>
              <a:t>Python 2.x contains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pre-defined exception classes. For Python 3.x use </a:t>
            </a:r>
            <a:r>
              <a:rPr lang="en-US" dirty="0" smtClean="0">
                <a:hlinkClick r:id="rId3"/>
              </a:rPr>
              <a:t>this</a:t>
            </a:r>
            <a:r>
              <a:rPr lang="en-US" dirty="0" smtClean="0"/>
              <a:t> exceptions are pre-defined.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3844" y="3217957"/>
            <a:ext cx="2842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ry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statements to try</a:t>
            </a:r>
          </a:p>
          <a:p>
            <a:r>
              <a:rPr lang="en-US" b="1" dirty="0"/>
              <a:t>e</a:t>
            </a:r>
            <a:r>
              <a:rPr lang="en-US" b="1" dirty="0" smtClean="0"/>
              <a:t>xcept</a:t>
            </a:r>
            <a:r>
              <a:rPr lang="en-US" dirty="0" smtClean="0"/>
              <a:t> </a:t>
            </a:r>
            <a:r>
              <a:rPr lang="en-US" i="1" dirty="0" err="1" smtClean="0"/>
              <a:t>exceptionName</a:t>
            </a:r>
            <a:r>
              <a:rPr lang="en-US" dirty="0" smtClean="0"/>
              <a:t> :</a:t>
            </a:r>
          </a:p>
          <a:p>
            <a:r>
              <a:rPr lang="en-US" dirty="0"/>
              <a:t> </a:t>
            </a:r>
            <a:r>
              <a:rPr lang="en-US" dirty="0" smtClean="0"/>
              <a:t>   statements on failure</a:t>
            </a:r>
          </a:p>
          <a:p>
            <a:r>
              <a:rPr lang="en-US" b="1" dirty="0" smtClean="0"/>
              <a:t>else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statements if no fail</a:t>
            </a:r>
          </a:p>
          <a:p>
            <a:r>
              <a:rPr lang="en-US" b="1" dirty="0"/>
              <a:t>f</a:t>
            </a:r>
            <a:r>
              <a:rPr lang="en-US" b="1" dirty="0" smtClean="0"/>
              <a:t>inally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clean up statements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9926" y="2526419"/>
            <a:ext cx="326606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1. Executes protected statements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75988" y="2695696"/>
            <a:ext cx="1671724" cy="926310"/>
            <a:chOff x="4475988" y="2695696"/>
            <a:chExt cx="1671724" cy="926310"/>
          </a:xfrm>
        </p:grpSpPr>
        <p:cxnSp>
          <p:nvCxnSpPr>
            <p:cNvPr id="7" name="Elbow Connector 6"/>
            <p:cNvCxnSpPr>
              <a:stCxn id="8" idx="1"/>
              <a:endCxn id="5" idx="3"/>
            </p:cNvCxnSpPr>
            <p:nvPr/>
          </p:nvCxnSpPr>
          <p:spPr>
            <a:xfrm rot="10800000">
              <a:off x="4475988" y="2695696"/>
              <a:ext cx="1367856" cy="738716"/>
            </a:xfrm>
            <a:prstGeom prst="bentConnector3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5843844" y="3246818"/>
              <a:ext cx="303868" cy="375188"/>
            </a:xfrm>
            <a:prstGeom prst="leftBracke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73688" y="3770520"/>
            <a:ext cx="1674024" cy="997724"/>
            <a:chOff x="4473688" y="3246818"/>
            <a:chExt cx="1674024" cy="997724"/>
          </a:xfrm>
        </p:grpSpPr>
        <p:cxnSp>
          <p:nvCxnSpPr>
            <p:cNvPr id="12" name="Elbow Connector 11"/>
            <p:cNvCxnSpPr>
              <a:stCxn id="13" idx="1"/>
              <a:endCxn id="14" idx="3"/>
            </p:cNvCxnSpPr>
            <p:nvPr/>
          </p:nvCxnSpPr>
          <p:spPr>
            <a:xfrm rot="10800000" flipV="1">
              <a:off x="4473688" y="3434411"/>
              <a:ext cx="1370157" cy="810131"/>
            </a:xfrm>
            <a:prstGeom prst="bentConnector3">
              <a:avLst/>
            </a:prstGeom>
            <a:ln>
              <a:solidFill>
                <a:srgbClr val="E29F1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Left Bracket 12"/>
            <p:cNvSpPr/>
            <p:nvPr/>
          </p:nvSpPr>
          <p:spPr>
            <a:xfrm>
              <a:off x="5843844" y="3246818"/>
              <a:ext cx="303868" cy="375188"/>
            </a:xfrm>
            <a:prstGeom prst="leftBracket">
              <a:avLst/>
            </a:prstGeom>
            <a:ln>
              <a:solidFill>
                <a:srgbClr val="E29F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07625" y="4475857"/>
            <a:ext cx="3266062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. Executes additional statements in case of exception.</a:t>
            </a:r>
          </a:p>
        </p:txBody>
      </p:sp>
      <p:sp>
        <p:nvSpPr>
          <p:cNvPr id="21" name="Diamond 20"/>
          <p:cNvSpPr/>
          <p:nvPr/>
        </p:nvSpPr>
        <p:spPr>
          <a:xfrm>
            <a:off x="2092532" y="3178881"/>
            <a:ext cx="1500850" cy="96682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Fails?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5" idx="2"/>
            <a:endCxn id="21" idx="0"/>
          </p:cNvCxnSpPr>
          <p:nvPr/>
        </p:nvCxnSpPr>
        <p:spPr>
          <a:xfrm>
            <a:off x="2842957" y="2864973"/>
            <a:ext cx="0" cy="313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  <a:endCxn id="14" idx="0"/>
          </p:cNvCxnSpPr>
          <p:nvPr/>
        </p:nvCxnSpPr>
        <p:spPr>
          <a:xfrm flipH="1">
            <a:off x="2840656" y="4145708"/>
            <a:ext cx="2301" cy="33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09926" y="5216031"/>
            <a:ext cx="3266062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. Executes additional statements in case of successful execution.</a:t>
            </a:r>
          </a:p>
        </p:txBody>
      </p:sp>
      <p:cxnSp>
        <p:nvCxnSpPr>
          <p:cNvPr id="38" name="Elbow Connector 37"/>
          <p:cNvCxnSpPr>
            <a:stCxn id="21" idx="1"/>
            <a:endCxn id="36" idx="1"/>
          </p:cNvCxnSpPr>
          <p:nvPr/>
        </p:nvCxnSpPr>
        <p:spPr>
          <a:xfrm rot="10800000" flipV="1">
            <a:off x="1209926" y="3662295"/>
            <a:ext cx="882606" cy="1846124"/>
          </a:xfrm>
          <a:prstGeom prst="bentConnector3">
            <a:avLst>
              <a:gd name="adj1" fmla="val 1259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75989" y="4362076"/>
            <a:ext cx="1671722" cy="1146342"/>
            <a:chOff x="4475990" y="2906737"/>
            <a:chExt cx="1671722" cy="1146342"/>
          </a:xfrm>
        </p:grpSpPr>
        <p:cxnSp>
          <p:nvCxnSpPr>
            <p:cNvPr id="41" name="Elbow Connector 40"/>
            <p:cNvCxnSpPr>
              <a:stCxn id="42" idx="1"/>
              <a:endCxn id="36" idx="3"/>
            </p:cNvCxnSpPr>
            <p:nvPr/>
          </p:nvCxnSpPr>
          <p:spPr>
            <a:xfrm rot="10800000" flipV="1">
              <a:off x="4475990" y="3094330"/>
              <a:ext cx="1367855" cy="958749"/>
            </a:xfrm>
            <a:prstGeom prst="bentConnector3">
              <a:avLst>
                <a:gd name="adj1" fmla="val 40505"/>
              </a:avLst>
            </a:prstGeom>
            <a:ln>
              <a:solidFill>
                <a:srgbClr val="E29F1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eft Bracket 41"/>
            <p:cNvSpPr/>
            <p:nvPr/>
          </p:nvSpPr>
          <p:spPr>
            <a:xfrm>
              <a:off x="5843844" y="2906737"/>
              <a:ext cx="303868" cy="375188"/>
            </a:xfrm>
            <a:prstGeom prst="leftBracket">
              <a:avLst/>
            </a:prstGeom>
            <a:ln>
              <a:solidFill>
                <a:srgbClr val="E29F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07625" y="6144669"/>
            <a:ext cx="3266062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3. Executes clean up statements before leaving the try statement</a:t>
            </a:r>
          </a:p>
        </p:txBody>
      </p:sp>
      <p:cxnSp>
        <p:nvCxnSpPr>
          <p:cNvPr id="48" name="Elbow Connector 47"/>
          <p:cNvCxnSpPr>
            <a:stCxn id="14" idx="1"/>
            <a:endCxn id="46" idx="1"/>
          </p:cNvCxnSpPr>
          <p:nvPr/>
        </p:nvCxnSpPr>
        <p:spPr>
          <a:xfrm rot="10800000" flipV="1">
            <a:off x="1207625" y="4768245"/>
            <a:ext cx="12700" cy="1668812"/>
          </a:xfrm>
          <a:prstGeom prst="bentConnector3">
            <a:avLst>
              <a:gd name="adj1" fmla="val 28226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2"/>
            <a:endCxn id="46" idx="0"/>
          </p:cNvCxnSpPr>
          <p:nvPr/>
        </p:nvCxnSpPr>
        <p:spPr>
          <a:xfrm flipH="1">
            <a:off x="2840656" y="5800807"/>
            <a:ext cx="2301" cy="343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473687" y="4898391"/>
            <a:ext cx="1674026" cy="1538666"/>
            <a:chOff x="4473687" y="2531549"/>
            <a:chExt cx="1674026" cy="1538666"/>
          </a:xfrm>
        </p:grpSpPr>
        <p:cxnSp>
          <p:nvCxnSpPr>
            <p:cNvPr id="59" name="Elbow Connector 58"/>
            <p:cNvCxnSpPr>
              <a:stCxn id="60" idx="1"/>
              <a:endCxn id="46" idx="3"/>
            </p:cNvCxnSpPr>
            <p:nvPr/>
          </p:nvCxnSpPr>
          <p:spPr>
            <a:xfrm rot="10800000" flipV="1">
              <a:off x="4473687" y="2719143"/>
              <a:ext cx="1370158" cy="1351072"/>
            </a:xfrm>
            <a:prstGeom prst="bentConnector3">
              <a:avLst>
                <a:gd name="adj1" fmla="val 28935"/>
              </a:avLst>
            </a:prstGeom>
            <a:ln>
              <a:solidFill>
                <a:srgbClr val="E29F1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Left Bracket 59"/>
            <p:cNvSpPr/>
            <p:nvPr/>
          </p:nvSpPr>
          <p:spPr>
            <a:xfrm>
              <a:off x="5843845" y="2531549"/>
              <a:ext cx="303868" cy="375188"/>
            </a:xfrm>
            <a:prstGeom prst="leftBracket">
              <a:avLst/>
            </a:prstGeom>
            <a:ln>
              <a:solidFill>
                <a:srgbClr val="E29F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915114" y="4040160"/>
            <a:ext cx="5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42107" y="3292965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4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52254"/>
            <a:ext cx="7662864" cy="191975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Rewrite the gross pay exercise (session 1) to give the employee 1.5 times his/her pay rate for hours worked above 40 hours and protect your program to show an error message if the values entered are not numbers.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accepts a grade between 0.0 and 1.0. If the value entered is out of range print an error, if not, print a grade according to the following table: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72977"/>
              </p:ext>
            </p:extLst>
          </p:nvPr>
        </p:nvGraphicFramePr>
        <p:xfrm>
          <a:off x="1524000" y="42555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4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1564</TotalTime>
  <Words>527</Words>
  <Application>Microsoft Macintosh PowerPoint</Application>
  <PresentationFormat>On-screen Show (4:3)</PresentationFormat>
  <Paragraphs>109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Python</vt:lpstr>
      <vt:lpstr>Logical Operations</vt:lpstr>
      <vt:lpstr>Conditional Statement</vt:lpstr>
      <vt:lpstr>Conditional Statement</vt:lpstr>
      <vt:lpstr>Conditional Statement</vt:lpstr>
      <vt:lpstr>Short-Circuit Evaluation And the Guardian Pattern</vt:lpstr>
      <vt:lpstr>Error Handling</vt:lpstr>
      <vt:lpstr>Exception Handling</vt:lpstr>
      <vt:lpstr>Exercises</vt:lpstr>
    </vt:vector>
  </TitlesOfParts>
  <Company>Paypal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Carlos Augusto Abarca Bayona</cp:lastModifiedBy>
  <cp:revision>23</cp:revision>
  <dcterms:created xsi:type="dcterms:W3CDTF">2015-06-30T12:59:47Z</dcterms:created>
  <dcterms:modified xsi:type="dcterms:W3CDTF">2015-07-07T22:34:26Z</dcterms:modified>
</cp:coreProperties>
</file>