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5319E2-0DCA-3A49-9561-83CA690204F6}" type="datetimeFigureOut">
              <a:rPr lang="en-US" smtClean="0"/>
              <a:t>29/07/15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AFF1C7-1AE6-F547-861F-88CA24C3DB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</a:p>
          <a:p>
            <a:r>
              <a:rPr lang="en-US" dirty="0" smtClean="0"/>
              <a:t>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1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New Year</a:t>
            </a:r>
            <a:br>
              <a:rPr lang="en-US" dirty="0" smtClean="0"/>
            </a:br>
            <a:r>
              <a:rPr lang="en-US" sz="2000" dirty="0" smtClean="0"/>
              <a:t>A simple for loop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1519" y="3307181"/>
            <a:ext cx="8105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myFriends</a:t>
            </a:r>
            <a:r>
              <a:rPr lang="en-US" sz="2000" dirty="0" smtClean="0"/>
              <a:t> = [“Michael”, “</a:t>
            </a:r>
            <a:r>
              <a:rPr lang="en-US" sz="2000" dirty="0" err="1" smtClean="0"/>
              <a:t>Ferran</a:t>
            </a:r>
            <a:r>
              <a:rPr lang="en-US" sz="2000" dirty="0" smtClean="0"/>
              <a:t>”, “Carlos”]</a:t>
            </a:r>
          </a:p>
          <a:p>
            <a:endParaRPr lang="en-US" sz="2000" dirty="0"/>
          </a:p>
          <a:p>
            <a:r>
              <a:rPr lang="en-US" sz="2000" dirty="0" smtClean="0"/>
              <a:t>for friend in </a:t>
            </a:r>
            <a:r>
              <a:rPr lang="en-US" sz="2000" dirty="0" err="1" smtClean="0"/>
              <a:t>myFriends</a:t>
            </a:r>
            <a:r>
              <a:rPr lang="en-US" sz="2000" dirty="0" smtClean="0"/>
              <a:t> 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print “Happy New Year”, friend, “!!”</a:t>
            </a:r>
          </a:p>
          <a:p>
            <a:endParaRPr lang="en-US" sz="2000" dirty="0" smtClean="0"/>
          </a:p>
          <a:p>
            <a:r>
              <a:rPr lang="en-US" sz="2000" dirty="0" smtClean="0"/>
              <a:t>print “Finished”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42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Numbers</a:t>
            </a:r>
            <a:br>
              <a:rPr lang="en-US" dirty="0" smtClean="0"/>
            </a:br>
            <a:r>
              <a:rPr lang="en-US" sz="2800" dirty="0" smtClean="0"/>
              <a:t>A for loop using the range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8631" y="2704353"/>
            <a:ext cx="7097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factorial = </a:t>
            </a:r>
            <a:r>
              <a:rPr lang="en-US" sz="2000" dirty="0" err="1"/>
              <a:t>int</a:t>
            </a:r>
            <a:r>
              <a:rPr lang="en-US" sz="2000" dirty="0"/>
              <a:t>(</a:t>
            </a:r>
            <a:r>
              <a:rPr lang="en-US" sz="2000" dirty="0" err="1"/>
              <a:t>raw_input</a:t>
            </a:r>
            <a:r>
              <a:rPr lang="en-US" sz="2000" dirty="0"/>
              <a:t>("Enter a number: "))</a:t>
            </a:r>
          </a:p>
          <a:p>
            <a:r>
              <a:rPr lang="en-US" sz="2000" dirty="0"/>
              <a:t>calculation = 1</a:t>
            </a:r>
          </a:p>
          <a:p>
            <a:endParaRPr lang="en-US" sz="2000" dirty="0"/>
          </a:p>
          <a:p>
            <a:r>
              <a:rPr lang="en-US" sz="2000" dirty="0"/>
              <a:t>for f in range(factorial) :</a:t>
            </a:r>
          </a:p>
          <a:p>
            <a:r>
              <a:rPr lang="en-US" sz="2000" dirty="0"/>
              <a:t>	if f &lt; 1 :</a:t>
            </a:r>
          </a:p>
          <a:p>
            <a:r>
              <a:rPr lang="en-US" sz="2000" dirty="0"/>
              <a:t>		continue</a:t>
            </a:r>
          </a:p>
          <a:p>
            <a:r>
              <a:rPr lang="en-US" sz="2000" dirty="0"/>
              <a:t>	calculation = calculation * f</a:t>
            </a:r>
          </a:p>
          <a:p>
            <a:endParaRPr lang="en-US" sz="2000" dirty="0"/>
          </a:p>
          <a:p>
            <a:r>
              <a:rPr lang="en-US" sz="2000" dirty="0"/>
              <a:t>calculation = calculation * factorial</a:t>
            </a:r>
          </a:p>
          <a:p>
            <a:r>
              <a:rPr lang="en-US" sz="2000" dirty="0"/>
              <a:t>print </a:t>
            </a:r>
            <a:r>
              <a:rPr lang="en-US" sz="2000" dirty="0" err="1"/>
              <a:t>str</a:t>
            </a:r>
            <a:r>
              <a:rPr lang="en-US" sz="2000" dirty="0"/>
              <a:t>(factorial) + "! =", calculation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981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prompts the user for a list of numbers until the user enters the word “done”. Print the total of numbers entered, the maximum, the minimum and the average.  If the user enters anything different that a number display an error message and continue to the next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emulates the craps game:</a:t>
            </a:r>
          </a:p>
          <a:p>
            <a:pPr marL="342900" lvl="1" indent="0">
              <a:buNone/>
            </a:pPr>
            <a:r>
              <a:rPr lang="en-US" dirty="0" smtClean="0"/>
              <a:t>The user rolls 2 dice in one or more rounds.</a:t>
            </a:r>
          </a:p>
          <a:p>
            <a:pPr marL="342900" lvl="1" indent="0">
              <a:buNone/>
            </a:pPr>
            <a:r>
              <a:rPr lang="en-US" dirty="0" smtClean="0"/>
              <a:t>On the first round, if the player rolls a 2, 3 or 12 the </a:t>
            </a:r>
            <a:r>
              <a:rPr lang="en-US" dirty="0"/>
              <a:t>player </a:t>
            </a:r>
            <a:r>
              <a:rPr lang="en-US" dirty="0" smtClean="0"/>
              <a:t>looses and a message if the text “You crapped out!!” should be displayed. If the </a:t>
            </a:r>
            <a:r>
              <a:rPr lang="en-US" dirty="0"/>
              <a:t>player </a:t>
            </a:r>
            <a:r>
              <a:rPr lang="en-US" dirty="0" smtClean="0"/>
              <a:t>rolls a 7 or an 11 the </a:t>
            </a:r>
            <a:r>
              <a:rPr lang="en-US" dirty="0"/>
              <a:t>player </a:t>
            </a:r>
            <a:r>
              <a:rPr lang="en-US" dirty="0" smtClean="0"/>
              <a:t>wins and a message “You win!!” should be displayed. For any other value the </a:t>
            </a:r>
            <a:r>
              <a:rPr lang="en-US" dirty="0"/>
              <a:t>player </a:t>
            </a:r>
            <a:r>
              <a:rPr lang="en-US" dirty="0" smtClean="0"/>
              <a:t>sets a point and the program should tell the </a:t>
            </a:r>
            <a:r>
              <a:rPr lang="en-US" dirty="0"/>
              <a:t>player </a:t>
            </a:r>
            <a:r>
              <a:rPr lang="en-US" dirty="0" smtClean="0"/>
              <a:t>the point set.</a:t>
            </a:r>
          </a:p>
          <a:p>
            <a:pPr marL="342900" lvl="1" indent="0">
              <a:buNone/>
            </a:pPr>
            <a:r>
              <a:rPr lang="en-US" dirty="0" smtClean="0"/>
              <a:t>If a point was set the </a:t>
            </a:r>
            <a:r>
              <a:rPr lang="en-US" dirty="0"/>
              <a:t>player </a:t>
            </a:r>
            <a:r>
              <a:rPr lang="en-US" dirty="0" smtClean="0"/>
              <a:t>will continue rolling until the point is reached or a 7 is rolled in which case the </a:t>
            </a:r>
            <a:r>
              <a:rPr lang="en-US" dirty="0"/>
              <a:t>player </a:t>
            </a:r>
            <a:r>
              <a:rPr lang="en-US" dirty="0" smtClean="0"/>
              <a:t>looses and the message “Seven out!!” should be displayed. If the point is reached before a 7 is rolled the player wins. 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63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blocks of code that execute repeatedly for a finite (or infinite) number of times, called </a:t>
            </a:r>
            <a:r>
              <a:rPr lang="en-US" i="1" dirty="0" smtClean="0"/>
              <a:t>iterations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Loops can be either definite or indefinite </a:t>
            </a:r>
          </a:p>
          <a:p>
            <a:r>
              <a:rPr lang="en-US" dirty="0" smtClean="0"/>
              <a:t>Indefinite loops are expressed through the statement </a:t>
            </a:r>
            <a:r>
              <a:rPr lang="en-US" i="1" dirty="0" smtClean="0"/>
              <a:t>while</a:t>
            </a:r>
          </a:p>
          <a:p>
            <a:r>
              <a:rPr lang="en-US" dirty="0" smtClean="0"/>
              <a:t>Definite loops are expressed through the statement </a:t>
            </a:r>
            <a:r>
              <a:rPr lang="en-US" i="1" dirty="0" smtClean="0"/>
              <a:t>for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39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117" y="2770094"/>
            <a:ext cx="3860521" cy="32671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loop condition determines if the loop should be executed.</a:t>
            </a:r>
          </a:p>
          <a:p>
            <a:r>
              <a:rPr lang="en-US" dirty="0" smtClean="0"/>
              <a:t>The loop can be terminated using:</a:t>
            </a:r>
          </a:p>
          <a:p>
            <a:pPr lvl="1"/>
            <a:r>
              <a:rPr lang="en-US" dirty="0" smtClean="0"/>
              <a:t>An iteration variable, which MUST BE initialized.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break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An iteration within the loop can be prematurely interrupted using the </a:t>
            </a:r>
            <a:r>
              <a:rPr lang="en-US" i="1" dirty="0" smtClean="0"/>
              <a:t>continue</a:t>
            </a:r>
            <a:r>
              <a:rPr lang="en-US" dirty="0" smtClean="0"/>
              <a:t> keyword </a:t>
            </a:r>
            <a:endParaRPr lang="en-US" dirty="0"/>
          </a:p>
        </p:txBody>
      </p:sp>
      <p:sp>
        <p:nvSpPr>
          <p:cNvPr id="4" name="Decision 3"/>
          <p:cNvSpPr/>
          <p:nvPr/>
        </p:nvSpPr>
        <p:spPr>
          <a:xfrm>
            <a:off x="732116" y="3122706"/>
            <a:ext cx="2420471" cy="1016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Condition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1180354" y="4766235"/>
            <a:ext cx="1524000" cy="68729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Code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942352" y="4138706"/>
            <a:ext cx="2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1"/>
            <a:endCxn id="4" idx="1"/>
          </p:cNvCxnSpPr>
          <p:nvPr/>
        </p:nvCxnSpPr>
        <p:spPr>
          <a:xfrm rot="10800000">
            <a:off x="732116" y="3630706"/>
            <a:ext cx="448238" cy="1479176"/>
          </a:xfrm>
          <a:prstGeom prst="bentConnector3">
            <a:avLst>
              <a:gd name="adj1" fmla="val 151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42352" y="2584824"/>
            <a:ext cx="1" cy="53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3"/>
          </p:cNvCxnSpPr>
          <p:nvPr/>
        </p:nvCxnSpPr>
        <p:spPr>
          <a:xfrm flipH="1">
            <a:off x="1942352" y="3630706"/>
            <a:ext cx="1210235" cy="2569882"/>
          </a:xfrm>
          <a:prstGeom prst="bentConnector4">
            <a:avLst>
              <a:gd name="adj1" fmla="val -18889"/>
              <a:gd name="adj2" fmla="val 813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2118" y="4282746"/>
            <a:ext cx="6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66353" y="4282746"/>
            <a:ext cx="6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4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Countdown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A simple while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5412" y="2704353"/>
            <a:ext cx="70970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ounter = 10</a:t>
            </a:r>
          </a:p>
          <a:p>
            <a:endParaRPr lang="en-US" sz="2000" dirty="0"/>
          </a:p>
          <a:p>
            <a:r>
              <a:rPr lang="en-US" sz="2000" dirty="0" smtClean="0"/>
              <a:t>while counter &gt; 0 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print counter, “…”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counter = counter -1</a:t>
            </a:r>
          </a:p>
          <a:p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rint “Blastoff!!”</a:t>
            </a:r>
          </a:p>
        </p:txBody>
      </p:sp>
    </p:spTree>
    <p:extLst>
      <p:ext uri="{BB962C8B-B14F-4D97-AF65-F5344CB8AC3E}">
        <p14:creationId xmlns:p14="http://schemas.microsoft.com/office/powerpoint/2010/main" val="16148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the grades of a Exam</a:t>
            </a:r>
            <a:br>
              <a:rPr lang="en-US" dirty="0" smtClean="0"/>
            </a:br>
            <a:r>
              <a:rPr lang="en-US" sz="2800" dirty="0" smtClean="0"/>
              <a:t>Using the break keyword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5412" y="2704353"/>
            <a:ext cx="70970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gradeSum</a:t>
            </a:r>
            <a:r>
              <a:rPr lang="en-US" sz="1600" dirty="0"/>
              <a:t> = 0</a:t>
            </a:r>
          </a:p>
          <a:p>
            <a:r>
              <a:rPr lang="en-US" sz="1600" dirty="0" err="1"/>
              <a:t>gradeCount</a:t>
            </a:r>
            <a:r>
              <a:rPr lang="en-US" sz="1600" dirty="0"/>
              <a:t> = 0</a:t>
            </a:r>
          </a:p>
          <a:p>
            <a:endParaRPr lang="en-US" sz="1600" dirty="0"/>
          </a:p>
          <a:p>
            <a:r>
              <a:rPr lang="en-US" sz="1600" dirty="0"/>
              <a:t>while True :</a:t>
            </a:r>
          </a:p>
          <a:p>
            <a:r>
              <a:rPr lang="en-US" sz="1600" dirty="0"/>
              <a:t>	try :</a:t>
            </a:r>
          </a:p>
          <a:p>
            <a:r>
              <a:rPr lang="en-US" sz="1600" dirty="0"/>
              <a:t>		grade = float(</a:t>
            </a:r>
            <a:r>
              <a:rPr lang="en-US" sz="1600" dirty="0" err="1"/>
              <a:t>raw_input</a:t>
            </a:r>
            <a:r>
              <a:rPr lang="en-US" sz="1600" dirty="0"/>
              <a:t>("Enter a grade: "))</a:t>
            </a:r>
          </a:p>
          <a:p>
            <a:r>
              <a:rPr lang="en-US" sz="1600" dirty="0"/>
              <a:t>	except :</a:t>
            </a:r>
          </a:p>
          <a:p>
            <a:r>
              <a:rPr lang="en-US" sz="1600" dirty="0"/>
              <a:t>		break</a:t>
            </a:r>
          </a:p>
          <a:p>
            <a:r>
              <a:rPr lang="en-US" sz="1600" dirty="0"/>
              <a:t>	else 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gradeSum</a:t>
            </a:r>
            <a:r>
              <a:rPr lang="en-US" sz="1600" dirty="0"/>
              <a:t> = </a:t>
            </a:r>
            <a:r>
              <a:rPr lang="en-US" sz="1600" dirty="0" err="1"/>
              <a:t>gradeSum</a:t>
            </a:r>
            <a:r>
              <a:rPr lang="en-US" sz="1600" dirty="0"/>
              <a:t> + grade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gradeCount</a:t>
            </a:r>
            <a:r>
              <a:rPr lang="en-US" sz="1600" dirty="0"/>
              <a:t> = </a:t>
            </a:r>
            <a:r>
              <a:rPr lang="en-US" sz="1600" dirty="0" err="1"/>
              <a:t>gradeCount</a:t>
            </a:r>
            <a:r>
              <a:rPr lang="en-US" sz="1600" dirty="0"/>
              <a:t> +1</a:t>
            </a:r>
          </a:p>
          <a:p>
            <a:endParaRPr lang="en-US" sz="1600" dirty="0"/>
          </a:p>
          <a:p>
            <a:r>
              <a:rPr lang="en-US" sz="1600" dirty="0"/>
              <a:t>if </a:t>
            </a:r>
            <a:r>
              <a:rPr lang="en-US" sz="1600" dirty="0" err="1"/>
              <a:t>gradeCount</a:t>
            </a:r>
            <a:r>
              <a:rPr lang="en-US" sz="1600" dirty="0"/>
              <a:t> &gt; 0 :</a:t>
            </a:r>
          </a:p>
          <a:p>
            <a:r>
              <a:rPr lang="en-US" sz="1600" dirty="0"/>
              <a:t>	print "The grade average is:", </a:t>
            </a:r>
            <a:r>
              <a:rPr lang="en-US" sz="1600" dirty="0" err="1"/>
              <a:t>gradeSum</a:t>
            </a:r>
            <a:r>
              <a:rPr lang="en-US" sz="1600" dirty="0"/>
              <a:t> / </a:t>
            </a:r>
            <a:r>
              <a:rPr lang="en-US" sz="1600" dirty="0" err="1"/>
              <a:t>gradeCount</a:t>
            </a:r>
            <a:r>
              <a:rPr lang="en-US" sz="1600" dirty="0"/>
              <a:t>  </a:t>
            </a:r>
          </a:p>
          <a:p>
            <a:r>
              <a:rPr lang="en-US" sz="1600" dirty="0"/>
              <a:t>else :</a:t>
            </a:r>
          </a:p>
          <a:p>
            <a:r>
              <a:rPr lang="en-US" sz="1600" dirty="0"/>
              <a:t>	print  "The grade average is: 0.0"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7783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Comments</a:t>
            </a:r>
            <a:br>
              <a:rPr lang="en-US" dirty="0" smtClean="0"/>
            </a:br>
            <a:r>
              <a:rPr lang="en-US" sz="2800" dirty="0" smtClean="0"/>
              <a:t>Using the continue keyword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5412" y="2704353"/>
            <a:ext cx="70970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True:</a:t>
            </a:r>
          </a:p>
          <a:p>
            <a:r>
              <a:rPr lang="en-US" sz="2000" dirty="0"/>
              <a:t>	line = </a:t>
            </a:r>
            <a:r>
              <a:rPr lang="en-US" sz="2000" dirty="0" err="1"/>
              <a:t>raw_input</a:t>
            </a:r>
            <a:r>
              <a:rPr lang="en-US" sz="2000" dirty="0"/>
              <a:t>("&gt; ")</a:t>
            </a:r>
          </a:p>
          <a:p>
            <a:r>
              <a:rPr lang="en-US" sz="2000" dirty="0"/>
              <a:t>	if line == "done" :</a:t>
            </a:r>
          </a:p>
          <a:p>
            <a:r>
              <a:rPr lang="en-US" sz="2000" dirty="0"/>
              <a:t>		break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line.startswith</a:t>
            </a:r>
            <a:r>
              <a:rPr lang="en-US" sz="2000" dirty="0"/>
              <a:t>("#") :</a:t>
            </a:r>
          </a:p>
          <a:p>
            <a:r>
              <a:rPr lang="en-US" sz="2000" dirty="0"/>
              <a:t>		continue</a:t>
            </a:r>
          </a:p>
          <a:p>
            <a:r>
              <a:rPr lang="en-US" sz="2000" dirty="0"/>
              <a:t>	print line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156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6165" y="2770094"/>
            <a:ext cx="4146474" cy="3267169"/>
          </a:xfrm>
        </p:spPr>
        <p:txBody>
          <a:bodyPr/>
          <a:lstStyle/>
          <a:p>
            <a:r>
              <a:rPr lang="en-US" dirty="0" smtClean="0"/>
              <a:t>Loops through a set of values (list of words, lines in a file, list of numbers…)</a:t>
            </a:r>
          </a:p>
          <a:p>
            <a:r>
              <a:rPr lang="en-US" dirty="0" smtClean="0"/>
              <a:t>It is said to be definite because it performs as many iterations as values available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829844" y="3395205"/>
            <a:ext cx="2816440" cy="119460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there more elements?</a:t>
            </a:r>
            <a:endParaRPr lang="en-US" dirty="0"/>
          </a:p>
        </p:txBody>
      </p:sp>
      <p:cxnSp>
        <p:nvCxnSpPr>
          <p:cNvPr id="7" name="Elbow Connector 6"/>
          <p:cNvCxnSpPr>
            <a:stCxn id="5" idx="2"/>
            <a:endCxn id="5" idx="1"/>
          </p:cNvCxnSpPr>
          <p:nvPr/>
        </p:nvCxnSpPr>
        <p:spPr>
          <a:xfrm rot="5400000" flipH="1">
            <a:off x="1235302" y="3587052"/>
            <a:ext cx="597304" cy="1408220"/>
          </a:xfrm>
          <a:prstGeom prst="bentConnector4">
            <a:avLst>
              <a:gd name="adj1" fmla="val -38272"/>
              <a:gd name="adj2" fmla="val 1162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3"/>
          </p:cNvCxnSpPr>
          <p:nvPr/>
        </p:nvCxnSpPr>
        <p:spPr>
          <a:xfrm flipH="1">
            <a:off x="2238064" y="3992510"/>
            <a:ext cx="1408220" cy="1641016"/>
          </a:xfrm>
          <a:prstGeom prst="bentConnector4">
            <a:avLst>
              <a:gd name="adj1" fmla="val -16233"/>
              <a:gd name="adj2" fmla="val 68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8064" y="2770094"/>
            <a:ext cx="0" cy="62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9032" y="4845268"/>
            <a:ext cx="6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3055" y="4501085"/>
            <a:ext cx="6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7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lists is </a:t>
            </a:r>
            <a:r>
              <a:rPr lang="en-US" smtClean="0"/>
              <a:t>a </a:t>
            </a:r>
            <a:r>
              <a:rPr lang="en-US" smtClean="0"/>
              <a:t>collection of </a:t>
            </a:r>
            <a:r>
              <a:rPr lang="en-US" dirty="0" smtClean="0"/>
              <a:t>values.</a:t>
            </a:r>
          </a:p>
          <a:p>
            <a:r>
              <a:rPr lang="en-US" dirty="0"/>
              <a:t>The values in lists are called </a:t>
            </a:r>
            <a:r>
              <a:rPr lang="en-US" i="1" dirty="0"/>
              <a:t>elements</a:t>
            </a:r>
            <a:r>
              <a:rPr lang="en-US" dirty="0"/>
              <a:t> or </a:t>
            </a:r>
            <a:r>
              <a:rPr lang="en-US" i="1" dirty="0"/>
              <a:t>items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python a string is treated as  a </a:t>
            </a:r>
            <a:r>
              <a:rPr lang="en-US" dirty="0" smtClean="0"/>
              <a:t>sequence of characters which elements can be accessed like in a list</a:t>
            </a:r>
            <a:endParaRPr lang="en-US" dirty="0" smtClean="0"/>
          </a:p>
          <a:p>
            <a:r>
              <a:rPr lang="en-US" dirty="0" smtClean="0"/>
              <a:t>Values </a:t>
            </a:r>
            <a:r>
              <a:rPr lang="en-US" dirty="0" smtClean="0"/>
              <a:t>in a list are enclosed in square brackets [ and ]</a:t>
            </a:r>
          </a:p>
          <a:p>
            <a:r>
              <a:rPr lang="en-US" dirty="0" smtClean="0"/>
              <a:t>The values in a list can be of different types (including other lists)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range() and </a:t>
            </a:r>
            <a:r>
              <a:rPr lang="en-US" dirty="0" err="1" smtClean="0"/>
              <a:t>len</a:t>
            </a:r>
            <a:r>
              <a:rPr lang="en-US" dirty="0" smtClean="0"/>
              <a:t>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range() function returns a list of integers from 0 to n-1, where n is the parameter given to the function.</a:t>
            </a:r>
          </a:p>
          <a:p>
            <a:pPr marL="0" indent="0" algn="ctr">
              <a:buNone/>
            </a:pPr>
            <a:r>
              <a:rPr lang="en-US" dirty="0" smtClean="0"/>
              <a:t>x = range(10)</a:t>
            </a:r>
          </a:p>
          <a:p>
            <a:pPr marL="0" indent="0" algn="ctr">
              <a:buNone/>
            </a:pPr>
            <a:r>
              <a:rPr lang="en-US" dirty="0" smtClean="0"/>
              <a:t>x= [0, 1, 2, 3, 4, 5, 6, 7, 8, 9]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function returns the length of a given list</a:t>
            </a:r>
          </a:p>
          <a:p>
            <a:pPr marL="0" indent="0" algn="ctr">
              <a:buNone/>
            </a:pPr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(x)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#returns 10 in this example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0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1095</TotalTime>
  <Words>594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Python</vt:lpstr>
      <vt:lpstr>Definition</vt:lpstr>
      <vt:lpstr>The while statement</vt:lpstr>
      <vt:lpstr>Rocket Countdown A simple while loop</vt:lpstr>
      <vt:lpstr>Entering the grades of a Exam Using the break keyword</vt:lpstr>
      <vt:lpstr>Skipping Comments Using the continue keyword</vt:lpstr>
      <vt:lpstr>The for statement</vt:lpstr>
      <vt:lpstr>Lists</vt:lpstr>
      <vt:lpstr>The range() and len() functions</vt:lpstr>
      <vt:lpstr>Happy New Year A simple for loop</vt:lpstr>
      <vt:lpstr>Factorial Numbers A for loop using the range function</vt:lpstr>
      <vt:lpstr>Exercises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Carlos Augusto Abarca Bayona</cp:lastModifiedBy>
  <cp:revision>17</cp:revision>
  <dcterms:created xsi:type="dcterms:W3CDTF">2015-07-03T15:41:01Z</dcterms:created>
  <dcterms:modified xsi:type="dcterms:W3CDTF">2015-07-29T11:57:40Z</dcterms:modified>
</cp:coreProperties>
</file>