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2"/>
  </p:notes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9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D2FE6-638C-2C4C-B091-0317E91CC751}" type="datetimeFigureOut">
              <a:rPr lang="en-US" smtClean="0"/>
              <a:t>9/1/15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2AA23-8E22-9144-B879-8F031126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42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2AA23-8E22-9144-B879-8F0311265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5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851-8FAD-6342-A7AF-32B472E5CB8A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91A6-6681-7D4F-862B-84B5B182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851-8FAD-6342-A7AF-32B472E5CB8A}" type="datetimeFigureOut">
              <a:rPr lang="en-US" smtClean="0"/>
              <a:t>9/1/15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91A6-6681-7D4F-862B-84B5B182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3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851-8FAD-6342-A7AF-32B472E5CB8A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91A6-6681-7D4F-862B-84B5B182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2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851-8FAD-6342-A7AF-32B472E5CB8A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91A6-6681-7D4F-862B-84B5B182805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125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851-8FAD-6342-A7AF-32B472E5CB8A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91A6-6681-7D4F-862B-84B5B182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11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851-8FAD-6342-A7AF-32B472E5CB8A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91A6-6681-7D4F-862B-84B5B182805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2963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851-8FAD-6342-A7AF-32B472E5CB8A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91A6-6681-7D4F-862B-84B5B182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08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851-8FAD-6342-A7AF-32B472E5CB8A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91A6-6681-7D4F-862B-84B5B182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90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851-8FAD-6342-A7AF-32B472E5CB8A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91A6-6681-7D4F-862B-84B5B182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8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851-8FAD-6342-A7AF-32B472E5CB8A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91A6-6681-7D4F-862B-84B5B182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6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851-8FAD-6342-A7AF-32B472E5CB8A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91A6-6681-7D4F-862B-84B5B182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6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851-8FAD-6342-A7AF-32B472E5CB8A}" type="datetimeFigureOut">
              <a:rPr lang="en-US" smtClean="0"/>
              <a:t>9/1/15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91A6-6681-7D4F-862B-84B5B182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7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851-8FAD-6342-A7AF-32B472E5CB8A}" type="datetimeFigureOut">
              <a:rPr lang="en-US" smtClean="0"/>
              <a:t>9/1/15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91A6-6681-7D4F-862B-84B5B182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851-8FAD-6342-A7AF-32B472E5CB8A}" type="datetimeFigureOut">
              <a:rPr lang="en-US" smtClean="0"/>
              <a:t>9/1/15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91A6-6681-7D4F-862B-84B5B182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851-8FAD-6342-A7AF-32B472E5CB8A}" type="datetimeFigureOut">
              <a:rPr lang="en-US" smtClean="0"/>
              <a:t>9/1/15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91A6-6681-7D4F-862B-84B5B182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4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851-8FAD-6342-A7AF-32B472E5CB8A}" type="datetimeFigureOut">
              <a:rPr lang="en-US" smtClean="0"/>
              <a:t>9/1/15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91A6-6681-7D4F-862B-84B5B182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5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851-8FAD-6342-A7AF-32B472E5CB8A}" type="datetimeFigureOut">
              <a:rPr lang="en-US" smtClean="0"/>
              <a:t>9/1/15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91A6-6681-7D4F-862B-84B5B182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E23C851-8FAD-6342-A7AF-32B472E5CB8A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C1C91A6-6681-7D4F-862B-84B5B182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8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5</a:t>
            </a:r>
          </a:p>
          <a:p>
            <a:r>
              <a:rPr lang="en-US" dirty="0" smtClean="0"/>
              <a:t>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Write a program that prompts the user for a list of numbers until the user enters the word “done”. </a:t>
            </a:r>
            <a:r>
              <a:rPr lang="en-US" dirty="0" smtClean="0"/>
              <a:t>Store the numbers entered in a list. If </a:t>
            </a:r>
            <a:r>
              <a:rPr lang="en-US" dirty="0"/>
              <a:t>the user enters anything different that a number display an error message and continue to the next number</a:t>
            </a:r>
            <a:r>
              <a:rPr lang="en-US" dirty="0" smtClean="0"/>
              <a:t>. Print the following information at the end:</a:t>
            </a:r>
          </a:p>
          <a:p>
            <a:pPr marL="800100" lvl="1" indent="-457200"/>
            <a:r>
              <a:rPr lang="en-US" dirty="0" smtClean="0"/>
              <a:t>Total </a:t>
            </a:r>
            <a:r>
              <a:rPr lang="en-US" dirty="0"/>
              <a:t>of numbers entered, </a:t>
            </a:r>
            <a:endParaRPr lang="en-US" dirty="0" smtClean="0"/>
          </a:p>
          <a:p>
            <a:pPr marL="800100" lvl="1" indent="-457200"/>
            <a:r>
              <a:rPr lang="en-US" dirty="0" smtClean="0"/>
              <a:t>the </a:t>
            </a:r>
            <a:r>
              <a:rPr lang="en-US" dirty="0"/>
              <a:t>sum of the numbers, </a:t>
            </a:r>
            <a:endParaRPr lang="en-US" dirty="0" smtClean="0"/>
          </a:p>
          <a:p>
            <a:pPr marL="800100" lvl="1" indent="-457200"/>
            <a:r>
              <a:rPr lang="en-US" dirty="0" smtClean="0"/>
              <a:t>the </a:t>
            </a:r>
            <a:r>
              <a:rPr lang="en-US" dirty="0"/>
              <a:t>maximum, </a:t>
            </a:r>
            <a:endParaRPr lang="en-US" dirty="0" smtClean="0"/>
          </a:p>
          <a:p>
            <a:pPr marL="800100" lvl="1" indent="-457200"/>
            <a:r>
              <a:rPr lang="en-US" dirty="0" smtClean="0"/>
              <a:t>the </a:t>
            </a:r>
            <a:r>
              <a:rPr lang="en-US" dirty="0"/>
              <a:t>minimum and the </a:t>
            </a:r>
            <a:r>
              <a:rPr lang="en-US" dirty="0" smtClean="0"/>
              <a:t>average,</a:t>
            </a:r>
          </a:p>
          <a:p>
            <a:pPr marL="800100" lvl="1" indent="-457200"/>
            <a:r>
              <a:rPr lang="en-US" dirty="0"/>
              <a:t>t</a:t>
            </a:r>
            <a:r>
              <a:rPr lang="en-US" dirty="0" smtClean="0"/>
              <a:t>he sorted set of numbers entered,</a:t>
            </a:r>
          </a:p>
          <a:p>
            <a:pPr marL="800100" lvl="1" indent="-457200"/>
            <a:r>
              <a:rPr lang="en-US" dirty="0"/>
              <a:t>t</a:t>
            </a:r>
            <a:r>
              <a:rPr lang="en-US" dirty="0" smtClean="0"/>
              <a:t>he number entered in the middle of the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5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lists is a collection of values.</a:t>
            </a:r>
          </a:p>
          <a:p>
            <a:r>
              <a:rPr lang="en-US" dirty="0" smtClean="0"/>
              <a:t>The values in lists are called </a:t>
            </a:r>
            <a:r>
              <a:rPr lang="en-US" i="1" dirty="0" smtClean="0"/>
              <a:t>elements</a:t>
            </a:r>
            <a:r>
              <a:rPr lang="en-US" dirty="0" smtClean="0"/>
              <a:t> or </a:t>
            </a:r>
            <a:r>
              <a:rPr lang="en-US" i="1" dirty="0" smtClean="0"/>
              <a:t>items</a:t>
            </a:r>
          </a:p>
          <a:p>
            <a:r>
              <a:rPr lang="en-US" dirty="0" smtClean="0"/>
              <a:t>Values in a list are enclosed in square brackets [ and ]</a:t>
            </a:r>
          </a:p>
          <a:p>
            <a:r>
              <a:rPr lang="en-US" dirty="0" smtClean="0"/>
              <a:t>The values in a list can be of different types (including other lists)</a:t>
            </a:r>
          </a:p>
          <a:p>
            <a:r>
              <a:rPr lang="en-US" dirty="0" smtClean="0"/>
              <a:t>Lists are 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9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as a Sequence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string is a sequence of characters. NOT A LIST!!</a:t>
            </a:r>
          </a:p>
          <a:p>
            <a:r>
              <a:rPr lang="en-US" dirty="0" smtClean="0"/>
              <a:t>Each letter can be accessed through its index starting from 0 and that ends in </a:t>
            </a:r>
            <a:r>
              <a:rPr lang="en-US" dirty="0" err="1" smtClean="0"/>
              <a:t>len</a:t>
            </a:r>
            <a:r>
              <a:rPr lang="en-US" dirty="0" smtClean="0"/>
              <a:t>()-1 </a:t>
            </a:r>
          </a:p>
          <a:p>
            <a:r>
              <a:rPr lang="en-US" dirty="0" smtClean="0"/>
              <a:t>Strings can be sliced using the operator [</a:t>
            </a:r>
            <a:r>
              <a:rPr lang="en-US" dirty="0" err="1" smtClean="0"/>
              <a:t>m:n</a:t>
            </a:r>
            <a:r>
              <a:rPr lang="en-US" dirty="0" smtClean="0"/>
              <a:t>] where m is the beginning index and n is the ending index within the string</a:t>
            </a:r>
          </a:p>
          <a:p>
            <a:r>
              <a:rPr lang="en-US" dirty="0" smtClean="0"/>
              <a:t>Strings are immutable</a:t>
            </a:r>
          </a:p>
          <a:p>
            <a:r>
              <a:rPr lang="en-US" dirty="0" smtClean="0"/>
              <a:t>Comparison operators work with strings</a:t>
            </a:r>
          </a:p>
          <a:p>
            <a:r>
              <a:rPr lang="en-US" dirty="0" smtClean="0"/>
              <a:t>To convert a string into a list of characters use list()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with Strings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4020268" y="1484555"/>
            <a:ext cx="4715024" cy="3654953"/>
          </a:xfrm>
        </p:spPr>
        <p:txBody>
          <a:bodyPr>
            <a:normAutofit/>
          </a:bodyPr>
          <a:lstStyle/>
          <a:p>
            <a:r>
              <a:rPr lang="en-US" dirty="0" err="1" smtClean="0"/>
              <a:t>myString.upper</a:t>
            </a:r>
            <a:r>
              <a:rPr lang="en-US" dirty="0" smtClean="0"/>
              <a:t>() </a:t>
            </a:r>
            <a:r>
              <a:rPr lang="en-US" dirty="0" smtClean="0">
                <a:sym typeface="Wingdings"/>
              </a:rPr>
              <a:t> HELLO WORLD</a:t>
            </a:r>
          </a:p>
          <a:p>
            <a:r>
              <a:rPr lang="en-US" dirty="0" err="1" smtClean="0">
                <a:sym typeface="Wingdings"/>
              </a:rPr>
              <a:t>myString.find</a:t>
            </a:r>
            <a:r>
              <a:rPr lang="en-US" dirty="0" smtClean="0">
                <a:sym typeface="Wingdings"/>
              </a:rPr>
              <a:t>(“W”)  6</a:t>
            </a:r>
          </a:p>
          <a:p>
            <a:r>
              <a:rPr lang="en-US" dirty="0" err="1" smtClean="0">
                <a:sym typeface="Wingdings"/>
              </a:rPr>
              <a:t>myString.index</a:t>
            </a:r>
            <a:r>
              <a:rPr lang="en-US" dirty="0" smtClean="0">
                <a:sym typeface="Wingdings"/>
              </a:rPr>
              <a:t>(“t”)  </a:t>
            </a:r>
            <a:r>
              <a:rPr lang="en-US" i="1" dirty="0" err="1" smtClean="0">
                <a:sym typeface="Wingdings"/>
              </a:rPr>
              <a:t>ValueError</a:t>
            </a:r>
            <a:endParaRPr lang="en-US" i="1" dirty="0" smtClean="0">
              <a:sym typeface="Wingdings"/>
            </a:endParaRPr>
          </a:p>
          <a:p>
            <a:r>
              <a:rPr lang="en-US" dirty="0" err="1" smtClean="0">
                <a:sym typeface="Wingdings"/>
              </a:rPr>
              <a:t>myString.startswith</a:t>
            </a:r>
            <a:r>
              <a:rPr lang="en-US" dirty="0" smtClean="0">
                <a:sym typeface="Wingdings"/>
              </a:rPr>
              <a:t>(“h”)  False</a:t>
            </a:r>
          </a:p>
          <a:p>
            <a:r>
              <a:rPr lang="en-US" dirty="0" err="1" smtClean="0">
                <a:sym typeface="Wingdings"/>
              </a:rPr>
              <a:t>myString.split</a:t>
            </a:r>
            <a:r>
              <a:rPr lang="en-US" dirty="0" smtClean="0">
                <a:sym typeface="Wingdings"/>
              </a:rPr>
              <a:t>(“ “)  [“Hello”, “World”]</a:t>
            </a:r>
          </a:p>
          <a:p>
            <a:endParaRPr lang="en-US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252940" y="1676986"/>
            <a:ext cx="3767328" cy="212790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myString</a:t>
            </a:r>
            <a:r>
              <a:rPr lang="en-US" dirty="0" smtClean="0"/>
              <a:t>[1] </a:t>
            </a:r>
            <a:r>
              <a:rPr lang="en-US" dirty="0" smtClean="0">
                <a:sym typeface="Wingdings"/>
              </a:rPr>
              <a:t> e</a:t>
            </a:r>
          </a:p>
          <a:p>
            <a:r>
              <a:rPr lang="en-US" dirty="0" err="1" smtClean="0">
                <a:sym typeface="Wingdings"/>
              </a:rPr>
              <a:t>myString</a:t>
            </a:r>
            <a:r>
              <a:rPr lang="en-US" dirty="0" smtClean="0">
                <a:sym typeface="Wingdings"/>
              </a:rPr>
              <a:t>[1:3]  el</a:t>
            </a:r>
          </a:p>
          <a:p>
            <a:r>
              <a:rPr lang="en-US" dirty="0" err="1" smtClean="0">
                <a:sym typeface="Wingdings"/>
              </a:rPr>
              <a:t>myString</a:t>
            </a:r>
            <a:r>
              <a:rPr lang="en-US" dirty="0" smtClean="0">
                <a:sym typeface="Wingdings"/>
              </a:rPr>
              <a:t>[:3]  Hel</a:t>
            </a:r>
          </a:p>
          <a:p>
            <a:r>
              <a:rPr lang="en-US" dirty="0" err="1" smtClean="0">
                <a:sym typeface="Wingdings"/>
              </a:rPr>
              <a:t>myString</a:t>
            </a:r>
            <a:r>
              <a:rPr lang="en-US" dirty="0" smtClean="0">
                <a:sym typeface="Wingdings"/>
              </a:rPr>
              <a:t>[6:]  World</a:t>
            </a:r>
          </a:p>
          <a:p>
            <a:r>
              <a:rPr lang="en-US" dirty="0" err="1">
                <a:sym typeface="Wingdings"/>
              </a:rPr>
              <a:t>l</a:t>
            </a:r>
            <a:r>
              <a:rPr lang="en-US" dirty="0" err="1" smtClean="0">
                <a:sym typeface="Wingdings"/>
              </a:rPr>
              <a:t>en</a:t>
            </a:r>
            <a:r>
              <a:rPr lang="en-US" dirty="0" smtClean="0">
                <a:sym typeface="Wingdings"/>
              </a:rPr>
              <a:t>(</a:t>
            </a:r>
            <a:r>
              <a:rPr lang="en-US" dirty="0" err="1" smtClean="0">
                <a:sym typeface="Wingdings"/>
              </a:rPr>
              <a:t>myString</a:t>
            </a:r>
            <a:r>
              <a:rPr lang="en-US" dirty="0" smtClean="0">
                <a:sym typeface="Wingdings"/>
              </a:rPr>
              <a:t>)  11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25968" y="424318"/>
            <a:ext cx="279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myString</a:t>
            </a:r>
            <a:r>
              <a:rPr lang="en-US" dirty="0" smtClean="0"/>
              <a:t> = “Hello World”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List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52659" y="846292"/>
            <a:ext cx="4014525" cy="3267169"/>
          </a:xfrm>
        </p:spPr>
        <p:txBody>
          <a:bodyPr>
            <a:normAutofit/>
          </a:bodyPr>
          <a:lstStyle/>
          <a:p>
            <a:r>
              <a:rPr lang="en-US" dirty="0" smtClean="0"/>
              <a:t>Read-only traversing can be performed using a for loop on the list.</a:t>
            </a:r>
          </a:p>
          <a:p>
            <a:r>
              <a:rPr lang="en-US" dirty="0" smtClean="0"/>
              <a:t>For writing operation access to the index is required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a list is empty a traversing operation will not be executed.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790" y="846292"/>
            <a:ext cx="3910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autos = [“BMW”, “Audi”, “Ford”] </a:t>
            </a:r>
          </a:p>
          <a:p>
            <a:r>
              <a:rPr lang="en-US" dirty="0"/>
              <a:t>f</a:t>
            </a:r>
            <a:r>
              <a:rPr lang="en-US" dirty="0" smtClean="0"/>
              <a:t>or auto in autos :</a:t>
            </a:r>
          </a:p>
          <a:p>
            <a:r>
              <a:rPr lang="en-US" dirty="0" smtClean="0"/>
              <a:t>	print auto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4790" y="1922022"/>
            <a:ext cx="3910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numbers = [2, 45, 53, 22] </a:t>
            </a:r>
          </a:p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err="1" smtClean="0"/>
              <a:t>i</a:t>
            </a:r>
            <a:r>
              <a:rPr lang="en-US" dirty="0" smtClean="0"/>
              <a:t> in range(</a:t>
            </a:r>
            <a:r>
              <a:rPr lang="en-US" dirty="0" err="1" smtClean="0"/>
              <a:t>len</a:t>
            </a:r>
            <a:r>
              <a:rPr lang="en-US" dirty="0" smtClean="0"/>
              <a:t>(numbers)) :</a:t>
            </a:r>
          </a:p>
          <a:p>
            <a:r>
              <a:rPr lang="en-US" dirty="0" smtClean="0"/>
              <a:t>	numbers[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/>
              <a:t>numbers[</a:t>
            </a:r>
            <a:r>
              <a:rPr lang="en-US" dirty="0" err="1"/>
              <a:t>i</a:t>
            </a:r>
            <a:r>
              <a:rPr lang="en-US" dirty="0" smtClean="0"/>
              <a:t>] * 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4790" y="2997752"/>
            <a:ext cx="3910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mpty = []</a:t>
            </a:r>
          </a:p>
          <a:p>
            <a:r>
              <a:rPr lang="en-US" dirty="0"/>
              <a:t>f</a:t>
            </a:r>
            <a:r>
              <a:rPr lang="en-US" dirty="0" smtClean="0"/>
              <a:t>or something in empty :</a:t>
            </a:r>
          </a:p>
          <a:p>
            <a:r>
              <a:rPr lang="en-US" dirty="0" smtClean="0"/>
              <a:t>	print “I never print!”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2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4283857" y="1429746"/>
            <a:ext cx="4542409" cy="273008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list_a.append</a:t>
            </a:r>
            <a:r>
              <a:rPr lang="en-US" dirty="0" smtClean="0"/>
              <a:t>(5) </a:t>
            </a:r>
            <a:r>
              <a:rPr lang="en-US" dirty="0" smtClean="0">
                <a:sym typeface="Wingdings"/>
              </a:rPr>
              <a:t> [1,2,3,4,5]</a:t>
            </a:r>
          </a:p>
          <a:p>
            <a:r>
              <a:rPr lang="en-US" dirty="0" err="1" smtClean="0">
                <a:sym typeface="Wingdings"/>
              </a:rPr>
              <a:t>list_a.extend</a:t>
            </a:r>
            <a:r>
              <a:rPr lang="en-US" dirty="0" smtClean="0">
                <a:sym typeface="Wingdings"/>
              </a:rPr>
              <a:t>(</a:t>
            </a:r>
            <a:r>
              <a:rPr lang="en-US" dirty="0" err="1" smtClean="0">
                <a:sym typeface="Wingdings"/>
              </a:rPr>
              <a:t>list_b</a:t>
            </a:r>
            <a:r>
              <a:rPr lang="en-US" dirty="0" smtClean="0">
                <a:sym typeface="Wingdings"/>
              </a:rPr>
              <a:t>)  [1,2,3,4,5,6,7,8]</a:t>
            </a:r>
          </a:p>
          <a:p>
            <a:r>
              <a:rPr lang="en-US" dirty="0" err="1" smtClean="0">
                <a:sym typeface="Wingdings"/>
              </a:rPr>
              <a:t>list_a.sort</a:t>
            </a:r>
            <a:r>
              <a:rPr lang="en-US" dirty="0" smtClean="0">
                <a:sym typeface="Wingdings"/>
              </a:rPr>
              <a:t>()</a:t>
            </a:r>
          </a:p>
          <a:p>
            <a:r>
              <a:rPr lang="en-US" dirty="0" smtClean="0">
                <a:sym typeface="Wingdings"/>
              </a:rPr>
              <a:t>del </a:t>
            </a:r>
            <a:r>
              <a:rPr lang="en-US" dirty="0" err="1" smtClean="0">
                <a:sym typeface="Wingdings"/>
              </a:rPr>
              <a:t>list_a</a:t>
            </a:r>
            <a:r>
              <a:rPr lang="en-US" dirty="0" smtClean="0">
                <a:sym typeface="Wingdings"/>
              </a:rPr>
              <a:t>[1]  [1,3,4]</a:t>
            </a:r>
          </a:p>
          <a:p>
            <a:r>
              <a:rPr lang="en-US" dirty="0" err="1" smtClean="0">
                <a:sym typeface="Wingdings"/>
              </a:rPr>
              <a:t>list_a.remove</a:t>
            </a:r>
            <a:r>
              <a:rPr lang="en-US" dirty="0" smtClean="0">
                <a:sym typeface="Wingdings"/>
              </a:rPr>
              <a:t>(2)  [1,3,4]</a:t>
            </a:r>
          </a:p>
          <a:p>
            <a:r>
              <a:rPr lang="en-US" dirty="0" smtClean="0">
                <a:sym typeface="Wingdings"/>
              </a:rPr>
              <a:t>x = </a:t>
            </a:r>
            <a:r>
              <a:rPr lang="en-US" dirty="0" err="1" smtClean="0">
                <a:sym typeface="Wingdings"/>
              </a:rPr>
              <a:t>list_a.pop</a:t>
            </a:r>
            <a:r>
              <a:rPr lang="en-US" dirty="0" smtClean="0">
                <a:sym typeface="Wingdings"/>
              </a:rPr>
              <a:t>(1)  x =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377062" y="1418988"/>
            <a:ext cx="3767328" cy="2730081"/>
          </a:xfrm>
        </p:spPr>
        <p:txBody>
          <a:bodyPr>
            <a:normAutofit/>
          </a:bodyPr>
          <a:lstStyle/>
          <a:p>
            <a:r>
              <a:rPr lang="en-US" dirty="0" err="1" smtClean="0"/>
              <a:t>list_a</a:t>
            </a:r>
            <a:r>
              <a:rPr lang="en-US" dirty="0" smtClean="0"/>
              <a:t> + </a:t>
            </a:r>
            <a:r>
              <a:rPr lang="en-US" dirty="0" err="1" smtClean="0"/>
              <a:t>list_b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[1,2,3,4,5,6,7,8]</a:t>
            </a:r>
          </a:p>
          <a:p>
            <a:r>
              <a:rPr lang="en-US" dirty="0" err="1" smtClean="0">
                <a:sym typeface="Wingdings"/>
              </a:rPr>
              <a:t>list_a</a:t>
            </a:r>
            <a:r>
              <a:rPr lang="en-US" dirty="0" smtClean="0">
                <a:sym typeface="Wingdings"/>
              </a:rPr>
              <a:t> * 2 [1,2,3,4,1,2,3,4]</a:t>
            </a:r>
          </a:p>
          <a:p>
            <a:r>
              <a:rPr lang="en-US" dirty="0" err="1">
                <a:sym typeface="Wingdings"/>
              </a:rPr>
              <a:t>l</a:t>
            </a:r>
            <a:r>
              <a:rPr lang="en-US" dirty="0" err="1" smtClean="0">
                <a:sym typeface="Wingdings"/>
              </a:rPr>
              <a:t>ist_a</a:t>
            </a:r>
            <a:r>
              <a:rPr lang="en-US" dirty="0" smtClean="0">
                <a:sym typeface="Wingdings"/>
              </a:rPr>
              <a:t>[:3]  [1,2,3]</a:t>
            </a:r>
          </a:p>
          <a:p>
            <a:r>
              <a:rPr lang="en-US" dirty="0" err="1">
                <a:sym typeface="Wingdings"/>
              </a:rPr>
              <a:t>list_a</a:t>
            </a:r>
            <a:r>
              <a:rPr lang="en-US" dirty="0" smtClean="0">
                <a:sym typeface="Wingdings"/>
              </a:rPr>
              <a:t>[2:]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[3,4]</a:t>
            </a:r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2496" y="395243"/>
            <a:ext cx="1902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ist_a</a:t>
            </a:r>
            <a:r>
              <a:rPr lang="en-US" dirty="0" smtClean="0"/>
              <a:t>= [1, 2, 3, 4]</a:t>
            </a:r>
          </a:p>
          <a:p>
            <a:r>
              <a:rPr lang="en-US" dirty="0" err="1" smtClean="0"/>
              <a:t>list_b</a:t>
            </a:r>
            <a:r>
              <a:rPr lang="en-US" dirty="0" smtClean="0"/>
              <a:t> =[5, 6, 7, 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9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provides some nice functions to avoid writing unnecessary loops to operate on its elements:</a:t>
            </a:r>
          </a:p>
          <a:p>
            <a:pPr lvl="1"/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() : Returns the amount of elements in the list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um(): Adds the values in a list (number lists only)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ax(): Returns the maximum value on a numeric list or the word closest to the end of the alphabet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in(): Returns the minimum value on a numeric list or the word closest to the beginning of the alphabet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4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8881" y="790687"/>
            <a:ext cx="4634972" cy="3267169"/>
          </a:xfrm>
        </p:spPr>
        <p:txBody>
          <a:bodyPr/>
          <a:lstStyle/>
          <a:p>
            <a:r>
              <a:rPr lang="en-US" dirty="0" smtClean="0"/>
              <a:t>What is the value of t[0] before the function call?</a:t>
            </a:r>
          </a:p>
          <a:p>
            <a:r>
              <a:rPr lang="en-US" dirty="0" smtClean="0"/>
              <a:t>What is the value of t[0] after the function call?</a:t>
            </a:r>
          </a:p>
          <a:p>
            <a:r>
              <a:rPr lang="en-US" b="1" dirty="0" smtClean="0"/>
              <a:t>Explanation</a:t>
            </a:r>
            <a:r>
              <a:rPr lang="en-US" dirty="0" smtClean="0"/>
              <a:t>: List arguments are references to the original object.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76" y="790687"/>
            <a:ext cx="31432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Try:</a:t>
            </a:r>
          </a:p>
          <a:p>
            <a:endParaRPr lang="en-US" dirty="0" smtClean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remove_head</a:t>
            </a:r>
            <a:r>
              <a:rPr lang="en-US" dirty="0"/>
              <a:t>(</a:t>
            </a:r>
            <a:r>
              <a:rPr lang="en-US" dirty="0" err="1"/>
              <a:t>p_list</a:t>
            </a:r>
            <a:r>
              <a:rPr lang="en-US" dirty="0"/>
              <a:t>):</a:t>
            </a:r>
          </a:p>
          <a:p>
            <a:r>
              <a:rPr lang="en-US" dirty="0"/>
              <a:t>	del </a:t>
            </a:r>
            <a:r>
              <a:rPr lang="en-US" dirty="0" err="1"/>
              <a:t>p_list</a:t>
            </a:r>
            <a:r>
              <a:rPr lang="en-US" dirty="0"/>
              <a:t>[0]</a:t>
            </a:r>
          </a:p>
          <a:p>
            <a:endParaRPr lang="en-US" dirty="0"/>
          </a:p>
          <a:p>
            <a:r>
              <a:rPr lang="en-US" dirty="0"/>
              <a:t>t = ["</a:t>
            </a:r>
            <a:r>
              <a:rPr lang="en-US" dirty="0" err="1"/>
              <a:t>a","b","c</a:t>
            </a:r>
            <a:r>
              <a:rPr lang="en-US" dirty="0"/>
              <a:t>"]</a:t>
            </a:r>
          </a:p>
          <a:p>
            <a:r>
              <a:rPr lang="en-US" dirty="0"/>
              <a:t>print t[0]</a:t>
            </a:r>
          </a:p>
          <a:p>
            <a:r>
              <a:rPr lang="en-US" dirty="0" err="1"/>
              <a:t>remove_head</a:t>
            </a:r>
            <a:r>
              <a:rPr lang="en-US" dirty="0"/>
              <a:t>(t)</a:t>
            </a:r>
          </a:p>
          <a:p>
            <a:r>
              <a:rPr lang="en-US" dirty="0"/>
              <a:t>print t[0]</a:t>
            </a:r>
          </a:p>
        </p:txBody>
      </p:sp>
    </p:spTree>
    <p:extLst>
      <p:ext uri="{BB962C8B-B14F-4D97-AF65-F5344CB8AC3E}">
        <p14:creationId xmlns:p14="http://schemas.microsoft.com/office/powerpoint/2010/main" val="94738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functions and procedures?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8409" y="365778"/>
            <a:ext cx="3640139" cy="3267169"/>
          </a:xfrm>
        </p:spPr>
        <p:txBody>
          <a:bodyPr/>
          <a:lstStyle/>
          <a:p>
            <a:r>
              <a:rPr lang="en-US" dirty="0" smtClean="0"/>
              <a:t>Take into account that most of the methods for lists are procedures.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770624"/>
            <a:ext cx="344805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= [1,2,3,4]</a:t>
            </a:r>
          </a:p>
          <a:p>
            <a:endParaRPr lang="en-US" dirty="0" smtClean="0"/>
          </a:p>
          <a:p>
            <a:r>
              <a:rPr lang="en-US" dirty="0" smtClean="0"/>
              <a:t>Which of the following is right: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 = </a:t>
            </a:r>
            <a:r>
              <a:rPr lang="en-US" dirty="0" err="1" smtClean="0"/>
              <a:t>t.append</a:t>
            </a:r>
            <a:r>
              <a:rPr lang="en-US" dirty="0"/>
              <a:t>(</a:t>
            </a:r>
            <a:r>
              <a:rPr lang="en-US" dirty="0" smtClean="0"/>
              <a:t>5)</a:t>
            </a:r>
          </a:p>
          <a:p>
            <a:r>
              <a:rPr lang="en-US" dirty="0" err="1" smtClean="0"/>
              <a:t>t.append</a:t>
            </a:r>
            <a:r>
              <a:rPr lang="en-US" dirty="0" smtClean="0"/>
              <a:t>([5])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t.sort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 + [5]</a:t>
            </a:r>
          </a:p>
          <a:p>
            <a:r>
              <a:rPr lang="en-US" dirty="0" smtClean="0"/>
              <a:t>t = t + 5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2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281</TotalTime>
  <Words>632</Words>
  <Application>Microsoft Macintosh PowerPoint</Application>
  <PresentationFormat>On-screen Show (4:3)</PresentationFormat>
  <Paragraphs>94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Wingdings</vt:lpstr>
      <vt:lpstr>Wingdings 3</vt:lpstr>
      <vt:lpstr>Slice</vt:lpstr>
      <vt:lpstr>Python</vt:lpstr>
      <vt:lpstr>Lists</vt:lpstr>
      <vt:lpstr>Strings as a Sequence</vt:lpstr>
      <vt:lpstr>Examples with Strings</vt:lpstr>
      <vt:lpstr>Traversing a List</vt:lpstr>
      <vt:lpstr>List Operations</vt:lpstr>
      <vt:lpstr>List Functions</vt:lpstr>
      <vt:lpstr>List arguments</vt:lpstr>
      <vt:lpstr>Remember functions and procedures?</vt:lpstr>
      <vt:lpstr>Exercises</vt:lpstr>
    </vt:vector>
  </TitlesOfParts>
  <Company>Paypal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Carlos Augusto Abarca Bayona</dc:creator>
  <cp:lastModifiedBy>Abarca Bayona, Carlos</cp:lastModifiedBy>
  <cp:revision>21</cp:revision>
  <dcterms:created xsi:type="dcterms:W3CDTF">2015-07-28T14:51:39Z</dcterms:created>
  <dcterms:modified xsi:type="dcterms:W3CDTF">2015-09-01T14:11:14Z</dcterms:modified>
</cp:coreProperties>
</file>