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00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26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6AADD2-272F-3D4C-AA72-A10290954507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E88903-2715-C94F-A5AD-68AD26D3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1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://sourceforge.net/projects/mysql-python" TargetMode="External"/><Relationship Id="rId20" Type="http://schemas.openxmlformats.org/officeDocument/2006/relationships/hyperlink" Target="http://www.jcea.es/programacion/pybsddb.htm" TargetMode="External"/><Relationship Id="rId21" Type="http://schemas.openxmlformats.org/officeDocument/2006/relationships/hyperlink" Target="http://www.netpromi.com/kirbybase_python.html" TargetMode="External"/><Relationship Id="rId22" Type="http://schemas.openxmlformats.org/officeDocument/2006/relationships/hyperlink" Target="http://www.mems-exchange.org/software/durus/" TargetMode="External"/><Relationship Id="rId23" Type="http://schemas.openxmlformats.org/officeDocument/2006/relationships/hyperlink" Target="http://buzhug.sourceforge.net/" TargetMode="External"/><Relationship Id="rId24" Type="http://schemas.openxmlformats.org/officeDocument/2006/relationships/hyperlink" Target="http://www.pythonweb.org/projects/snakesql/" TargetMode="External"/><Relationship Id="rId10" Type="http://schemas.openxmlformats.org/officeDocument/2006/relationships/hyperlink" Target="http://cx-oracle.sourceforge.net/" TargetMode="External"/><Relationship Id="rId11" Type="http://schemas.openxmlformats.org/officeDocument/2006/relationships/hyperlink" Target="http://initd.org/psycopg/" TargetMode="External"/><Relationship Id="rId12" Type="http://schemas.openxmlformats.org/officeDocument/2006/relationships/hyperlink" Target="http://maxdb.sap.com/doc/7_7/46/71b2a516ae0284e10000000a1553f6/frameset.htm" TargetMode="External"/><Relationship Id="rId13" Type="http://schemas.openxmlformats.org/officeDocument/2006/relationships/hyperlink" Target="http://pymssql.org/" TargetMode="External"/><Relationship Id="rId14" Type="http://schemas.openxmlformats.org/officeDocument/2006/relationships/hyperlink" Target="http://code.google.com/p/pypyodbc" TargetMode="External"/><Relationship Id="rId15" Type="http://schemas.openxmlformats.org/officeDocument/2006/relationships/hyperlink" Target="http://python-sybase.sourceforge.net/" TargetMode="External"/><Relationship Id="rId16" Type="http://schemas.openxmlformats.org/officeDocument/2006/relationships/hyperlink" Target="http://www.thinksql.co.uk/" TargetMode="External"/><Relationship Id="rId17" Type="http://schemas.openxmlformats.org/officeDocument/2006/relationships/hyperlink" Target="http://code.google.com/p/asql/" TargetMode="External"/><Relationship Id="rId18" Type="http://schemas.openxmlformats.org/officeDocument/2006/relationships/hyperlink" Target="http://equi4.com/metakit/python.html" TargetMode="External"/><Relationship Id="rId19" Type="http://schemas.openxmlformats.org/officeDocument/2006/relationships/hyperlink" Target="http://pypi.python.org/pypi/ZODB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qlite.org/)" TargetMode="External"/><Relationship Id="rId3" Type="http://schemas.openxmlformats.org/officeDocument/2006/relationships/hyperlink" Target="http://www.egenix.com/products/python/mxODBC/" TargetMode="External"/><Relationship Id="rId4" Type="http://schemas.openxmlformats.org/officeDocument/2006/relationships/hyperlink" Target="http://adodbapi.sourceforge.net/" TargetMode="External"/><Relationship Id="rId5" Type="http://schemas.openxmlformats.org/officeDocument/2006/relationships/hyperlink" Target="http://code.google.com/p/ibm-db/" TargetMode="External"/><Relationship Id="rId6" Type="http://schemas.openxmlformats.org/officeDocument/2006/relationships/hyperlink" Target="http://www.firebirdsql.org/en/python-devel-status/" TargetMode="External"/><Relationship Id="rId7" Type="http://schemas.openxmlformats.org/officeDocument/2006/relationships/hyperlink" Target="http://informixdb.sourceforge.net/" TargetMode="External"/><Relationship Id="rId8" Type="http://schemas.openxmlformats.org/officeDocument/2006/relationships/hyperlink" Target="http://www.ingre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8</a:t>
            </a:r>
          </a:p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944204" cy="3615267"/>
          </a:xfrm>
        </p:spPr>
        <p:txBody>
          <a:bodyPr numCol="3">
            <a:normAutofit fontScale="92500" lnSpcReduction="10000"/>
          </a:bodyPr>
          <a:lstStyle/>
          <a:p>
            <a:r>
              <a:rPr lang="en-US" dirty="0" smtClean="0"/>
              <a:t>Python supports </a:t>
            </a:r>
            <a:r>
              <a:rPr lang="en-US" dirty="0"/>
              <a:t>built-in sqlite3 (</a:t>
            </a:r>
            <a:r>
              <a:rPr lang="en-US" dirty="0">
                <a:hlinkClick r:id="rId2"/>
              </a:rPr>
              <a:t>https://www.sqlite.org</a:t>
            </a:r>
            <a:r>
              <a:rPr lang="en-US" dirty="0" smtClean="0">
                <a:hlinkClick r:id="rId2"/>
              </a:rPr>
              <a:t>/)</a:t>
            </a:r>
            <a:endParaRPr lang="en-US" dirty="0" smtClean="0"/>
          </a:p>
          <a:p>
            <a:r>
              <a:rPr lang="en-US" dirty="0" smtClean="0"/>
              <a:t>The following libraries are available:</a:t>
            </a:r>
          </a:p>
          <a:p>
            <a:pPr lvl="1"/>
            <a:r>
              <a:rPr lang="en-US" dirty="0" smtClean="0">
                <a:hlinkClick r:id="rId3"/>
              </a:rPr>
              <a:t>ODBC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ADO</a:t>
            </a:r>
            <a:r>
              <a:rPr lang="en-US" dirty="0" smtClean="0"/>
              <a:t> generic connectivity</a:t>
            </a:r>
          </a:p>
          <a:p>
            <a:pPr lvl="1"/>
            <a:r>
              <a:rPr lang="en-US" dirty="0" smtClean="0">
                <a:hlinkClick r:id="rId5"/>
              </a:rPr>
              <a:t>DB2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Firebird </a:t>
            </a:r>
            <a:r>
              <a:rPr lang="en-US" dirty="0" smtClean="0"/>
              <a:t>and </a:t>
            </a:r>
            <a:r>
              <a:rPr lang="en-US" dirty="0" err="1" smtClean="0"/>
              <a:t>Interbase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Informix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Ingres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MySQL</a:t>
            </a:r>
            <a:endParaRPr lang="en-US" dirty="0" smtClean="0"/>
          </a:p>
          <a:p>
            <a:pPr lvl="1"/>
            <a:r>
              <a:rPr lang="en-US" dirty="0" smtClean="0">
                <a:hlinkClick r:id="rId10"/>
              </a:rPr>
              <a:t>Oracle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PostgreSQL</a:t>
            </a:r>
            <a:endParaRPr lang="en-US" dirty="0" smtClean="0"/>
          </a:p>
          <a:p>
            <a:pPr lvl="1"/>
            <a:r>
              <a:rPr lang="en-US" dirty="0" smtClean="0">
                <a:hlinkClick r:id="rId12"/>
              </a:rPr>
              <a:t>SAP DB </a:t>
            </a:r>
            <a:r>
              <a:rPr lang="en-US" dirty="0" smtClean="0"/>
              <a:t>(</a:t>
            </a:r>
            <a:r>
              <a:rPr lang="en-US" dirty="0" err="1" smtClean="0"/>
              <a:t>MaxDB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13"/>
              </a:rPr>
              <a:t>Microsoft SQL Server</a:t>
            </a:r>
            <a:endParaRPr lang="en-US" dirty="0" smtClean="0"/>
          </a:p>
          <a:p>
            <a:pPr lvl="1"/>
            <a:r>
              <a:rPr lang="en-US" dirty="0" smtClean="0">
                <a:hlinkClick r:id="rId14"/>
              </a:rPr>
              <a:t>Microsoft Access</a:t>
            </a:r>
            <a:endParaRPr lang="en-US" dirty="0" smtClean="0"/>
          </a:p>
          <a:p>
            <a:pPr lvl="1"/>
            <a:r>
              <a:rPr lang="en-US" dirty="0" smtClean="0">
                <a:hlinkClick r:id="rId15"/>
              </a:rPr>
              <a:t>Sybase</a:t>
            </a:r>
            <a:endParaRPr lang="en-US" dirty="0" smtClean="0"/>
          </a:p>
          <a:p>
            <a:pPr lvl="1"/>
            <a:r>
              <a:rPr lang="en-US" dirty="0" smtClean="0"/>
              <a:t>Teradata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Netezza</a:t>
            </a:r>
            <a:endParaRPr lang="en-US" dirty="0" smtClean="0"/>
          </a:p>
          <a:p>
            <a:pPr lvl="1"/>
            <a:r>
              <a:rPr lang="en-US" dirty="0" err="1" smtClean="0">
                <a:hlinkClick r:id="rId16"/>
              </a:rPr>
              <a:t>ThinkSQL</a:t>
            </a:r>
            <a:endParaRPr lang="en-US" dirty="0" smtClean="0"/>
          </a:p>
          <a:p>
            <a:pPr lvl="1"/>
            <a:r>
              <a:rPr lang="en-US" dirty="0" err="1" smtClean="0">
                <a:hlinkClick r:id="rId17"/>
              </a:rPr>
              <a:t>Asql</a:t>
            </a:r>
            <a:endParaRPr lang="en-US" dirty="0" smtClean="0"/>
          </a:p>
          <a:p>
            <a:pPr lvl="1"/>
            <a:r>
              <a:rPr lang="en-US" dirty="0" err="1" smtClean="0">
                <a:hlinkClick r:id="rId18"/>
              </a:rPr>
              <a:t>Metakit</a:t>
            </a:r>
            <a:endParaRPr lang="en-US" dirty="0" smtClean="0"/>
          </a:p>
          <a:p>
            <a:pPr lvl="1"/>
            <a:r>
              <a:rPr lang="en-US" dirty="0" smtClean="0">
                <a:hlinkClick r:id="rId19"/>
              </a:rPr>
              <a:t>ZODB</a:t>
            </a:r>
            <a:endParaRPr lang="en-US" dirty="0" smtClean="0"/>
          </a:p>
          <a:p>
            <a:pPr lvl="1"/>
            <a:r>
              <a:rPr lang="en-US" dirty="0" err="1" smtClean="0">
                <a:hlinkClick r:id="rId20"/>
              </a:rPr>
              <a:t>BerkeleyDB</a:t>
            </a:r>
            <a:endParaRPr lang="en-US" dirty="0" smtClean="0"/>
          </a:p>
          <a:p>
            <a:pPr lvl="1"/>
            <a:r>
              <a:rPr lang="en-US" dirty="0" err="1" smtClean="0">
                <a:hlinkClick r:id="rId21"/>
              </a:rPr>
              <a:t>KirbyBase</a:t>
            </a:r>
            <a:endParaRPr lang="en-US" dirty="0" smtClean="0"/>
          </a:p>
          <a:p>
            <a:pPr lvl="1"/>
            <a:r>
              <a:rPr lang="en-US" dirty="0" err="1" smtClean="0">
                <a:hlinkClick r:id="rId22"/>
              </a:rPr>
              <a:t>Dorus</a:t>
            </a:r>
            <a:endParaRPr lang="en-US" dirty="0" smtClean="0"/>
          </a:p>
          <a:p>
            <a:pPr lvl="1"/>
            <a:r>
              <a:rPr lang="en-US" dirty="0" err="1" smtClean="0">
                <a:hlinkClick r:id="rId23"/>
              </a:rPr>
              <a:t>Buzhug</a:t>
            </a:r>
            <a:endParaRPr lang="en-US" dirty="0" smtClean="0"/>
          </a:p>
          <a:p>
            <a:pPr lvl="1"/>
            <a:r>
              <a:rPr lang="en-US" dirty="0" err="1" smtClean="0">
                <a:hlinkClick r:id="rId24"/>
              </a:rPr>
              <a:t>SnakeSQL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0103" y="6507678"/>
            <a:ext cx="4373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More information: https://</a:t>
            </a:r>
            <a:r>
              <a:rPr lang="en-US" sz="1000" dirty="0" err="1" smtClean="0"/>
              <a:t>wiki.python.org</a:t>
            </a:r>
            <a:r>
              <a:rPr lang="en-US" sz="1000" dirty="0" smtClean="0"/>
              <a:t>/</a:t>
            </a:r>
            <a:r>
              <a:rPr lang="en-US" sz="1000" dirty="0" err="1" smtClean="0"/>
              <a:t>moin</a:t>
            </a:r>
            <a:r>
              <a:rPr lang="en-US" sz="1000" dirty="0" smtClean="0"/>
              <a:t>/</a:t>
            </a:r>
            <a:r>
              <a:rPr lang="en-US" sz="1000" dirty="0" err="1" smtClean="0"/>
              <a:t>DatabaseInterfaces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51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conn = sqlite3.connect(</a:t>
            </a:r>
            <a:r>
              <a:rPr lang="en-US" dirty="0"/>
              <a:t>"dbfile.sqlite3"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sqlstmt</a:t>
            </a:r>
            <a:r>
              <a:rPr lang="en-US" dirty="0"/>
              <a:t> = </a:t>
            </a:r>
            <a:r>
              <a:rPr lang="en-US" dirty="0"/>
              <a:t>"Some SQL Statement"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sqlstmt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conn.commit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08133" y="1235033"/>
            <a:ext cx="4934479" cy="3066033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Import the sqlite3 module</a:t>
            </a:r>
          </a:p>
          <a:p>
            <a:r>
              <a:rPr lang="en-US" dirty="0" smtClean="0"/>
              <a:t>Open a connection to a database file.</a:t>
            </a:r>
          </a:p>
          <a:p>
            <a:r>
              <a:rPr lang="en-US" dirty="0" smtClean="0"/>
              <a:t>Create a cursor to handle the execution of statements.</a:t>
            </a:r>
          </a:p>
          <a:p>
            <a:r>
              <a:rPr lang="en-US" dirty="0" smtClean="0"/>
              <a:t>Execute required SQL code</a:t>
            </a:r>
          </a:p>
          <a:p>
            <a:r>
              <a:rPr lang="en-US" dirty="0" smtClean="0"/>
              <a:t>Commit changes to the database</a:t>
            </a:r>
          </a:p>
          <a:p>
            <a:r>
              <a:rPr lang="en-US" dirty="0" smtClean="0"/>
              <a:t>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178588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object creation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a python script to implement the following ER model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225270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import </a:t>
            </a:r>
            <a:r>
              <a:rPr lang="en-US" dirty="0"/>
              <a:t>sqlite3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conn = sqlite3.connect(</a:t>
            </a:r>
            <a:r>
              <a:rPr lang="en-US" dirty="0"/>
              <a:t>"phonebook.sqlite3"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/>
              <a:t>"DROP TABLE IF EXISTS persons"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/>
              <a:t>"DROP TABLE IF EXISTS </a:t>
            </a:r>
            <a:r>
              <a:rPr lang="en-US" dirty="0" err="1"/>
              <a:t>phone_records</a:t>
            </a:r>
            <a:r>
              <a:rPr lang="en-US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/>
              <a:t>"DROP TABLE IF EXISTS </a:t>
            </a:r>
            <a:r>
              <a:rPr lang="en-US" dirty="0" err="1"/>
              <a:t>phone_types</a:t>
            </a:r>
            <a:r>
              <a:rPr lang="en-US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/>
              <a:t>"CREATE TABLE IF NOT EXISTS persons (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</a:t>
            </a:r>
            <a:r>
              <a:rPr lang="en-US" dirty="0" err="1"/>
              <a:t>person_id</a:t>
            </a:r>
            <a:r>
              <a:rPr lang="en-US" dirty="0"/>
              <a:t>  INT NOT NULL,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</a:t>
            </a:r>
            <a:r>
              <a:rPr lang="en-US" dirty="0" err="1"/>
              <a:t>first_name</a:t>
            </a:r>
            <a:r>
              <a:rPr lang="en-US" dirty="0"/>
              <a:t> TEXT NOT NULL,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</a:t>
            </a:r>
            <a:r>
              <a:rPr lang="en-US" dirty="0" err="1"/>
              <a:t>last_name</a:t>
            </a:r>
            <a:r>
              <a:rPr lang="en-US" dirty="0"/>
              <a:t>  TEXT NOT NULL,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PRIMARY KEY (</a:t>
            </a:r>
            <a:r>
              <a:rPr lang="en-US" dirty="0" err="1"/>
              <a:t>person_id</a:t>
            </a:r>
            <a:r>
              <a:rPr lang="en-US" dirty="0"/>
              <a:t>) )"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/>
              <a:t>"CREATE TABLE IF NOT EXISTS </a:t>
            </a:r>
            <a:r>
              <a:rPr lang="en-US" dirty="0" err="1"/>
              <a:t>phone_types</a:t>
            </a:r>
            <a:r>
              <a:rPr lang="en-US" dirty="0"/>
              <a:t> (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 </a:t>
            </a:r>
            <a:r>
              <a:rPr lang="en-US" dirty="0" err="1"/>
              <a:t>type_id</a:t>
            </a:r>
            <a:r>
              <a:rPr lang="en-US" dirty="0"/>
              <a:t> INT NOT NULL,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 </a:t>
            </a:r>
            <a:r>
              <a:rPr lang="en-US" dirty="0" err="1"/>
              <a:t>type_name</a:t>
            </a:r>
            <a:r>
              <a:rPr lang="en-US" dirty="0"/>
              <a:t> TEXT NOT NULL, "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 PRIMARY KEY (</a:t>
            </a:r>
            <a:r>
              <a:rPr lang="en-US" dirty="0" err="1"/>
              <a:t>type_id</a:t>
            </a:r>
            <a:r>
              <a:rPr lang="en-US" dirty="0"/>
              <a:t>) )"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/>
              <a:t>"CREATE TABLE IF NOT EXISTS </a:t>
            </a:r>
            <a:r>
              <a:rPr lang="en-US" dirty="0" err="1"/>
              <a:t>phone_records</a:t>
            </a:r>
            <a:r>
              <a:rPr lang="en-US" dirty="0"/>
              <a:t> (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 </a:t>
            </a:r>
            <a:r>
              <a:rPr lang="en-US" dirty="0" err="1"/>
              <a:t>person_id</a:t>
            </a:r>
            <a:r>
              <a:rPr lang="en-US" dirty="0"/>
              <a:t> INT NOT NULL,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 </a:t>
            </a:r>
            <a:r>
              <a:rPr lang="en-US" dirty="0" err="1"/>
              <a:t>type_id</a:t>
            </a:r>
            <a:r>
              <a:rPr lang="en-US" dirty="0"/>
              <a:t> INT NOT NULL,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 </a:t>
            </a:r>
            <a:r>
              <a:rPr lang="en-US" dirty="0" err="1"/>
              <a:t>phone_number</a:t>
            </a:r>
            <a:r>
              <a:rPr lang="en-US" dirty="0"/>
              <a:t> TEXT NOT NULL,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 PRIMARY KEY (</a:t>
            </a:r>
            <a:r>
              <a:rPr lang="en-US" dirty="0" err="1"/>
              <a:t>person_id</a:t>
            </a:r>
            <a:r>
              <a:rPr lang="en-US" dirty="0"/>
              <a:t>, </a:t>
            </a:r>
            <a:r>
              <a:rPr lang="en-US" dirty="0" err="1"/>
              <a:t>type_id</a:t>
            </a:r>
            <a:r>
              <a:rPr lang="en-US" dirty="0"/>
              <a:t>),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 FOREIGN KEY (</a:t>
            </a:r>
            <a:r>
              <a:rPr lang="en-US" dirty="0" err="1"/>
              <a:t>person_id</a:t>
            </a:r>
            <a:r>
              <a:rPr lang="en-US" dirty="0"/>
              <a:t>) REFERENCES persons (</a:t>
            </a:r>
            <a:r>
              <a:rPr lang="en-US" dirty="0" err="1"/>
              <a:t>person_id</a:t>
            </a:r>
            <a:r>
              <a:rPr lang="en-US" dirty="0"/>
              <a:t>), 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/>
              <a:t>"    FOREIGN KEY (</a:t>
            </a:r>
            <a:r>
              <a:rPr lang="en-US" dirty="0" err="1"/>
              <a:t>type_id</a:t>
            </a:r>
            <a:r>
              <a:rPr lang="en-US" dirty="0"/>
              <a:t>) REFERENCES </a:t>
            </a:r>
            <a:r>
              <a:rPr lang="en-US" dirty="0" err="1"/>
              <a:t>phone_types</a:t>
            </a:r>
            <a:r>
              <a:rPr lang="en-US" dirty="0"/>
              <a:t> (</a:t>
            </a:r>
            <a:r>
              <a:rPr lang="en-US" dirty="0" err="1"/>
              <a:t>type_id</a:t>
            </a:r>
            <a:r>
              <a:rPr lang="en-US" dirty="0"/>
              <a:t>) )"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/>
              <a:t>"CREATE INDEX IF NOT EXISTS </a:t>
            </a:r>
            <a:r>
              <a:rPr lang="en-US" dirty="0" err="1"/>
              <a:t>fk_phre_pers_idx</a:t>
            </a:r>
            <a:r>
              <a:rPr lang="en-US" dirty="0"/>
              <a:t> ON </a:t>
            </a:r>
            <a:r>
              <a:rPr lang="en-US" dirty="0" err="1"/>
              <a:t>phone_records</a:t>
            </a:r>
            <a:r>
              <a:rPr lang="en-US" dirty="0"/>
              <a:t> (</a:t>
            </a:r>
            <a:r>
              <a:rPr lang="en-US" dirty="0" err="1"/>
              <a:t>person_id</a:t>
            </a:r>
            <a:r>
              <a:rPr lang="en-US" dirty="0"/>
              <a:t>)"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/>
              <a:t>"CREATE INDEX IF NOT EXISTS </a:t>
            </a:r>
            <a:r>
              <a:rPr lang="en-US" dirty="0" err="1"/>
              <a:t>fk_phre_type_idx</a:t>
            </a:r>
            <a:r>
              <a:rPr lang="en-US" dirty="0"/>
              <a:t> ON </a:t>
            </a:r>
            <a:r>
              <a:rPr lang="en-US" dirty="0" err="1"/>
              <a:t>phone_records</a:t>
            </a:r>
            <a:r>
              <a:rPr lang="en-US" dirty="0"/>
              <a:t> (</a:t>
            </a:r>
            <a:r>
              <a:rPr lang="en-US" dirty="0" err="1"/>
              <a:t>type_id</a:t>
            </a:r>
            <a:r>
              <a:rPr lang="en-US" dirty="0"/>
              <a:t>)"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72" y="2017986"/>
            <a:ext cx="3441532" cy="23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396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388</TotalTime>
  <Words>118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Python</vt:lpstr>
      <vt:lpstr>Databases supported</vt:lpstr>
      <vt:lpstr>SQLite3</vt:lpstr>
      <vt:lpstr>SQLite object creation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11</cp:revision>
  <dcterms:created xsi:type="dcterms:W3CDTF">2015-09-02T07:33:57Z</dcterms:created>
  <dcterms:modified xsi:type="dcterms:W3CDTF">2015-09-02T14:02:04Z</dcterms:modified>
</cp:coreProperties>
</file>