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3/29/16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python-data.dr-chuck.net/known_by_Fikret.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ython-data.dr-chuck.net/comments_208240.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pythonlearn.com/code/intro-short.tx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pythonlearn.com/code/intro-short.tx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rummy.com/software/BeautifulSoup/bs4/do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a:t>
            </a:r>
            <a:endParaRPr lang="en-US" dirty="0"/>
          </a:p>
        </p:txBody>
      </p:sp>
      <p:sp>
        <p:nvSpPr>
          <p:cNvPr id="3" name="Subtitle 2"/>
          <p:cNvSpPr>
            <a:spLocks noGrp="1"/>
          </p:cNvSpPr>
          <p:nvPr>
            <p:ph type="subTitle" idx="1"/>
          </p:nvPr>
        </p:nvSpPr>
        <p:spPr/>
        <p:txBody>
          <a:bodyPr/>
          <a:lstStyle/>
          <a:p>
            <a:r>
              <a:rPr lang="en-US" dirty="0" smtClean="0"/>
              <a:t>Session10</a:t>
            </a:r>
          </a:p>
          <a:p>
            <a:r>
              <a:rPr lang="en-US" dirty="0" smtClean="0"/>
              <a:t>Networked Programs - Sockets</a:t>
            </a:r>
            <a:endParaRPr lang="en-US" dirty="0"/>
          </a:p>
        </p:txBody>
      </p:sp>
    </p:spTree>
    <p:extLst>
      <p:ext uri="{BB962C8B-B14F-4D97-AF65-F5344CB8AC3E}">
        <p14:creationId xmlns:p14="http://schemas.microsoft.com/office/powerpoint/2010/main" val="2053490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beautiful soup example</a:t>
            </a:r>
            <a:endParaRPr lang="en-US" dirty="0"/>
          </a:p>
        </p:txBody>
      </p:sp>
      <p:sp>
        <p:nvSpPr>
          <p:cNvPr id="4" name="Text Placeholder 3"/>
          <p:cNvSpPr>
            <a:spLocks noGrp="1"/>
          </p:cNvSpPr>
          <p:nvPr>
            <p:ph type="body" idx="1"/>
          </p:nvPr>
        </p:nvSpPr>
        <p:spPr/>
        <p:txBody>
          <a:bodyPr/>
          <a:lstStyle/>
          <a:p>
            <a:r>
              <a:rPr lang="en-US" dirty="0" smtClean="0"/>
              <a:t>Problem</a:t>
            </a:r>
            <a:endParaRPr lang="en-US" dirty="0"/>
          </a:p>
        </p:txBody>
      </p:sp>
      <p:sp>
        <p:nvSpPr>
          <p:cNvPr id="5" name="Content Placeholder 4"/>
          <p:cNvSpPr>
            <a:spLocks noGrp="1"/>
          </p:cNvSpPr>
          <p:nvPr>
            <p:ph sz="half" idx="2"/>
          </p:nvPr>
        </p:nvSpPr>
        <p:spPr/>
        <p:txBody>
          <a:bodyPr/>
          <a:lstStyle/>
          <a:p>
            <a:r>
              <a:rPr lang="en-US" dirty="0" smtClean="0"/>
              <a:t>Extract the 3</a:t>
            </a:r>
            <a:r>
              <a:rPr lang="en-US" baseline="30000" dirty="0" smtClean="0"/>
              <a:t>rd</a:t>
            </a:r>
            <a:r>
              <a:rPr lang="en-US" dirty="0"/>
              <a:t> link URL from </a:t>
            </a:r>
            <a:r>
              <a:rPr lang="en-US" dirty="0">
                <a:hlinkClick r:id="rId2"/>
              </a:rPr>
              <a:t>http://</a:t>
            </a:r>
            <a:r>
              <a:rPr lang="en-US" dirty="0" smtClean="0">
                <a:hlinkClick r:id="rId2"/>
              </a:rPr>
              <a:t>python-data.dr-chuck.net/known_by_Fikret.html</a:t>
            </a:r>
            <a:endParaRPr lang="en-US" dirty="0" smtClean="0"/>
          </a:p>
        </p:txBody>
      </p:sp>
      <p:sp>
        <p:nvSpPr>
          <p:cNvPr id="6" name="Text Placeholder 5"/>
          <p:cNvSpPr>
            <a:spLocks noGrp="1"/>
          </p:cNvSpPr>
          <p:nvPr>
            <p:ph type="body" sz="quarter" idx="3"/>
          </p:nvPr>
        </p:nvSpPr>
        <p:spPr/>
        <p:txBody>
          <a:bodyPr/>
          <a:lstStyle/>
          <a:p>
            <a:r>
              <a:rPr lang="en-US" dirty="0" smtClean="0"/>
              <a:t>Answer</a:t>
            </a:r>
            <a:endParaRPr lang="en-US" dirty="0"/>
          </a:p>
        </p:txBody>
      </p:sp>
      <p:sp>
        <p:nvSpPr>
          <p:cNvPr id="7" name="Content Placeholder 6"/>
          <p:cNvSpPr>
            <a:spLocks noGrp="1"/>
          </p:cNvSpPr>
          <p:nvPr>
            <p:ph sz="quarter" idx="4"/>
          </p:nvPr>
        </p:nvSpPr>
        <p:spPr>
          <a:xfrm>
            <a:off x="5806545" y="1262062"/>
            <a:ext cx="6231262" cy="3030538"/>
          </a:xfrm>
        </p:spPr>
        <p:txBody>
          <a:bodyPr>
            <a:normAutofit/>
          </a:bodyPr>
          <a:lstStyle/>
          <a:p>
            <a:pPr marL="0" indent="0">
              <a:buNone/>
            </a:pPr>
            <a:r>
              <a:rPr lang="en-US" sz="1400" b="1" dirty="0"/>
              <a:t>import </a:t>
            </a:r>
            <a:r>
              <a:rPr lang="en-US" sz="1400" dirty="0" err="1"/>
              <a:t>urllib</a:t>
            </a:r>
            <a:r>
              <a:rPr lang="en-US" sz="1400" dirty="0"/>
              <a:t/>
            </a:r>
            <a:br>
              <a:rPr lang="en-US" sz="1400" dirty="0"/>
            </a:br>
            <a:r>
              <a:rPr lang="en-US" sz="1400" b="1" dirty="0"/>
              <a:t>from </a:t>
            </a:r>
            <a:r>
              <a:rPr lang="en-US" sz="1400" dirty="0"/>
              <a:t>bs4 </a:t>
            </a:r>
            <a:r>
              <a:rPr lang="en-US" sz="1400" b="1" dirty="0"/>
              <a:t>import </a:t>
            </a:r>
            <a:r>
              <a:rPr lang="en-US" sz="1400" dirty="0" err="1"/>
              <a:t>BeautifulSoup</a:t>
            </a:r>
            <a:r>
              <a:rPr lang="en-US" sz="1400" dirty="0"/>
              <a:t/>
            </a:r>
            <a:br>
              <a:rPr lang="en-US" sz="1400" dirty="0"/>
            </a:br>
            <a:r>
              <a:rPr lang="en-US" sz="1400" dirty="0"/>
              <a:t/>
            </a:r>
            <a:br>
              <a:rPr lang="en-US" sz="1400" dirty="0"/>
            </a:br>
            <a:r>
              <a:rPr lang="en-US" sz="1400" dirty="0" err="1"/>
              <a:t>url</a:t>
            </a:r>
            <a:r>
              <a:rPr lang="en-US" sz="1400" dirty="0"/>
              <a:t> = </a:t>
            </a:r>
            <a:r>
              <a:rPr lang="en-US" sz="1400" dirty="0"/>
              <a:t>"http://python-</a:t>
            </a:r>
            <a:r>
              <a:rPr lang="en-US" sz="1400" dirty="0" err="1"/>
              <a:t>data.dr</a:t>
            </a:r>
            <a:r>
              <a:rPr lang="en-US" sz="1400" dirty="0"/>
              <a:t>-</a:t>
            </a:r>
            <a:r>
              <a:rPr lang="en-US" sz="1400" dirty="0" err="1"/>
              <a:t>chuck.net</a:t>
            </a:r>
            <a:r>
              <a:rPr lang="en-US" sz="1400" dirty="0"/>
              <a:t>/</a:t>
            </a:r>
            <a:r>
              <a:rPr lang="en-US" sz="1400" dirty="0" err="1"/>
              <a:t>known_by_Fikret.html</a:t>
            </a:r>
            <a:r>
              <a:rPr lang="en-US" sz="1400" dirty="0"/>
              <a:t>"</a:t>
            </a:r>
            <a:br>
              <a:rPr lang="en-US" sz="1400" dirty="0"/>
            </a:br>
            <a:r>
              <a:rPr lang="en-US" sz="1400" dirty="0"/>
              <a:t>html = </a:t>
            </a:r>
            <a:r>
              <a:rPr lang="en-US" sz="1400" dirty="0" err="1"/>
              <a:t>urllib.urlopen</a:t>
            </a:r>
            <a:r>
              <a:rPr lang="en-US" sz="1400" dirty="0"/>
              <a:t>(</a:t>
            </a:r>
            <a:r>
              <a:rPr lang="en-US" sz="1400" dirty="0" err="1"/>
              <a:t>url</a:t>
            </a:r>
            <a:r>
              <a:rPr lang="en-US" sz="1400" dirty="0"/>
              <a:t>).read()</a:t>
            </a:r>
            <a:br>
              <a:rPr lang="en-US" sz="1400" dirty="0"/>
            </a:br>
            <a:r>
              <a:rPr lang="en-US" sz="1400" dirty="0"/>
              <a:t>soup = </a:t>
            </a:r>
            <a:r>
              <a:rPr lang="en-US" sz="1400" dirty="0" err="1"/>
              <a:t>BeautifulSoup</a:t>
            </a:r>
            <a:r>
              <a:rPr lang="en-US" sz="1400" dirty="0"/>
              <a:t>(html</a:t>
            </a:r>
            <a:r>
              <a:rPr lang="en-US" sz="1400" dirty="0"/>
              <a:t>, "</a:t>
            </a:r>
            <a:r>
              <a:rPr lang="en-US" sz="1400" dirty="0" err="1"/>
              <a:t>html.parser</a:t>
            </a:r>
            <a:r>
              <a:rPr lang="en-US" sz="1400" dirty="0"/>
              <a:t>"</a:t>
            </a:r>
            <a:r>
              <a:rPr lang="en-US" sz="1400" dirty="0"/>
              <a:t>)</a:t>
            </a:r>
            <a:br>
              <a:rPr lang="en-US" sz="1400" dirty="0"/>
            </a:br>
            <a:r>
              <a:rPr lang="en-US" sz="1400" dirty="0" err="1"/>
              <a:t>a_tags</a:t>
            </a:r>
            <a:r>
              <a:rPr lang="en-US" sz="1400" dirty="0"/>
              <a:t> = soup(</a:t>
            </a:r>
            <a:r>
              <a:rPr lang="en-US" sz="1400" dirty="0"/>
              <a:t>"a"</a:t>
            </a:r>
            <a:r>
              <a:rPr lang="en-US" sz="1400" dirty="0"/>
              <a:t>)</a:t>
            </a:r>
            <a:br>
              <a:rPr lang="en-US" sz="1400" dirty="0"/>
            </a:br>
            <a:r>
              <a:rPr lang="en-US" sz="1400" dirty="0"/>
              <a:t/>
            </a:r>
            <a:br>
              <a:rPr lang="en-US" sz="1400" dirty="0"/>
            </a:br>
            <a:r>
              <a:rPr lang="en-US" sz="1400" b="1" dirty="0"/>
              <a:t>print </a:t>
            </a:r>
            <a:r>
              <a:rPr lang="en-US" sz="1400" dirty="0" err="1"/>
              <a:t>a_tags</a:t>
            </a:r>
            <a:r>
              <a:rPr lang="en-US" sz="1400" dirty="0"/>
              <a:t>[</a:t>
            </a:r>
            <a:r>
              <a:rPr lang="en-US" sz="1400" dirty="0"/>
              <a:t>2</a:t>
            </a:r>
            <a:r>
              <a:rPr lang="en-US" sz="1400" dirty="0"/>
              <a:t>].get(</a:t>
            </a:r>
            <a:r>
              <a:rPr lang="en-US" sz="1400" dirty="0"/>
              <a:t>"</a:t>
            </a:r>
            <a:r>
              <a:rPr lang="en-US" sz="1400" dirty="0" err="1"/>
              <a:t>href</a:t>
            </a:r>
            <a:r>
              <a:rPr lang="en-US" sz="1400" dirty="0"/>
              <a:t>", None</a:t>
            </a:r>
            <a:r>
              <a:rPr lang="en-US" sz="1400" dirty="0"/>
              <a:t>)</a:t>
            </a:r>
            <a:br>
              <a:rPr lang="en-US" sz="1400" dirty="0"/>
            </a:br>
            <a:endParaRPr lang="en-US" sz="1400" dirty="0"/>
          </a:p>
        </p:txBody>
      </p:sp>
    </p:spTree>
    <p:extLst>
      <p:ext uri="{BB962C8B-B14F-4D97-AF65-F5344CB8AC3E}">
        <p14:creationId xmlns:p14="http://schemas.microsoft.com/office/powerpoint/2010/main" val="7529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Exercises</a:t>
            </a:r>
            <a:endParaRPr lang="en-US" dirty="0"/>
          </a:p>
        </p:txBody>
      </p:sp>
      <p:sp>
        <p:nvSpPr>
          <p:cNvPr id="8" name="Content Placeholder 7"/>
          <p:cNvSpPr>
            <a:spLocks noGrp="1"/>
          </p:cNvSpPr>
          <p:nvPr>
            <p:ph idx="1"/>
          </p:nvPr>
        </p:nvSpPr>
        <p:spPr>
          <a:xfrm>
            <a:off x="684212" y="685800"/>
            <a:ext cx="10116466" cy="3615267"/>
          </a:xfrm>
        </p:spPr>
        <p:txBody>
          <a:bodyPr/>
          <a:lstStyle/>
          <a:p>
            <a:r>
              <a:rPr lang="en-US" dirty="0"/>
              <a:t>Given the URL: </a:t>
            </a:r>
            <a:r>
              <a:rPr lang="en-US" dirty="0">
                <a:hlinkClick r:id="rId2"/>
              </a:rPr>
              <a:t>http://</a:t>
            </a:r>
            <a:r>
              <a:rPr lang="en-US" dirty="0" smtClean="0">
                <a:hlinkClick r:id="rId2"/>
              </a:rPr>
              <a:t>python-data.dr-chuck.net/comments_208240.html</a:t>
            </a:r>
            <a:endParaRPr lang="en-US" dirty="0" smtClean="0"/>
          </a:p>
          <a:p>
            <a:pPr lvl="1"/>
            <a:r>
              <a:rPr lang="en-US" dirty="0" smtClean="0"/>
              <a:t>Obtain the total number of comments registered in the database</a:t>
            </a:r>
          </a:p>
          <a:p>
            <a:pPr lvl="1"/>
            <a:r>
              <a:rPr lang="en-US" dirty="0" smtClean="0"/>
              <a:t>Print the first 10 people with the most comments and their corresponding number of comments.</a:t>
            </a:r>
          </a:p>
          <a:p>
            <a:pPr lvl="1"/>
            <a:r>
              <a:rPr lang="en-US" dirty="0" smtClean="0"/>
              <a:t>Print the list of people and comments ordered alphabetically.</a:t>
            </a:r>
            <a:endParaRPr lang="en-US" dirty="0"/>
          </a:p>
        </p:txBody>
      </p:sp>
    </p:spTree>
    <p:extLst>
      <p:ext uri="{BB962C8B-B14F-4D97-AF65-F5344CB8AC3E}">
        <p14:creationId xmlns:p14="http://schemas.microsoft.com/office/powerpoint/2010/main" val="59882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 AND protocols</a:t>
            </a:r>
            <a:endParaRPr lang="en-US" dirty="0"/>
          </a:p>
        </p:txBody>
      </p:sp>
      <p:sp>
        <p:nvSpPr>
          <p:cNvPr id="3" name="Content Placeholder 2"/>
          <p:cNvSpPr>
            <a:spLocks noGrp="1"/>
          </p:cNvSpPr>
          <p:nvPr>
            <p:ph idx="1"/>
          </p:nvPr>
        </p:nvSpPr>
        <p:spPr/>
        <p:txBody>
          <a:bodyPr/>
          <a:lstStyle/>
          <a:p>
            <a:r>
              <a:rPr lang="en-US" dirty="0" smtClean="0"/>
              <a:t>A socket is an open door of communication between 2 pieces of software.</a:t>
            </a:r>
          </a:p>
          <a:p>
            <a:r>
              <a:rPr lang="en-US" dirty="0" smtClean="0"/>
              <a:t>A protocol is a set of rules that define how the communication happens within the socket.</a:t>
            </a:r>
            <a:endParaRPr lang="en-US" dirty="0"/>
          </a:p>
        </p:txBody>
      </p:sp>
    </p:spTree>
    <p:extLst>
      <p:ext uri="{BB962C8B-B14F-4D97-AF65-F5344CB8AC3E}">
        <p14:creationId xmlns:p14="http://schemas.microsoft.com/office/powerpoint/2010/main" val="65385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protocol</a:t>
            </a:r>
            <a:endParaRPr lang="en-US" dirty="0"/>
          </a:p>
        </p:txBody>
      </p:sp>
      <p:sp>
        <p:nvSpPr>
          <p:cNvPr id="3" name="Content Placeholder 2"/>
          <p:cNvSpPr>
            <a:spLocks noGrp="1"/>
          </p:cNvSpPr>
          <p:nvPr>
            <p:ph idx="1"/>
          </p:nvPr>
        </p:nvSpPr>
        <p:spPr>
          <a:xfrm>
            <a:off x="684212" y="266252"/>
            <a:ext cx="9298884" cy="4725296"/>
          </a:xfrm>
        </p:spPr>
        <p:txBody>
          <a:bodyPr>
            <a:noAutofit/>
          </a:bodyPr>
          <a:lstStyle/>
          <a:p>
            <a:r>
              <a:rPr lang="en-US" sz="1050" dirty="0" smtClean="0"/>
              <a:t>It’s a request – response protocol</a:t>
            </a:r>
          </a:p>
          <a:p>
            <a:r>
              <a:rPr lang="en-US" sz="1050" dirty="0" smtClean="0"/>
              <a:t>It usually uses port 80 or 8080 for socket connections</a:t>
            </a:r>
          </a:p>
          <a:p>
            <a:r>
              <a:rPr lang="en-US" sz="1050" dirty="0" smtClean="0"/>
              <a:t>Request Methods:</a:t>
            </a:r>
          </a:p>
          <a:p>
            <a:pPr lvl="1"/>
            <a:r>
              <a:rPr lang="en-US" sz="1000" dirty="0" smtClean="0"/>
              <a:t>GET: requests a representation of a resource. This method should only retrieve data</a:t>
            </a:r>
          </a:p>
          <a:p>
            <a:pPr lvl="1"/>
            <a:r>
              <a:rPr lang="en-US" sz="1000" dirty="0" smtClean="0"/>
              <a:t>HEAD: Similar to GET but it’s only interested in the header of the response not in the response body</a:t>
            </a:r>
          </a:p>
          <a:p>
            <a:pPr lvl="1"/>
            <a:r>
              <a:rPr lang="en-US" sz="1000" dirty="0" smtClean="0"/>
              <a:t>POST: requests the server to accept the entity enclosed in the request to be processed or transported.</a:t>
            </a:r>
          </a:p>
          <a:p>
            <a:pPr lvl="1"/>
            <a:r>
              <a:rPr lang="en-US" sz="1000" dirty="0" smtClean="0"/>
              <a:t>PUT: requests that the enclosed entity be stored under the supplies URI. If the entity exists it’s modified.</a:t>
            </a:r>
          </a:p>
          <a:p>
            <a:pPr lvl="1"/>
            <a:r>
              <a:rPr lang="en-US" sz="1000" dirty="0" smtClean="0"/>
              <a:t>DELETE: requests that the enclosed entity be deleted</a:t>
            </a:r>
          </a:p>
          <a:p>
            <a:pPr lvl="1"/>
            <a:r>
              <a:rPr lang="en-US" sz="1000" dirty="0" smtClean="0"/>
              <a:t>TRACE: Echoes the request so that the client can verify if it was modified by any intermediate sever.</a:t>
            </a:r>
          </a:p>
          <a:p>
            <a:pPr lvl="1"/>
            <a:r>
              <a:rPr lang="en-US" sz="1000" dirty="0" smtClean="0"/>
              <a:t>OPTIONS: the request returns the HTTP methods available for a specified URL</a:t>
            </a:r>
          </a:p>
          <a:p>
            <a:pPr lvl="1"/>
            <a:r>
              <a:rPr lang="en-US" sz="1000" dirty="0" smtClean="0"/>
              <a:t>CONNECT: Converts the request connection into a transparent TCP/IP Tunnel </a:t>
            </a:r>
          </a:p>
          <a:p>
            <a:r>
              <a:rPr lang="en-US" sz="1050" dirty="0" smtClean="0"/>
              <a:t>Status Codes:</a:t>
            </a:r>
          </a:p>
          <a:p>
            <a:pPr lvl="1"/>
            <a:r>
              <a:rPr lang="en-US" sz="1000" dirty="0" smtClean="0"/>
              <a:t>1XX : Informational</a:t>
            </a:r>
          </a:p>
          <a:p>
            <a:pPr lvl="1"/>
            <a:r>
              <a:rPr lang="en-US" sz="1000" dirty="0" smtClean="0"/>
              <a:t>2XX: Success</a:t>
            </a:r>
          </a:p>
          <a:p>
            <a:pPr lvl="1"/>
            <a:r>
              <a:rPr lang="en-US" sz="1000" dirty="0" smtClean="0"/>
              <a:t>3XX: Redirect</a:t>
            </a:r>
          </a:p>
          <a:p>
            <a:pPr lvl="1"/>
            <a:r>
              <a:rPr lang="en-US" sz="1000" dirty="0" smtClean="0"/>
              <a:t>4XX: Client Error</a:t>
            </a:r>
          </a:p>
          <a:p>
            <a:pPr lvl="1"/>
            <a:r>
              <a:rPr lang="en-US" sz="1000" dirty="0" smtClean="0"/>
              <a:t>5XX: Server Error </a:t>
            </a:r>
            <a:endParaRPr lang="en-US" sz="1000" dirty="0"/>
          </a:p>
        </p:txBody>
      </p:sp>
    </p:spTree>
    <p:extLst>
      <p:ext uri="{BB962C8B-B14F-4D97-AF65-F5344CB8AC3E}">
        <p14:creationId xmlns:p14="http://schemas.microsoft.com/office/powerpoint/2010/main" val="28596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 Request and response</a:t>
            </a:r>
            <a:endParaRPr lang="en-US" dirty="0"/>
          </a:p>
        </p:txBody>
      </p:sp>
      <p:sp>
        <p:nvSpPr>
          <p:cNvPr id="5" name="Text Placeholder 4"/>
          <p:cNvSpPr>
            <a:spLocks noGrp="1"/>
          </p:cNvSpPr>
          <p:nvPr>
            <p:ph type="body" idx="1"/>
          </p:nvPr>
        </p:nvSpPr>
        <p:spPr/>
        <p:txBody>
          <a:bodyPr/>
          <a:lstStyle/>
          <a:p>
            <a:r>
              <a:rPr lang="en-US" dirty="0" smtClean="0"/>
              <a:t>Request</a:t>
            </a:r>
            <a:endParaRPr lang="en-US" dirty="0"/>
          </a:p>
        </p:txBody>
      </p:sp>
      <p:sp>
        <p:nvSpPr>
          <p:cNvPr id="6" name="Content Placeholder 5"/>
          <p:cNvSpPr>
            <a:spLocks noGrp="1"/>
          </p:cNvSpPr>
          <p:nvPr>
            <p:ph sz="half" idx="2"/>
          </p:nvPr>
        </p:nvSpPr>
        <p:spPr/>
        <p:txBody>
          <a:bodyPr/>
          <a:lstStyle/>
          <a:p>
            <a:pPr marL="0" indent="0">
              <a:spcBef>
                <a:spcPts val="0"/>
              </a:spcBef>
              <a:spcAft>
                <a:spcPts val="0"/>
              </a:spcAft>
              <a:buNone/>
            </a:pPr>
            <a:r>
              <a:rPr lang="en-US" dirty="0" smtClean="0"/>
              <a:t>GET /docs/</a:t>
            </a:r>
            <a:r>
              <a:rPr lang="en-US" dirty="0" err="1" smtClean="0"/>
              <a:t>myfile.html</a:t>
            </a:r>
            <a:r>
              <a:rPr lang="en-US" dirty="0" smtClean="0"/>
              <a:t> HTTP/1.1</a:t>
            </a:r>
            <a:r>
              <a:rPr lang="en-US" dirty="0" smtClean="0">
                <a:solidFill>
                  <a:srgbClr val="FFC000"/>
                </a:solidFill>
              </a:rPr>
              <a:t>\n</a:t>
            </a:r>
          </a:p>
          <a:p>
            <a:pPr marL="0" indent="0">
              <a:spcBef>
                <a:spcPts val="0"/>
              </a:spcBef>
              <a:spcAft>
                <a:spcPts val="0"/>
              </a:spcAft>
              <a:buNone/>
            </a:pPr>
            <a:r>
              <a:rPr lang="en-US" dirty="0" smtClean="0"/>
              <a:t>Host: </a:t>
            </a:r>
            <a:r>
              <a:rPr lang="en-US" dirty="0" err="1" smtClean="0"/>
              <a:t>www.mydomain.com</a:t>
            </a:r>
            <a:r>
              <a:rPr lang="en-US" dirty="0">
                <a:solidFill>
                  <a:srgbClr val="FFC000"/>
                </a:solidFill>
              </a:rPr>
              <a:t> \n</a:t>
            </a:r>
            <a:endParaRPr lang="en-US" dirty="0" smtClean="0"/>
          </a:p>
          <a:p>
            <a:pPr marL="0" indent="0">
              <a:spcBef>
                <a:spcPts val="0"/>
              </a:spcBef>
              <a:spcAft>
                <a:spcPts val="0"/>
              </a:spcAft>
              <a:buNone/>
            </a:pPr>
            <a:r>
              <a:rPr lang="en-US" dirty="0">
                <a:solidFill>
                  <a:srgbClr val="FFC000"/>
                </a:solidFill>
              </a:rPr>
              <a:t>\</a:t>
            </a:r>
            <a:r>
              <a:rPr lang="en-US" dirty="0" smtClean="0">
                <a:solidFill>
                  <a:srgbClr val="FFC000"/>
                </a:solidFill>
              </a:rPr>
              <a:t>n</a:t>
            </a:r>
            <a:endParaRPr lang="en-US" dirty="0" smtClean="0"/>
          </a:p>
        </p:txBody>
      </p:sp>
      <p:sp>
        <p:nvSpPr>
          <p:cNvPr id="7" name="Text Placeholder 6"/>
          <p:cNvSpPr>
            <a:spLocks noGrp="1"/>
          </p:cNvSpPr>
          <p:nvPr>
            <p:ph type="body" sz="quarter" idx="3"/>
          </p:nvPr>
        </p:nvSpPr>
        <p:spPr/>
        <p:txBody>
          <a:bodyPr/>
          <a:lstStyle/>
          <a:p>
            <a:r>
              <a:rPr lang="en-US" dirty="0" smtClean="0"/>
              <a:t>Response</a:t>
            </a:r>
            <a:endParaRPr lang="en-US" dirty="0"/>
          </a:p>
        </p:txBody>
      </p:sp>
      <p:sp>
        <p:nvSpPr>
          <p:cNvPr id="8" name="Content Placeholder 7"/>
          <p:cNvSpPr>
            <a:spLocks noGrp="1"/>
          </p:cNvSpPr>
          <p:nvPr>
            <p:ph sz="quarter" idx="4"/>
          </p:nvPr>
        </p:nvSpPr>
        <p:spPr>
          <a:xfrm>
            <a:off x="5806545" y="1262061"/>
            <a:ext cx="5381408" cy="3729487"/>
          </a:xfrm>
        </p:spPr>
        <p:txBody>
          <a:bodyPr>
            <a:normAutofit fontScale="55000" lnSpcReduction="20000"/>
          </a:bodyPr>
          <a:lstStyle/>
          <a:p>
            <a:pPr marL="0" indent="0">
              <a:spcBef>
                <a:spcPts val="0"/>
              </a:spcBef>
              <a:spcAft>
                <a:spcPts val="0"/>
              </a:spcAft>
              <a:buNone/>
            </a:pPr>
            <a:r>
              <a:rPr lang="en-US" b="1" dirty="0"/>
              <a:t>HTTP/1.1 200 </a:t>
            </a:r>
            <a:r>
              <a:rPr lang="en-US" b="1" dirty="0" smtClean="0"/>
              <a:t>OK</a:t>
            </a:r>
          </a:p>
          <a:p>
            <a:pPr marL="0" indent="0">
              <a:spcBef>
                <a:spcPts val="0"/>
              </a:spcBef>
              <a:spcAft>
                <a:spcPts val="0"/>
              </a:spcAft>
              <a:buNone/>
            </a:pPr>
            <a:r>
              <a:rPr lang="en-US" b="1" dirty="0" smtClean="0"/>
              <a:t>Date</a:t>
            </a:r>
            <a:r>
              <a:rPr lang="en-US" b="1" dirty="0"/>
              <a:t>: Mon, 28 Mar 2016 15:08:29 </a:t>
            </a:r>
            <a:r>
              <a:rPr lang="en-US" b="1" dirty="0" smtClean="0"/>
              <a:t>GMT</a:t>
            </a:r>
          </a:p>
          <a:p>
            <a:pPr marL="0" indent="0">
              <a:spcBef>
                <a:spcPts val="0"/>
              </a:spcBef>
              <a:spcAft>
                <a:spcPts val="0"/>
              </a:spcAft>
              <a:buNone/>
            </a:pPr>
            <a:r>
              <a:rPr lang="en-US" b="1" dirty="0" smtClean="0"/>
              <a:t>Server</a:t>
            </a:r>
            <a:r>
              <a:rPr lang="en-US" b="1" dirty="0"/>
              <a:t>: </a:t>
            </a:r>
            <a:r>
              <a:rPr lang="en-US" b="1" dirty="0" smtClean="0"/>
              <a:t>Apache</a:t>
            </a:r>
          </a:p>
          <a:p>
            <a:pPr marL="0" indent="0">
              <a:spcBef>
                <a:spcPts val="0"/>
              </a:spcBef>
              <a:spcAft>
                <a:spcPts val="0"/>
              </a:spcAft>
              <a:buNone/>
            </a:pPr>
            <a:r>
              <a:rPr lang="en-US" b="1" dirty="0" smtClean="0"/>
              <a:t>Last-Modified</a:t>
            </a:r>
            <a:r>
              <a:rPr lang="en-US" b="1" dirty="0"/>
              <a:t>: Mon, 12 Oct 2015 14:55:29 </a:t>
            </a:r>
            <a:r>
              <a:rPr lang="en-US" b="1" dirty="0" smtClean="0"/>
              <a:t>GMT</a:t>
            </a:r>
          </a:p>
          <a:p>
            <a:pPr marL="0" indent="0">
              <a:spcBef>
                <a:spcPts val="0"/>
              </a:spcBef>
              <a:spcAft>
                <a:spcPts val="0"/>
              </a:spcAft>
              <a:buNone/>
            </a:pPr>
            <a:r>
              <a:rPr lang="en-US" b="1" dirty="0" err="1" smtClean="0"/>
              <a:t>ETag</a:t>
            </a:r>
            <a:r>
              <a:rPr lang="en-US" b="1" dirty="0"/>
              <a:t>: "</a:t>
            </a:r>
            <a:r>
              <a:rPr lang="en-US" b="1" dirty="0" smtClean="0"/>
              <a:t>20f7401b-1d3-521e9853a392b”</a:t>
            </a:r>
          </a:p>
          <a:p>
            <a:pPr marL="0" indent="0">
              <a:spcBef>
                <a:spcPts val="0"/>
              </a:spcBef>
              <a:spcAft>
                <a:spcPts val="0"/>
              </a:spcAft>
              <a:buNone/>
            </a:pPr>
            <a:r>
              <a:rPr lang="en-US" b="1" dirty="0" smtClean="0"/>
              <a:t>Accept-Ranges</a:t>
            </a:r>
            <a:r>
              <a:rPr lang="en-US" b="1" dirty="0"/>
              <a:t>: </a:t>
            </a:r>
            <a:r>
              <a:rPr lang="en-US" b="1" dirty="0" smtClean="0"/>
              <a:t>bytes</a:t>
            </a:r>
          </a:p>
          <a:p>
            <a:pPr marL="0" indent="0">
              <a:spcBef>
                <a:spcPts val="0"/>
              </a:spcBef>
              <a:spcAft>
                <a:spcPts val="0"/>
              </a:spcAft>
              <a:buNone/>
            </a:pPr>
            <a:r>
              <a:rPr lang="en-US" b="1" dirty="0" smtClean="0"/>
              <a:t>Content-Length</a:t>
            </a:r>
            <a:r>
              <a:rPr lang="en-US" b="1" dirty="0"/>
              <a:t>: </a:t>
            </a:r>
            <a:r>
              <a:rPr lang="en-US" b="1" dirty="0" smtClean="0"/>
              <a:t>467</a:t>
            </a:r>
          </a:p>
          <a:p>
            <a:pPr marL="0" indent="0">
              <a:spcBef>
                <a:spcPts val="0"/>
              </a:spcBef>
              <a:spcAft>
                <a:spcPts val="0"/>
              </a:spcAft>
              <a:buNone/>
            </a:pPr>
            <a:r>
              <a:rPr lang="en-US" b="1" dirty="0" smtClean="0"/>
              <a:t>Cache-Control</a:t>
            </a:r>
            <a:r>
              <a:rPr lang="en-US" b="1" dirty="0"/>
              <a:t>: max-age=604800, </a:t>
            </a:r>
            <a:r>
              <a:rPr lang="en-US" b="1" dirty="0" smtClean="0"/>
              <a:t>public</a:t>
            </a:r>
          </a:p>
          <a:p>
            <a:pPr marL="0" indent="0">
              <a:spcBef>
                <a:spcPts val="0"/>
              </a:spcBef>
              <a:spcAft>
                <a:spcPts val="0"/>
              </a:spcAft>
              <a:buNone/>
            </a:pPr>
            <a:r>
              <a:rPr lang="en-US" b="1" dirty="0" smtClean="0"/>
              <a:t>Access-Control-Allow-Origin</a:t>
            </a:r>
            <a:r>
              <a:rPr lang="en-US" b="1" dirty="0"/>
              <a:t>: </a:t>
            </a:r>
            <a:r>
              <a:rPr lang="en-US" b="1" dirty="0" smtClean="0"/>
              <a:t>*</a:t>
            </a:r>
          </a:p>
          <a:p>
            <a:pPr marL="0" indent="0">
              <a:spcBef>
                <a:spcPts val="0"/>
              </a:spcBef>
              <a:spcAft>
                <a:spcPts val="0"/>
              </a:spcAft>
              <a:buNone/>
            </a:pPr>
            <a:r>
              <a:rPr lang="en-US" b="1" dirty="0" smtClean="0"/>
              <a:t>Access-Control-Allow-Headers</a:t>
            </a:r>
            <a:r>
              <a:rPr lang="en-US" b="1" dirty="0"/>
              <a:t>: origin, x-requested-with, </a:t>
            </a:r>
            <a:r>
              <a:rPr lang="en-US" b="1" dirty="0" smtClean="0"/>
              <a:t>content-type</a:t>
            </a:r>
          </a:p>
          <a:p>
            <a:pPr marL="0" indent="0">
              <a:spcBef>
                <a:spcPts val="0"/>
              </a:spcBef>
              <a:spcAft>
                <a:spcPts val="0"/>
              </a:spcAft>
              <a:buNone/>
            </a:pPr>
            <a:r>
              <a:rPr lang="en-US" b="1" dirty="0" smtClean="0"/>
              <a:t>Access-Control-Allow-Methods</a:t>
            </a:r>
            <a:r>
              <a:rPr lang="en-US" b="1" dirty="0"/>
              <a:t>: </a:t>
            </a:r>
            <a:r>
              <a:rPr lang="en-US" b="1" dirty="0" smtClean="0"/>
              <a:t>GET</a:t>
            </a:r>
          </a:p>
          <a:p>
            <a:pPr marL="0" indent="0">
              <a:spcBef>
                <a:spcPts val="0"/>
              </a:spcBef>
              <a:spcAft>
                <a:spcPts val="0"/>
              </a:spcAft>
              <a:buNone/>
            </a:pPr>
            <a:r>
              <a:rPr lang="en-US" b="1" dirty="0" smtClean="0"/>
              <a:t>Connection</a:t>
            </a:r>
            <a:r>
              <a:rPr lang="en-US" b="1" dirty="0"/>
              <a:t>: </a:t>
            </a:r>
            <a:r>
              <a:rPr lang="en-US" b="1" dirty="0" smtClean="0"/>
              <a:t>close</a:t>
            </a:r>
          </a:p>
          <a:p>
            <a:pPr marL="0" indent="0">
              <a:spcBef>
                <a:spcPts val="0"/>
              </a:spcBef>
              <a:spcAft>
                <a:spcPts val="0"/>
              </a:spcAft>
              <a:buNone/>
            </a:pPr>
            <a:r>
              <a:rPr lang="en-US" b="1" dirty="0" smtClean="0"/>
              <a:t>Content-Type</a:t>
            </a:r>
            <a:r>
              <a:rPr lang="en-US" b="1" dirty="0"/>
              <a:t>: </a:t>
            </a:r>
            <a:r>
              <a:rPr lang="en-US" b="1" dirty="0" smtClean="0"/>
              <a:t>text/plain</a:t>
            </a:r>
          </a:p>
          <a:p>
            <a:pPr marL="0" indent="0">
              <a:spcBef>
                <a:spcPts val="0"/>
              </a:spcBef>
              <a:spcAft>
                <a:spcPts val="0"/>
              </a:spcAft>
              <a:buNone/>
            </a:pPr>
            <a:endParaRPr lang="en-US" dirty="0"/>
          </a:p>
          <a:p>
            <a:pPr marL="0" indent="0">
              <a:spcBef>
                <a:spcPts val="0"/>
              </a:spcBef>
              <a:spcAft>
                <a:spcPts val="0"/>
              </a:spcAft>
              <a:buNone/>
            </a:pPr>
            <a:r>
              <a:rPr lang="en-US" dirty="0" smtClean="0"/>
              <a:t>Why </a:t>
            </a:r>
            <a:r>
              <a:rPr lang="en-US" dirty="0"/>
              <a:t>should you learn to write programs</a:t>
            </a:r>
            <a:r>
              <a:rPr lang="en-US" dirty="0" smtClean="0"/>
              <a:t>?</a:t>
            </a:r>
          </a:p>
          <a:p>
            <a:pPr marL="0" indent="0">
              <a:spcBef>
                <a:spcPts val="0"/>
              </a:spcBef>
              <a:spcAft>
                <a:spcPts val="0"/>
              </a:spcAft>
              <a:buNone/>
            </a:pPr>
            <a:r>
              <a:rPr lang="en-US" dirty="0" smtClean="0"/>
              <a:t>Writing </a:t>
            </a:r>
            <a:r>
              <a:rPr lang="en-US" dirty="0"/>
              <a:t>programs (or programming) is a very creative and rewarding activity.  You can write programs for many reasons, ranging from making your living to </a:t>
            </a:r>
            <a:r>
              <a:rPr lang="en-US" dirty="0" smtClean="0"/>
              <a:t>solving a </a:t>
            </a:r>
            <a:r>
              <a:rPr lang="en-US" dirty="0"/>
              <a:t>difficult data analysis problem to having fun to </a:t>
            </a:r>
            <a:r>
              <a:rPr lang="en-US" dirty="0" smtClean="0"/>
              <a:t>helping someone </a:t>
            </a:r>
            <a:r>
              <a:rPr lang="en-US" dirty="0"/>
              <a:t>else solve a problem.  This book assumes that everyone needs to know how to program, and that once you know how to program you will figure out what you want to do with your newfound skills.</a:t>
            </a:r>
          </a:p>
        </p:txBody>
      </p:sp>
    </p:spTree>
    <p:extLst>
      <p:ext uri="{BB962C8B-B14F-4D97-AF65-F5344CB8AC3E}">
        <p14:creationId xmlns:p14="http://schemas.microsoft.com/office/powerpoint/2010/main" val="192126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socket library</a:t>
            </a:r>
            <a:endParaRPr lang="en-US" dirty="0"/>
          </a:p>
        </p:txBody>
      </p:sp>
      <p:sp>
        <p:nvSpPr>
          <p:cNvPr id="8" name="Content Placeholder 7"/>
          <p:cNvSpPr>
            <a:spLocks noGrp="1"/>
          </p:cNvSpPr>
          <p:nvPr>
            <p:ph sz="half" idx="1"/>
          </p:nvPr>
        </p:nvSpPr>
        <p:spPr/>
        <p:txBody>
          <a:bodyPr/>
          <a:lstStyle/>
          <a:p>
            <a:r>
              <a:rPr lang="en-US" dirty="0" smtClean="0"/>
              <a:t>Python provides the socket library to perform socket operations.</a:t>
            </a:r>
            <a:endParaRPr lang="en-US" dirty="0"/>
          </a:p>
        </p:txBody>
      </p:sp>
      <p:sp>
        <p:nvSpPr>
          <p:cNvPr id="9" name="Content Placeholder 8"/>
          <p:cNvSpPr>
            <a:spLocks noGrp="1"/>
          </p:cNvSpPr>
          <p:nvPr>
            <p:ph sz="half" idx="2"/>
          </p:nvPr>
        </p:nvSpPr>
        <p:spPr>
          <a:xfrm>
            <a:off x="5808133" y="685801"/>
            <a:ext cx="5681034" cy="4703780"/>
          </a:xfrm>
        </p:spPr>
        <p:txBody>
          <a:bodyPr/>
          <a:lstStyle/>
          <a:p>
            <a:r>
              <a:rPr lang="en-US" sz="1600" i="1" dirty="0" err="1"/>
              <a:t>s</a:t>
            </a:r>
            <a:r>
              <a:rPr lang="en-US" sz="1600" i="1" dirty="0" err="1" smtClean="0"/>
              <a:t>ocketobj</a:t>
            </a:r>
            <a:r>
              <a:rPr lang="en-US" sz="1600" i="1" dirty="0" smtClean="0"/>
              <a:t> </a:t>
            </a:r>
            <a:r>
              <a:rPr lang="en-US" sz="1600" b="1" dirty="0" err="1" smtClean="0"/>
              <a:t>socket.socket</a:t>
            </a:r>
            <a:r>
              <a:rPr lang="en-US" sz="1600" b="1" dirty="0" smtClean="0"/>
              <a:t> </a:t>
            </a:r>
            <a:r>
              <a:rPr lang="en-US" sz="1600" dirty="0" smtClean="0"/>
              <a:t>([family[, type[, protocol]]])</a:t>
            </a:r>
          </a:p>
          <a:p>
            <a:pPr lvl="1"/>
            <a:r>
              <a:rPr lang="en-US" dirty="0" smtClean="0"/>
              <a:t>Family: AF_INET, AF_INET6, AF_UNIX</a:t>
            </a:r>
          </a:p>
          <a:p>
            <a:pPr lvl="1"/>
            <a:r>
              <a:rPr lang="en-US" dirty="0" smtClean="0"/>
              <a:t>Type: SOCK_STREAM, SOCK_DGRAM</a:t>
            </a:r>
          </a:p>
          <a:p>
            <a:r>
              <a:rPr lang="en-US" sz="1600" i="1" dirty="0" err="1"/>
              <a:t>s</a:t>
            </a:r>
            <a:r>
              <a:rPr lang="en-US" sz="1600" i="1" dirty="0" err="1" smtClean="0"/>
              <a:t>ocketobj.</a:t>
            </a:r>
            <a:r>
              <a:rPr lang="en-US" sz="1600" b="1" dirty="0" err="1" smtClean="0"/>
              <a:t>connect</a:t>
            </a:r>
            <a:r>
              <a:rPr lang="en-US" sz="1600" dirty="0" smtClean="0"/>
              <a:t>((address, port))</a:t>
            </a:r>
            <a:endParaRPr lang="en-US" sz="1600" dirty="0"/>
          </a:p>
          <a:p>
            <a:r>
              <a:rPr lang="en-US" sz="1600" i="1" dirty="0" err="1" smtClean="0"/>
              <a:t>socketobj.</a:t>
            </a:r>
            <a:r>
              <a:rPr lang="en-US" sz="1600" b="1" dirty="0" err="1" smtClean="0"/>
              <a:t>send</a:t>
            </a:r>
            <a:r>
              <a:rPr lang="en-US" sz="1600" dirty="0" smtClean="0"/>
              <a:t>(request, flags=0)</a:t>
            </a:r>
          </a:p>
          <a:p>
            <a:r>
              <a:rPr lang="en-US" sz="1600" i="1" dirty="0" err="1" smtClean="0"/>
              <a:t>socketobj.</a:t>
            </a:r>
            <a:r>
              <a:rPr lang="en-US" sz="1600" b="1" dirty="0" err="1" smtClean="0"/>
              <a:t>bind</a:t>
            </a:r>
            <a:r>
              <a:rPr lang="en-US" sz="1600" dirty="0" smtClean="0"/>
              <a:t>((host, port))</a:t>
            </a:r>
          </a:p>
          <a:p>
            <a:r>
              <a:rPr lang="en-US" sz="1600" i="1" dirty="0" err="1" smtClean="0"/>
              <a:t>socketobj.</a:t>
            </a:r>
            <a:r>
              <a:rPr lang="en-US" sz="1600" b="1" dirty="0" err="1" smtClean="0"/>
              <a:t>listen</a:t>
            </a:r>
            <a:r>
              <a:rPr lang="en-US" sz="1600" dirty="0" smtClean="0"/>
              <a:t>(</a:t>
            </a:r>
            <a:r>
              <a:rPr lang="en-US" sz="1600" dirty="0" err="1" smtClean="0"/>
              <a:t>queuedCons</a:t>
            </a:r>
            <a:r>
              <a:rPr lang="en-US" sz="1600" dirty="0" smtClean="0"/>
              <a:t>)</a:t>
            </a:r>
          </a:p>
          <a:p>
            <a:r>
              <a:rPr lang="en-US" sz="1600" i="1" dirty="0" smtClean="0"/>
              <a:t>(in-</a:t>
            </a:r>
            <a:r>
              <a:rPr lang="en-US" sz="1600" i="1" dirty="0" err="1" smtClean="0"/>
              <a:t>sockobj</a:t>
            </a:r>
            <a:r>
              <a:rPr lang="en-US" sz="1600" i="1" dirty="0" smtClean="0"/>
              <a:t>, address)</a:t>
            </a:r>
            <a:r>
              <a:rPr lang="en-US" sz="1600" dirty="0" smtClean="0"/>
              <a:t> </a:t>
            </a:r>
            <a:r>
              <a:rPr lang="en-US" sz="1600" i="1" dirty="0" err="1" smtClean="0"/>
              <a:t>socketobj</a:t>
            </a:r>
            <a:r>
              <a:rPr lang="en-US" sz="1600" b="1" dirty="0" err="1" smtClean="0"/>
              <a:t>.accept</a:t>
            </a:r>
            <a:r>
              <a:rPr lang="en-US" sz="1600" dirty="0" smtClean="0"/>
              <a:t>()</a:t>
            </a:r>
          </a:p>
          <a:p>
            <a:r>
              <a:rPr lang="en-US" sz="1600" i="1" dirty="0"/>
              <a:t>s</a:t>
            </a:r>
            <a:r>
              <a:rPr lang="en-US" sz="1600" i="1" dirty="0" smtClean="0"/>
              <a:t>tring </a:t>
            </a:r>
            <a:r>
              <a:rPr lang="en-US" sz="1600" i="1" dirty="0" err="1" smtClean="0"/>
              <a:t>socketobj</a:t>
            </a:r>
            <a:r>
              <a:rPr lang="en-US" sz="1600" dirty="0" err="1" smtClean="0"/>
              <a:t>.</a:t>
            </a:r>
            <a:r>
              <a:rPr lang="en-US" sz="1600" b="1" dirty="0" err="1" smtClean="0"/>
              <a:t>recv</a:t>
            </a:r>
            <a:r>
              <a:rPr lang="en-US" sz="1600" dirty="0" smtClean="0"/>
              <a:t>(buffer)</a:t>
            </a:r>
          </a:p>
          <a:p>
            <a:r>
              <a:rPr lang="en-US" sz="1600" i="1" dirty="0" err="1" smtClean="0"/>
              <a:t>socketobj.</a:t>
            </a:r>
            <a:r>
              <a:rPr lang="en-US" sz="1600" b="1" dirty="0" err="1" smtClean="0"/>
              <a:t>close</a:t>
            </a:r>
            <a:r>
              <a:rPr lang="en-US" sz="1600" dirty="0" smtClean="0"/>
              <a:t>()</a:t>
            </a:r>
          </a:p>
        </p:txBody>
      </p:sp>
    </p:spTree>
    <p:extLst>
      <p:ext uri="{BB962C8B-B14F-4D97-AF65-F5344CB8AC3E}">
        <p14:creationId xmlns:p14="http://schemas.microsoft.com/office/powerpoint/2010/main" val="58363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a text file from internet</a:t>
            </a:r>
            <a:endParaRPr lang="en-US" dirty="0"/>
          </a:p>
        </p:txBody>
      </p:sp>
      <p:sp>
        <p:nvSpPr>
          <p:cNvPr id="5" name="Text Placeholder 4"/>
          <p:cNvSpPr>
            <a:spLocks noGrp="1"/>
          </p:cNvSpPr>
          <p:nvPr>
            <p:ph type="body" idx="1"/>
          </p:nvPr>
        </p:nvSpPr>
        <p:spPr/>
        <p:txBody>
          <a:bodyPr/>
          <a:lstStyle/>
          <a:p>
            <a:r>
              <a:rPr lang="en-US" dirty="0" smtClean="0"/>
              <a:t>Task</a:t>
            </a:r>
            <a:endParaRPr lang="en-US" dirty="0"/>
          </a:p>
        </p:txBody>
      </p:sp>
      <p:sp>
        <p:nvSpPr>
          <p:cNvPr id="6" name="Content Placeholder 5"/>
          <p:cNvSpPr>
            <a:spLocks noGrp="1"/>
          </p:cNvSpPr>
          <p:nvPr>
            <p:ph sz="half" idx="2"/>
          </p:nvPr>
        </p:nvSpPr>
        <p:spPr/>
        <p:txBody>
          <a:bodyPr/>
          <a:lstStyle/>
          <a:p>
            <a:r>
              <a:rPr lang="en-US" dirty="0" smtClean="0"/>
              <a:t>Retrieve the file </a:t>
            </a:r>
            <a:r>
              <a:rPr lang="en-US" dirty="0" smtClean="0">
                <a:hlinkClick r:id="rId2"/>
              </a:rPr>
              <a:t>http://www.pythonlearn.com/code/intro-short.txt</a:t>
            </a:r>
            <a:r>
              <a:rPr lang="en-US" dirty="0" smtClean="0"/>
              <a:t> and print it’s content body on the screen.  </a:t>
            </a:r>
            <a:endParaRPr lang="en-US" dirty="0"/>
          </a:p>
        </p:txBody>
      </p:sp>
      <p:sp>
        <p:nvSpPr>
          <p:cNvPr id="7" name="Text Placeholder 6"/>
          <p:cNvSpPr>
            <a:spLocks noGrp="1"/>
          </p:cNvSpPr>
          <p:nvPr>
            <p:ph type="body" sz="quarter" idx="3"/>
          </p:nvPr>
        </p:nvSpPr>
        <p:spPr/>
        <p:txBody>
          <a:bodyPr/>
          <a:lstStyle/>
          <a:p>
            <a:r>
              <a:rPr lang="en-US" dirty="0" smtClean="0"/>
              <a:t>Answer</a:t>
            </a:r>
            <a:endParaRPr lang="en-US" dirty="0"/>
          </a:p>
        </p:txBody>
      </p:sp>
      <p:sp>
        <p:nvSpPr>
          <p:cNvPr id="8" name="Content Placeholder 7"/>
          <p:cNvSpPr>
            <a:spLocks noGrp="1"/>
          </p:cNvSpPr>
          <p:nvPr>
            <p:ph sz="quarter" idx="4"/>
          </p:nvPr>
        </p:nvSpPr>
        <p:spPr>
          <a:xfrm>
            <a:off x="5806544" y="1262062"/>
            <a:ext cx="6263535" cy="3030538"/>
          </a:xfrm>
        </p:spPr>
        <p:txBody>
          <a:bodyPr>
            <a:noAutofit/>
          </a:bodyPr>
          <a:lstStyle/>
          <a:p>
            <a:pPr marL="0" indent="0">
              <a:buNone/>
            </a:pPr>
            <a:r>
              <a:rPr lang="en-US" sz="1100" b="1" dirty="0"/>
              <a:t>import </a:t>
            </a:r>
            <a:r>
              <a:rPr lang="en-US" sz="1100" dirty="0"/>
              <a:t>socket</a:t>
            </a:r>
            <a:br>
              <a:rPr lang="en-US" sz="1100" dirty="0"/>
            </a:br>
            <a:r>
              <a:rPr lang="en-US" sz="1100" dirty="0"/>
              <a:t/>
            </a:r>
            <a:br>
              <a:rPr lang="en-US" sz="1100" dirty="0"/>
            </a:br>
            <a:r>
              <a:rPr lang="en-US" sz="1100" dirty="0" err="1"/>
              <a:t>socket_obj</a:t>
            </a:r>
            <a:r>
              <a:rPr lang="en-US" sz="1100" dirty="0"/>
              <a:t> = </a:t>
            </a:r>
            <a:r>
              <a:rPr lang="en-US" sz="1100" dirty="0" err="1"/>
              <a:t>socket.socket</a:t>
            </a:r>
            <a:r>
              <a:rPr lang="en-US" sz="1100" dirty="0"/>
              <a:t>(</a:t>
            </a:r>
            <a:r>
              <a:rPr lang="en-US" sz="1100" dirty="0" err="1"/>
              <a:t>socket.AF_INET</a:t>
            </a:r>
            <a:r>
              <a:rPr lang="en-US" sz="1100" dirty="0"/>
              <a:t>, </a:t>
            </a:r>
            <a:r>
              <a:rPr lang="en-US" sz="1100" dirty="0" err="1"/>
              <a:t>socket.SOCK_STREAM</a:t>
            </a:r>
            <a:r>
              <a:rPr lang="en-US" sz="1100" dirty="0"/>
              <a:t>)</a:t>
            </a:r>
            <a:br>
              <a:rPr lang="en-US" sz="1100" dirty="0"/>
            </a:br>
            <a:r>
              <a:rPr lang="en-US" sz="1100" dirty="0" err="1"/>
              <a:t>socket_obj.connect</a:t>
            </a:r>
            <a:r>
              <a:rPr lang="en-US" sz="1100" dirty="0"/>
              <a:t>(("</a:t>
            </a:r>
            <a:r>
              <a:rPr lang="en-US" sz="1100" dirty="0" err="1"/>
              <a:t>www.pythonlearn.com</a:t>
            </a:r>
            <a:r>
              <a:rPr lang="en-US" sz="1100" dirty="0"/>
              <a:t>", 80))</a:t>
            </a:r>
            <a:br>
              <a:rPr lang="en-US" sz="1100" dirty="0"/>
            </a:br>
            <a:r>
              <a:rPr lang="en-US" sz="1100" dirty="0" err="1"/>
              <a:t>socket_obj.send</a:t>
            </a:r>
            <a:r>
              <a:rPr lang="en-US" sz="1100" dirty="0"/>
              <a:t>("GET /code/intro-</a:t>
            </a:r>
            <a:r>
              <a:rPr lang="en-US" sz="1100" dirty="0" err="1"/>
              <a:t>short.txt</a:t>
            </a:r>
            <a:r>
              <a:rPr lang="en-US" sz="1100" dirty="0"/>
              <a:t> HTTP/1.0\</a:t>
            </a:r>
            <a:r>
              <a:rPr lang="en-US" sz="1100" dirty="0" err="1"/>
              <a:t>nHost</a:t>
            </a:r>
            <a:r>
              <a:rPr lang="en-US" sz="1100" dirty="0"/>
              <a:t>: </a:t>
            </a:r>
            <a:r>
              <a:rPr lang="en-US" sz="1100" dirty="0" err="1"/>
              <a:t>www.pythonlearn.com</a:t>
            </a:r>
            <a:r>
              <a:rPr lang="en-US" sz="1100" dirty="0"/>
              <a:t>\n\n")</a:t>
            </a:r>
            <a:br>
              <a:rPr lang="en-US" sz="1100" dirty="0"/>
            </a:br>
            <a:r>
              <a:rPr lang="en-US" sz="1100" dirty="0"/>
              <a:t>content = ""</a:t>
            </a:r>
            <a:br>
              <a:rPr lang="en-US" sz="1100" dirty="0"/>
            </a:br>
            <a:r>
              <a:rPr lang="en-US" sz="1100" dirty="0"/>
              <a:t/>
            </a:r>
            <a:br>
              <a:rPr lang="en-US" sz="1100" dirty="0"/>
            </a:br>
            <a:r>
              <a:rPr lang="en-US" sz="1100" b="1" dirty="0"/>
              <a:t>while </a:t>
            </a:r>
            <a:r>
              <a:rPr lang="en-US" sz="1100" dirty="0"/>
              <a:t>True:</a:t>
            </a:r>
            <a:br>
              <a:rPr lang="en-US" sz="1100" dirty="0"/>
            </a:br>
            <a:r>
              <a:rPr lang="en-US" sz="1100" dirty="0"/>
              <a:t>    data = </a:t>
            </a:r>
            <a:r>
              <a:rPr lang="en-US" sz="1100" dirty="0" err="1"/>
              <a:t>socket_obj.recv</a:t>
            </a:r>
            <a:r>
              <a:rPr lang="en-US" sz="1100" dirty="0"/>
              <a:t>(512)</a:t>
            </a:r>
            <a:br>
              <a:rPr lang="en-US" sz="1100" dirty="0"/>
            </a:br>
            <a:r>
              <a:rPr lang="en-US" sz="1100" dirty="0"/>
              <a:t>    content += data</a:t>
            </a:r>
            <a:br>
              <a:rPr lang="en-US" sz="1100" dirty="0"/>
            </a:br>
            <a:r>
              <a:rPr lang="en-US" sz="1100" dirty="0"/>
              <a:t/>
            </a:r>
            <a:br>
              <a:rPr lang="en-US" sz="1100" dirty="0"/>
            </a:br>
            <a:r>
              <a:rPr lang="en-US" sz="1100" dirty="0"/>
              <a:t>    </a:t>
            </a:r>
            <a:r>
              <a:rPr lang="en-US" sz="1100" b="1" dirty="0"/>
              <a:t>if </a:t>
            </a:r>
            <a:r>
              <a:rPr lang="en-US" sz="1100" dirty="0" err="1"/>
              <a:t>len</a:t>
            </a:r>
            <a:r>
              <a:rPr lang="en-US" sz="1100" dirty="0"/>
              <a:t>(data) &lt; 1:</a:t>
            </a:r>
            <a:br>
              <a:rPr lang="en-US" sz="1100" dirty="0"/>
            </a:br>
            <a:r>
              <a:rPr lang="en-US" sz="1100" dirty="0"/>
              <a:t>        </a:t>
            </a:r>
            <a:r>
              <a:rPr lang="en-US" sz="1100" b="1" dirty="0"/>
              <a:t>break</a:t>
            </a:r>
            <a:br>
              <a:rPr lang="en-US" sz="1100" b="1" dirty="0"/>
            </a:br>
            <a:r>
              <a:rPr lang="en-US" sz="1100" dirty="0" err="1"/>
              <a:t>socket_obj.close</a:t>
            </a:r>
            <a:r>
              <a:rPr lang="en-US" sz="1100" dirty="0"/>
              <a:t>()</a:t>
            </a:r>
            <a:br>
              <a:rPr lang="en-US" sz="1100" dirty="0"/>
            </a:br>
            <a:r>
              <a:rPr lang="en-US" sz="1100" dirty="0"/>
              <a:t/>
            </a:r>
            <a:br>
              <a:rPr lang="en-US" sz="1100" dirty="0"/>
            </a:br>
            <a:r>
              <a:rPr lang="en-US" sz="1100" dirty="0" err="1"/>
              <a:t>pos</a:t>
            </a:r>
            <a:r>
              <a:rPr lang="en-US" sz="1100" dirty="0"/>
              <a:t> = </a:t>
            </a:r>
            <a:r>
              <a:rPr lang="en-US" sz="1100" dirty="0" err="1"/>
              <a:t>content.find</a:t>
            </a:r>
            <a:r>
              <a:rPr lang="en-US" sz="1100" dirty="0"/>
              <a:t>("\r\n\r\n")</a:t>
            </a:r>
            <a:br>
              <a:rPr lang="en-US" sz="1100" dirty="0"/>
            </a:br>
            <a:r>
              <a:rPr lang="en-US" sz="1100" b="1" dirty="0"/>
              <a:t>print </a:t>
            </a:r>
            <a:r>
              <a:rPr lang="en-US" sz="1100" dirty="0"/>
              <a:t>content[pos+4:]</a:t>
            </a:r>
          </a:p>
        </p:txBody>
      </p:sp>
    </p:spTree>
    <p:extLst>
      <p:ext uri="{BB962C8B-B14F-4D97-AF65-F5344CB8AC3E}">
        <p14:creationId xmlns:p14="http://schemas.microsoft.com/office/powerpoint/2010/main" val="97585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a:t>
            </a:r>
            <a:r>
              <a:rPr lang="en-US" dirty="0" err="1" smtClean="0"/>
              <a:t>urllib</a:t>
            </a:r>
            <a:r>
              <a:rPr lang="en-US" dirty="0" smtClean="0"/>
              <a:t> library</a:t>
            </a:r>
            <a:endParaRPr lang="en-US" dirty="0"/>
          </a:p>
        </p:txBody>
      </p:sp>
      <p:sp>
        <p:nvSpPr>
          <p:cNvPr id="8" name="Content Placeholder 7"/>
          <p:cNvSpPr>
            <a:spLocks noGrp="1"/>
          </p:cNvSpPr>
          <p:nvPr>
            <p:ph sz="half" idx="1"/>
          </p:nvPr>
        </p:nvSpPr>
        <p:spPr/>
        <p:txBody>
          <a:bodyPr/>
          <a:lstStyle/>
          <a:p>
            <a:r>
              <a:rPr lang="en-US" dirty="0" smtClean="0"/>
              <a:t>Easy way to make HTML calls and extract their content.</a:t>
            </a:r>
            <a:endParaRPr lang="en-US" dirty="0"/>
          </a:p>
        </p:txBody>
      </p:sp>
      <p:sp>
        <p:nvSpPr>
          <p:cNvPr id="9" name="Content Placeholder 8"/>
          <p:cNvSpPr>
            <a:spLocks noGrp="1"/>
          </p:cNvSpPr>
          <p:nvPr>
            <p:ph sz="half" idx="2"/>
          </p:nvPr>
        </p:nvSpPr>
        <p:spPr>
          <a:xfrm>
            <a:off x="5808132" y="685801"/>
            <a:ext cx="6261947" cy="3615266"/>
          </a:xfrm>
        </p:spPr>
        <p:txBody>
          <a:bodyPr>
            <a:normAutofit/>
          </a:bodyPr>
          <a:lstStyle/>
          <a:p>
            <a:r>
              <a:rPr lang="en-US" sz="1600" i="1" dirty="0" err="1"/>
              <a:t>h</a:t>
            </a:r>
            <a:r>
              <a:rPr lang="en-US" sz="1600" i="1" dirty="0" err="1" smtClean="0"/>
              <a:t>tmlobj</a:t>
            </a:r>
            <a:r>
              <a:rPr lang="en-US" sz="1600" dirty="0" smtClean="0"/>
              <a:t> </a:t>
            </a:r>
            <a:r>
              <a:rPr lang="en-US" sz="1600" dirty="0" err="1" smtClean="0"/>
              <a:t>urllib.</a:t>
            </a:r>
            <a:r>
              <a:rPr lang="en-US" sz="1600" b="1" dirty="0" err="1" smtClean="0"/>
              <a:t>urlopen</a:t>
            </a:r>
            <a:r>
              <a:rPr lang="en-US" sz="1600" dirty="0" smtClean="0"/>
              <a:t>(URL[, data[, proxies[, context]]])</a:t>
            </a:r>
          </a:p>
          <a:p>
            <a:r>
              <a:rPr lang="en-US" sz="1600" i="1" dirty="0" smtClean="0"/>
              <a:t>string</a:t>
            </a:r>
            <a:r>
              <a:rPr lang="en-US" sz="1600" dirty="0" smtClean="0"/>
              <a:t> </a:t>
            </a:r>
            <a:r>
              <a:rPr lang="en-US" sz="1600" i="1" dirty="0" err="1" smtClean="0"/>
              <a:t>htmlobj.</a:t>
            </a:r>
            <a:r>
              <a:rPr lang="en-US" sz="1600" b="1" dirty="0" err="1" smtClean="0"/>
              <a:t>read</a:t>
            </a:r>
            <a:r>
              <a:rPr lang="en-US" sz="1600" dirty="0" smtClean="0"/>
              <a:t>()</a:t>
            </a:r>
          </a:p>
          <a:p>
            <a:r>
              <a:rPr lang="en-US" sz="1600" i="1" dirty="0"/>
              <a:t>string</a:t>
            </a:r>
            <a:r>
              <a:rPr lang="en-US" sz="1600" dirty="0"/>
              <a:t> </a:t>
            </a:r>
            <a:r>
              <a:rPr lang="en-US" sz="1600" i="1" dirty="0" err="1" smtClean="0"/>
              <a:t>htmlobj.</a:t>
            </a:r>
            <a:r>
              <a:rPr lang="en-US" sz="1600" b="1" dirty="0" err="1" smtClean="0"/>
              <a:t>info</a:t>
            </a:r>
            <a:r>
              <a:rPr lang="en-US" sz="1600" dirty="0" smtClean="0"/>
              <a:t>()</a:t>
            </a:r>
            <a:endParaRPr lang="en-US" sz="1600" dirty="0"/>
          </a:p>
        </p:txBody>
      </p:sp>
    </p:spTree>
    <p:extLst>
      <p:ext uri="{BB962C8B-B14F-4D97-AF65-F5344CB8AC3E}">
        <p14:creationId xmlns:p14="http://schemas.microsoft.com/office/powerpoint/2010/main" val="128222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a text file from internet</a:t>
            </a:r>
            <a:endParaRPr lang="en-US" dirty="0"/>
          </a:p>
        </p:txBody>
      </p:sp>
      <p:sp>
        <p:nvSpPr>
          <p:cNvPr id="5" name="Text Placeholder 4"/>
          <p:cNvSpPr>
            <a:spLocks noGrp="1"/>
          </p:cNvSpPr>
          <p:nvPr>
            <p:ph type="body" idx="1"/>
          </p:nvPr>
        </p:nvSpPr>
        <p:spPr/>
        <p:txBody>
          <a:bodyPr/>
          <a:lstStyle/>
          <a:p>
            <a:r>
              <a:rPr lang="en-US" dirty="0" smtClean="0"/>
              <a:t>Task</a:t>
            </a:r>
            <a:endParaRPr lang="en-US" dirty="0"/>
          </a:p>
        </p:txBody>
      </p:sp>
      <p:sp>
        <p:nvSpPr>
          <p:cNvPr id="6" name="Content Placeholder 5"/>
          <p:cNvSpPr>
            <a:spLocks noGrp="1"/>
          </p:cNvSpPr>
          <p:nvPr>
            <p:ph sz="half" idx="2"/>
          </p:nvPr>
        </p:nvSpPr>
        <p:spPr/>
        <p:txBody>
          <a:bodyPr/>
          <a:lstStyle/>
          <a:p>
            <a:r>
              <a:rPr lang="en-US" dirty="0" smtClean="0"/>
              <a:t>Retrieve the file </a:t>
            </a:r>
            <a:r>
              <a:rPr lang="en-US" dirty="0" smtClean="0">
                <a:hlinkClick r:id="rId2"/>
              </a:rPr>
              <a:t>http://www.pythonlearn.com/code/intro-short.txt</a:t>
            </a:r>
            <a:r>
              <a:rPr lang="en-US" dirty="0" smtClean="0"/>
              <a:t> and print it’s content body on the screen.  </a:t>
            </a:r>
            <a:endParaRPr lang="en-US" dirty="0"/>
          </a:p>
        </p:txBody>
      </p:sp>
      <p:sp>
        <p:nvSpPr>
          <p:cNvPr id="7" name="Text Placeholder 6"/>
          <p:cNvSpPr>
            <a:spLocks noGrp="1"/>
          </p:cNvSpPr>
          <p:nvPr>
            <p:ph type="body" sz="quarter" idx="3"/>
          </p:nvPr>
        </p:nvSpPr>
        <p:spPr/>
        <p:txBody>
          <a:bodyPr/>
          <a:lstStyle/>
          <a:p>
            <a:r>
              <a:rPr lang="en-US" dirty="0" smtClean="0"/>
              <a:t>Answer</a:t>
            </a:r>
            <a:endParaRPr lang="en-US" dirty="0"/>
          </a:p>
        </p:txBody>
      </p:sp>
      <p:sp>
        <p:nvSpPr>
          <p:cNvPr id="8" name="Content Placeholder 7"/>
          <p:cNvSpPr>
            <a:spLocks noGrp="1"/>
          </p:cNvSpPr>
          <p:nvPr>
            <p:ph sz="quarter" idx="4"/>
          </p:nvPr>
        </p:nvSpPr>
        <p:spPr>
          <a:xfrm>
            <a:off x="5806544" y="1262062"/>
            <a:ext cx="6263535" cy="3030538"/>
          </a:xfrm>
        </p:spPr>
        <p:txBody>
          <a:bodyPr>
            <a:noAutofit/>
          </a:bodyPr>
          <a:lstStyle/>
          <a:p>
            <a:pPr marL="0" indent="0">
              <a:buNone/>
            </a:pPr>
            <a:r>
              <a:rPr lang="en-US" sz="1100" b="1" dirty="0"/>
              <a:t>import </a:t>
            </a:r>
            <a:r>
              <a:rPr lang="en-US" sz="1100" dirty="0" err="1"/>
              <a:t>urllib</a:t>
            </a:r>
            <a:r>
              <a:rPr lang="en-US" sz="1100" dirty="0"/>
              <a:t/>
            </a:r>
            <a:br>
              <a:rPr lang="en-US" sz="1100" dirty="0"/>
            </a:br>
            <a:r>
              <a:rPr lang="en-US" sz="1100" dirty="0"/>
              <a:t/>
            </a:r>
            <a:br>
              <a:rPr lang="en-US" sz="1100" dirty="0"/>
            </a:br>
            <a:r>
              <a:rPr lang="en-US" sz="1100" dirty="0" err="1"/>
              <a:t>html_obj</a:t>
            </a:r>
            <a:r>
              <a:rPr lang="en-US" sz="1100" dirty="0"/>
              <a:t> = </a:t>
            </a:r>
            <a:r>
              <a:rPr lang="en-US" sz="1100" dirty="0" err="1"/>
              <a:t>urllib.urlopen</a:t>
            </a:r>
            <a:r>
              <a:rPr lang="en-US" sz="1100" dirty="0"/>
              <a:t>("http://</a:t>
            </a:r>
            <a:r>
              <a:rPr lang="en-US" sz="1100" dirty="0" err="1"/>
              <a:t>www.pythonlearn.com</a:t>
            </a:r>
            <a:r>
              <a:rPr lang="en-US" sz="1100" dirty="0"/>
              <a:t>/code/intro-</a:t>
            </a:r>
            <a:r>
              <a:rPr lang="en-US" sz="1100" dirty="0" err="1"/>
              <a:t>short.txt</a:t>
            </a:r>
            <a:r>
              <a:rPr lang="en-US" sz="1100" dirty="0"/>
              <a:t>")</a:t>
            </a:r>
            <a:br>
              <a:rPr lang="en-US" sz="1100" dirty="0"/>
            </a:br>
            <a:r>
              <a:rPr lang="en-US" sz="1100" dirty="0" err="1"/>
              <a:t>html_data</a:t>
            </a:r>
            <a:r>
              <a:rPr lang="en-US" sz="1100" dirty="0"/>
              <a:t> = </a:t>
            </a:r>
            <a:r>
              <a:rPr lang="en-US" sz="1100" dirty="0" err="1"/>
              <a:t>html_obj.read</a:t>
            </a:r>
            <a:r>
              <a:rPr lang="en-US" sz="1100" dirty="0"/>
              <a:t>()</a:t>
            </a:r>
            <a:br>
              <a:rPr lang="en-US" sz="1100" dirty="0"/>
            </a:br>
            <a:r>
              <a:rPr lang="en-US" sz="1100" b="1" dirty="0"/>
              <a:t>print </a:t>
            </a:r>
            <a:r>
              <a:rPr lang="en-US" sz="1100" dirty="0" err="1"/>
              <a:t>html_data</a:t>
            </a:r>
            <a:endParaRPr lang="en-US" sz="1100" dirty="0"/>
          </a:p>
        </p:txBody>
      </p:sp>
    </p:spTree>
    <p:extLst>
      <p:ext uri="{BB962C8B-B14F-4D97-AF65-F5344CB8AC3E}">
        <p14:creationId xmlns:p14="http://schemas.microsoft.com/office/powerpoint/2010/main" val="123588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a:t>
            </a:r>
            <a:r>
              <a:rPr lang="en-US" dirty="0" smtClean="0"/>
              <a:t>beautiful soup </a:t>
            </a:r>
            <a:r>
              <a:rPr lang="en-US" dirty="0" smtClean="0"/>
              <a:t>library</a:t>
            </a:r>
            <a:endParaRPr lang="en-US" dirty="0"/>
          </a:p>
        </p:txBody>
      </p:sp>
      <p:sp>
        <p:nvSpPr>
          <p:cNvPr id="8" name="Content Placeholder 7"/>
          <p:cNvSpPr>
            <a:spLocks noGrp="1"/>
          </p:cNvSpPr>
          <p:nvPr>
            <p:ph idx="1"/>
          </p:nvPr>
        </p:nvSpPr>
        <p:spPr/>
        <p:txBody>
          <a:bodyPr/>
          <a:lstStyle/>
          <a:p>
            <a:r>
              <a:rPr lang="en-US" dirty="0" smtClean="0"/>
              <a:t>External library used to parse HTML and XML documents.</a:t>
            </a:r>
          </a:p>
          <a:p>
            <a:r>
              <a:rPr lang="en-US" dirty="0" smtClean="0"/>
              <a:t>Useful to navigate, search and extract information from markup documents.</a:t>
            </a:r>
          </a:p>
          <a:p>
            <a:r>
              <a:rPr lang="en-US" dirty="0" smtClean="0"/>
              <a:t>Markup document is organized as a parse tree.</a:t>
            </a:r>
          </a:p>
          <a:p>
            <a:r>
              <a:rPr lang="en-US" dirty="0"/>
              <a:t>Documentation: </a:t>
            </a:r>
            <a:r>
              <a:rPr lang="en-US" dirty="0">
                <a:hlinkClick r:id="rId2"/>
              </a:rPr>
              <a:t>http://www.crummy.com/software/BeautifulSoup/bs4/doc</a:t>
            </a:r>
            <a:r>
              <a:rPr lang="en-US" dirty="0" smtClean="0">
                <a:hlinkClick r:id="rId2"/>
              </a:rPr>
              <a:t>/#</a:t>
            </a:r>
            <a:endParaRPr lang="en-US" dirty="0" smtClean="0"/>
          </a:p>
        </p:txBody>
      </p:sp>
    </p:spTree>
    <p:extLst>
      <p:ext uri="{BB962C8B-B14F-4D97-AF65-F5344CB8AC3E}">
        <p14:creationId xmlns:p14="http://schemas.microsoft.com/office/powerpoint/2010/main" val="197826951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Segment</Template>
  <TotalTime>363</TotalTime>
  <Words>617</Words>
  <Application>Microsoft Macintosh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PYTHON</vt:lpstr>
      <vt:lpstr>Sockets AND protocols</vt:lpstr>
      <vt:lpstr>http protocol</vt:lpstr>
      <vt:lpstr>HTTP Request and response</vt:lpstr>
      <vt:lpstr>The socket library</vt:lpstr>
      <vt:lpstr>Retrieving a text file from internet</vt:lpstr>
      <vt:lpstr>The urllib library</vt:lpstr>
      <vt:lpstr>Retrieving a text file from internet</vt:lpstr>
      <vt:lpstr>The beautiful soup library</vt:lpstr>
      <vt:lpstr>Using beautiful soup example</vt:lpstr>
      <vt:lpstr>Exercises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Abarca Bayona, Carlos</dc:creator>
  <cp:lastModifiedBy>Abarca Bayona, Carlos</cp:lastModifiedBy>
  <cp:revision>19</cp:revision>
  <dcterms:created xsi:type="dcterms:W3CDTF">2016-03-28T14:19:19Z</dcterms:created>
  <dcterms:modified xsi:type="dcterms:W3CDTF">2016-03-29T13:49:33Z</dcterms:modified>
</cp:coreProperties>
</file>