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6" r:id="rId7"/>
    <p:sldId id="265" r:id="rId8"/>
    <p:sldId id="267" r:id="rId9"/>
    <p:sldId id="268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936" autoAdjust="0"/>
  </p:normalViewPr>
  <p:slideViewPr>
    <p:cSldViewPr snapToGrid="0" snapToObjects="1">
      <p:cViewPr varScale="1">
        <p:scale>
          <a:sx n="98" d="100"/>
          <a:sy n="98" d="100"/>
        </p:scale>
        <p:origin x="20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72DD6-D08F-C144-8BEB-A944C9AF3748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3CBFA-3E80-D24B-9694-4C6AEE05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Number-theoretic</a:t>
            </a:r>
            <a:r>
              <a:rPr lang="en-US" baseline="0" dirty="0" smtClean="0"/>
              <a:t> and representation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Exponential and logarithmic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Trigonometric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Angular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Hyperbolic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Special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3CBFA-3E80-D24B-9694-4C6AEE05D0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8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89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02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1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6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8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0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F339BC-6F24-024F-B7C9-92814ECFBE50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470FF4-9DCD-3648-9EA5-77595641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2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py-mod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library/function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</a:p>
          <a:p>
            <a:r>
              <a:rPr lang="en-US" dirty="0" smtClean="0"/>
              <a:t>Writing and using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3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scripts that group several related functions.</a:t>
            </a:r>
          </a:p>
          <a:p>
            <a:r>
              <a:rPr lang="en-US" dirty="0" smtClean="0"/>
              <a:t>Modules must be imported into a script to be able to use them.</a:t>
            </a:r>
          </a:p>
          <a:p>
            <a:r>
              <a:rPr lang="en-US" dirty="0" smtClean="0"/>
              <a:t>Module functions and procedures can be called using dot notation</a:t>
            </a:r>
          </a:p>
          <a:p>
            <a:r>
              <a:rPr lang="en-US" dirty="0" smtClean="0"/>
              <a:t>A complete list of pre-defined python modules is </a:t>
            </a:r>
            <a:r>
              <a:rPr lang="en-US" dirty="0"/>
              <a:t>available in </a:t>
            </a:r>
            <a:r>
              <a:rPr lang="en-US" dirty="0">
                <a:hlinkClick r:id="rId2"/>
              </a:rPr>
              <a:t>https://docs.python.org/2/py-</a:t>
            </a:r>
            <a:r>
              <a:rPr lang="en-US" dirty="0" smtClean="0">
                <a:hlinkClick r:id="rId2"/>
              </a:rPr>
              <a:t>modindex.html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7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math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5113283" y="0"/>
            <a:ext cx="3949967" cy="3767667"/>
          </a:xfrm>
        </p:spPr>
        <p:txBody>
          <a:bodyPr/>
          <a:lstStyle/>
          <a:p>
            <a:r>
              <a:rPr lang="en-US" dirty="0" smtClean="0"/>
              <a:t>Provides access to the mathematical functions defined by the C standard.</a:t>
            </a:r>
          </a:p>
          <a:p>
            <a:r>
              <a:rPr lang="en-US" dirty="0" smtClean="0"/>
              <a:t>Almost all return float</a:t>
            </a:r>
          </a:p>
          <a:p>
            <a:r>
              <a:rPr lang="en-US" dirty="0" smtClean="0"/>
              <a:t>Do not work with complex numbers. In this case </a:t>
            </a:r>
            <a:r>
              <a:rPr lang="en-US" i="1" dirty="0" err="1" smtClean="0"/>
              <a:t>cmath</a:t>
            </a:r>
            <a:r>
              <a:rPr lang="en-US" dirty="0" smtClean="0"/>
              <a:t> should be used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01511826"/>
              </p:ext>
            </p:extLst>
          </p:nvPr>
        </p:nvGraphicFramePr>
        <p:xfrm>
          <a:off x="332809" y="498475"/>
          <a:ext cx="4227940" cy="387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88"/>
                <a:gridCol w="845588"/>
                <a:gridCol w="845588"/>
                <a:gridCol w="845588"/>
                <a:gridCol w="845588"/>
              </a:tblGrid>
              <a:tr h="35215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FUNCTIONS</a:t>
                      </a:r>
                      <a:endParaRPr 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ceil()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ldexp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acos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acosh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pi()</a:t>
                      </a:r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copysign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modf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asin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asinh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e()</a:t>
                      </a:r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fabs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trunc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atan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atanh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factorial()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exp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atan2()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cosh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floor()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expm1()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cos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sinh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fmod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hypot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tanh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frexp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log10()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sin()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erf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fsum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log1p()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tan()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erfc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isinfx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pow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degrees()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gamma()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521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isnana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sqrt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radians()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lgamma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5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random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961709" y="259080"/>
            <a:ext cx="3949967" cy="37676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Generates pseudorandom numbers</a:t>
            </a:r>
          </a:p>
          <a:p>
            <a:r>
              <a:rPr lang="en-US" dirty="0" smtClean="0"/>
              <a:t>Produces 53bit precision floats</a:t>
            </a:r>
          </a:p>
          <a:p>
            <a:r>
              <a:rPr lang="en-US" dirty="0" smtClean="0"/>
              <a:t>Frequent functions:</a:t>
            </a:r>
          </a:p>
          <a:p>
            <a:pPr lvl="1"/>
            <a:r>
              <a:rPr lang="en-US" dirty="0" err="1" smtClean="0"/>
              <a:t>random.random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random.randint</a:t>
            </a:r>
            <a:r>
              <a:rPr lang="en-US" dirty="0" smtClean="0"/>
              <a:t>(a, b)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andom.choice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andom.shuffle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andom.sample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, k)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5835621"/>
              </p:ext>
            </p:extLst>
          </p:nvPr>
        </p:nvGraphicFramePr>
        <p:xfrm>
          <a:off x="319597" y="390313"/>
          <a:ext cx="424115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18"/>
                <a:gridCol w="1413718"/>
                <a:gridCol w="141371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Seed()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Shuffle()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Gauss()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Getstate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Sample()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Lognormvariante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Setstate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Random()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Normalvariante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Jumahead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Uniform()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Vonmisesvariante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Getrandbits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Triangular()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Paretovariante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Randrange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Betavariante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Weibullvariante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Randint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Expovariante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Whseed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Choice()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Gammavariante</a:t>
                      </a:r>
                      <a:r>
                        <a:rPr lang="en-US" sz="110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Re-write the payment computation program with 1.5 overtime so that computation of the actual pay is performed by a function </a:t>
            </a:r>
            <a:r>
              <a:rPr lang="en-US" i="1" dirty="0" err="1" smtClean="0"/>
              <a:t>computePay</a:t>
            </a:r>
            <a:r>
              <a:rPr lang="en-US" dirty="0" smtClean="0"/>
              <a:t> that takes as parameters hours and rate and returns the pay as a float.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Re-write the grades program so that the determination of the grade is performed by a function </a:t>
            </a:r>
            <a:r>
              <a:rPr lang="en-US" dirty="0" err="1" smtClean="0"/>
              <a:t>computeGrade</a:t>
            </a:r>
            <a:r>
              <a:rPr lang="en-US" dirty="0" smtClean="0"/>
              <a:t> that takes as a parameter the score and returns the grade as a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that throws 2 dice and prints the value of each die and the sum obtained.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pre-defined or user-defined</a:t>
            </a:r>
          </a:p>
          <a:p>
            <a:r>
              <a:rPr lang="en-US" dirty="0" smtClean="0"/>
              <a:t>Can receive parameters within parenthesis</a:t>
            </a:r>
          </a:p>
          <a:p>
            <a:r>
              <a:rPr lang="en-US" dirty="0" smtClean="0"/>
              <a:t>Perform an action</a:t>
            </a:r>
          </a:p>
          <a:p>
            <a:r>
              <a:rPr lang="en-US" dirty="0" smtClean="0"/>
              <a:t>Can be fruitful or void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Functions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3909"/>
              </p:ext>
            </p:extLst>
          </p:nvPr>
        </p:nvGraphicFramePr>
        <p:xfrm>
          <a:off x="778963" y="522859"/>
          <a:ext cx="7662865" cy="38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573"/>
                <a:gridCol w="1532573"/>
                <a:gridCol w="1532573"/>
                <a:gridCol w="1532573"/>
                <a:gridCol w="1532573"/>
              </a:tblGrid>
              <a:tr h="216678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Build-in Functions in Python 2.7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abs()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divmod()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staticmethod()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enumerate()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int</a:t>
                      </a:r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str</a:t>
                      </a:r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any()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isinstance()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pow()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basestring()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execfile()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issubclass()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print()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property()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tuple()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bool</a:t>
                      </a:r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len</a:t>
                      </a:r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bytearray</a:t>
                      </a:r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float()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list()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raw_input</a:t>
                      </a:r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unichr()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callable()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locals()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unicode()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frozenset()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long()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reload()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vars()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classmethod()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getattr()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map()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xrange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cmp()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globals()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max()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reversed()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zip()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compile()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hasattr()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memoryview()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round()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__import__()</a:t>
                      </a: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complex()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min()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delattr()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help()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setattr()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dict()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hex()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1466C5"/>
                          </a:solidFill>
                          <a:effectLst/>
                          <a:latin typeface="Calibri"/>
                        </a:rPr>
                        <a:t>object()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slice()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6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sorted()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4484" y="6523742"/>
            <a:ext cx="4181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smtClean="0">
                <a:hlinkClick r:id="rId2"/>
              </a:rPr>
              <a:t>https://docs.python.org/2/library/functions.html</a:t>
            </a:r>
            <a:r>
              <a:rPr lang="en-US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8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324" y="1633020"/>
            <a:ext cx="476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466C5"/>
                </a:solidFill>
              </a:rPr>
              <a:t>d</a:t>
            </a:r>
            <a:r>
              <a:rPr lang="en-US" b="1" dirty="0" err="1" smtClean="0">
                <a:solidFill>
                  <a:srgbClr val="1466C5"/>
                </a:solidFill>
              </a:rPr>
              <a:t>ef</a:t>
            </a:r>
            <a:r>
              <a:rPr lang="en-US" dirty="0" smtClean="0">
                <a:solidFill>
                  <a:srgbClr val="1466C5"/>
                </a:solidFill>
              </a:rPr>
              <a:t> </a:t>
            </a:r>
            <a:r>
              <a:rPr lang="en-US" i="1" dirty="0" err="1" smtClean="0"/>
              <a:t>addNumbers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chemeClr val="accent1"/>
                </a:solidFill>
              </a:rPr>
              <a:t>num1, num2</a:t>
            </a:r>
            <a:r>
              <a:rPr lang="en-US" dirty="0" smtClean="0"/>
              <a:t>) :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sum = num1 + num2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return sum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011895" y="1243615"/>
            <a:ext cx="4833089" cy="1200329"/>
            <a:chOff x="3411004" y="3018053"/>
            <a:chExt cx="5433980" cy="1200329"/>
          </a:xfrm>
        </p:grpSpPr>
        <p:sp>
          <p:nvSpPr>
            <p:cNvPr id="6" name="Right Bracket 5"/>
            <p:cNvSpPr/>
            <p:nvPr/>
          </p:nvSpPr>
          <p:spPr>
            <a:xfrm>
              <a:off x="3411004" y="3433931"/>
              <a:ext cx="177195" cy="39104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9" idx="1"/>
            </p:cNvCxnSpPr>
            <p:nvPr/>
          </p:nvCxnSpPr>
          <p:spPr>
            <a:xfrm>
              <a:off x="3588199" y="3618218"/>
              <a:ext cx="14766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64824" y="3018053"/>
              <a:ext cx="3780160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Header: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b="1" dirty="0" err="1"/>
                <a:t>d</a:t>
              </a:r>
              <a:r>
                <a:rPr lang="en-US" b="1" dirty="0" err="1" smtClean="0"/>
                <a:t>ef</a:t>
              </a:r>
              <a:r>
                <a:rPr lang="en-US" dirty="0" smtClean="0"/>
                <a:t> keyword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Name of the function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Parameter list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11895" y="2160725"/>
            <a:ext cx="4833089" cy="1503819"/>
            <a:chOff x="3411004" y="3863630"/>
            <a:chExt cx="5433980" cy="1503819"/>
          </a:xfrm>
        </p:grpSpPr>
        <p:sp>
          <p:nvSpPr>
            <p:cNvPr id="11" name="Right Bracket 10"/>
            <p:cNvSpPr/>
            <p:nvPr/>
          </p:nvSpPr>
          <p:spPr>
            <a:xfrm>
              <a:off x="3411004" y="3863630"/>
              <a:ext cx="177195" cy="532288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64824" y="4721118"/>
              <a:ext cx="378016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Body: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mtClean="0"/>
                <a:t>Execution statements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1" idx="2"/>
              <a:endCxn id="12" idx="1"/>
            </p:cNvCxnSpPr>
            <p:nvPr/>
          </p:nvCxnSpPr>
          <p:spPr>
            <a:xfrm rot="10800000" flipH="1" flipV="1">
              <a:off x="3588198" y="4129774"/>
              <a:ext cx="1476625" cy="914510"/>
            </a:xfrm>
            <a:prstGeom prst="bentConnector3">
              <a:avLst>
                <a:gd name="adj1" fmla="val 3951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08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vs.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16606" y="774403"/>
            <a:ext cx="4120427" cy="3267169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Procedures</a:t>
            </a:r>
            <a:r>
              <a:rPr lang="en-US" dirty="0" smtClean="0"/>
              <a:t>: Functions that don’t return a value. Can also be named void functions.</a:t>
            </a:r>
          </a:p>
          <a:p>
            <a:r>
              <a:rPr lang="en-US" b="1" dirty="0" smtClean="0"/>
              <a:t>Functions</a:t>
            </a:r>
            <a:r>
              <a:rPr lang="en-US" dirty="0" smtClean="0"/>
              <a:t>: Functions that return a value. Can also be named fruitful functions.</a:t>
            </a:r>
          </a:p>
          <a:p>
            <a:r>
              <a:rPr lang="en-US" dirty="0" smtClean="0"/>
              <a:t>Variable assigned a value of a procedure will have the special value </a:t>
            </a:r>
            <a:r>
              <a:rPr lang="en-US" b="1" dirty="0" smtClean="0"/>
              <a:t>None</a:t>
            </a:r>
            <a:r>
              <a:rPr lang="en-US" dirty="0" smtClean="0"/>
              <a:t> of type </a:t>
            </a:r>
            <a:r>
              <a:rPr lang="en-US" b="1" dirty="0" err="1" smtClean="0"/>
              <a:t>NoneType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7774" y="774403"/>
            <a:ext cx="37497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addNumbers</a:t>
            </a:r>
            <a:r>
              <a:rPr lang="en-US" b="1" dirty="0"/>
              <a:t> </a:t>
            </a:r>
            <a:r>
              <a:rPr lang="en-US" dirty="0"/>
              <a:t>(num1</a:t>
            </a:r>
            <a:r>
              <a:rPr lang="en-US" dirty="0"/>
              <a:t>, </a:t>
            </a:r>
            <a:r>
              <a:rPr lang="en-US" dirty="0"/>
              <a:t>num2):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num1 + num2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printTwice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valToPrint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print </a:t>
            </a:r>
            <a:r>
              <a:rPr lang="en-US" dirty="0" err="1"/>
              <a:t>valToPrint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print </a:t>
            </a:r>
            <a:r>
              <a:rPr lang="en-US" dirty="0" err="1"/>
              <a:t>valToPrint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addNumbers</a:t>
            </a:r>
            <a:r>
              <a:rPr lang="en-US" dirty="0"/>
              <a:t>(</a:t>
            </a:r>
            <a:r>
              <a:rPr lang="en-US" dirty="0"/>
              <a:t>4, 6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printTwice</a:t>
            </a:r>
            <a:r>
              <a:rPr lang="en-US" dirty="0"/>
              <a:t>(</a:t>
            </a:r>
            <a:r>
              <a:rPr lang="en-US" dirty="0"/>
              <a:t>"hello"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print </a:t>
            </a:r>
            <a:r>
              <a:rPr lang="en-US" dirty="0"/>
              <a:t>"The value of x is:", </a:t>
            </a:r>
            <a:r>
              <a:rPr lang="en-US" dirty="0"/>
              <a:t>x</a:t>
            </a:r>
            <a:br>
              <a:rPr lang="en-US" dirty="0"/>
            </a:br>
            <a:r>
              <a:rPr lang="en-US" b="1" dirty="0"/>
              <a:t>print </a:t>
            </a:r>
            <a:r>
              <a:rPr lang="en-US" dirty="0"/>
              <a:t>"The value of y is:", </a:t>
            </a:r>
            <a:r>
              <a:rPr lang="en-US" dirty="0"/>
              <a:t>y</a:t>
            </a:r>
            <a:br>
              <a:rPr lang="en-US" dirty="0"/>
            </a:br>
            <a:r>
              <a:rPr lang="en-US" b="1" dirty="0"/>
              <a:t>print </a:t>
            </a:r>
            <a:r>
              <a:rPr lang="en-US" dirty="0"/>
              <a:t>"Type of x is: ", type</a:t>
            </a:r>
            <a:r>
              <a:rPr lang="en-US" dirty="0"/>
              <a:t>(x)</a:t>
            </a:r>
            <a:br>
              <a:rPr lang="en-US" dirty="0"/>
            </a:br>
            <a:r>
              <a:rPr lang="en-US" b="1" dirty="0"/>
              <a:t>print </a:t>
            </a:r>
            <a:r>
              <a:rPr lang="en-US" dirty="0"/>
              <a:t>"Type of y is: ", type</a:t>
            </a:r>
            <a:r>
              <a:rPr lang="en-US" dirty="0"/>
              <a:t>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br>
              <a:rPr lang="en-US" dirty="0" smtClean="0"/>
            </a:br>
            <a:r>
              <a:rPr lang="en-US" sz="3200" dirty="0" smtClean="0"/>
              <a:t>Local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667" y="756963"/>
            <a:ext cx="4558772" cy="3267169"/>
          </a:xfrm>
        </p:spPr>
        <p:txBody>
          <a:bodyPr/>
          <a:lstStyle/>
          <a:p>
            <a:r>
              <a:rPr lang="en-US" dirty="0" smtClean="0"/>
              <a:t>Why does this code throw an error?</a:t>
            </a:r>
          </a:p>
          <a:p>
            <a:r>
              <a:rPr lang="en-US" dirty="0" smtClean="0"/>
              <a:t>The value of a is only visible within the function block because it’s defined for the function.</a:t>
            </a:r>
          </a:p>
          <a:p>
            <a:r>
              <a:rPr lang="en-US" dirty="0" smtClean="0"/>
              <a:t>It is said that the variable a is “local” to </a:t>
            </a:r>
            <a:r>
              <a:rPr lang="en-US" dirty="0" err="1" smtClean="0"/>
              <a:t>myFunction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1018220"/>
            <a:ext cx="3234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the following script: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myFunction</a:t>
            </a:r>
            <a:r>
              <a:rPr lang="en-US" dirty="0" smtClean="0"/>
              <a:t>(a):</a:t>
            </a:r>
          </a:p>
          <a:p>
            <a:r>
              <a:rPr lang="en-US" dirty="0"/>
              <a:t> </a:t>
            </a:r>
            <a:r>
              <a:rPr lang="en-US" dirty="0" smtClean="0"/>
              <a:t>  print “the value of a is: “, a</a:t>
            </a:r>
          </a:p>
          <a:p>
            <a:endParaRPr lang="en-US" dirty="0"/>
          </a:p>
          <a:p>
            <a:r>
              <a:rPr lang="en-US" dirty="0" err="1" smtClean="0"/>
              <a:t>myFunction</a:t>
            </a:r>
            <a:r>
              <a:rPr lang="en-US" dirty="0" smtClean="0"/>
              <a:t>(“Hello”)</a:t>
            </a:r>
          </a:p>
          <a:p>
            <a:r>
              <a:rPr lang="en-US" dirty="0" smtClean="0"/>
              <a:t>print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br>
              <a:rPr lang="en-US" dirty="0" smtClean="0"/>
            </a:br>
            <a:r>
              <a:rPr lang="en-US" sz="3200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833" y="392654"/>
            <a:ext cx="4558772" cy="3267169"/>
          </a:xfrm>
        </p:spPr>
        <p:txBody>
          <a:bodyPr/>
          <a:lstStyle/>
          <a:p>
            <a:r>
              <a:rPr lang="en-US" dirty="0" smtClean="0"/>
              <a:t>The value of x is available within the function block because it’s defined globally at the top level of the script</a:t>
            </a:r>
          </a:p>
          <a:p>
            <a:r>
              <a:rPr lang="en-US" dirty="0" smtClean="0"/>
              <a:t>It is said that the variable x is “global” to the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4949" y="1018220"/>
            <a:ext cx="3234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the following script:</a:t>
            </a:r>
          </a:p>
          <a:p>
            <a:endParaRPr lang="en-US" dirty="0"/>
          </a:p>
          <a:p>
            <a:r>
              <a:rPr lang="en-US" dirty="0" smtClean="0"/>
              <a:t>x </a:t>
            </a:r>
            <a:r>
              <a:rPr lang="en-US" dirty="0"/>
              <a:t>= "Hello"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myFunction</a:t>
            </a:r>
            <a:r>
              <a:rPr lang="en-US" dirty="0"/>
              <a:t>():</a:t>
            </a:r>
          </a:p>
          <a:p>
            <a:r>
              <a:rPr lang="en-US" dirty="0"/>
              <a:t>    print x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myFunction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078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br>
              <a:rPr lang="en-US" dirty="0" smtClean="0"/>
            </a:br>
            <a:r>
              <a:rPr lang="en-US" sz="3200" dirty="0" smtClean="0"/>
              <a:t>Mixed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216" y="723719"/>
            <a:ext cx="4558772" cy="32671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value of x?</a:t>
            </a:r>
          </a:p>
          <a:p>
            <a:r>
              <a:rPr lang="en-US" dirty="0" smtClean="0"/>
              <a:t>If x is called within the function, x is local to the function (i.e. x is “Test” in the example)</a:t>
            </a:r>
          </a:p>
          <a:p>
            <a:r>
              <a:rPr lang="en-US" dirty="0" smtClean="0"/>
              <a:t>If x is called outside the function is global to the script (i.e. x is “Hello” in the example.</a:t>
            </a:r>
          </a:p>
          <a:p>
            <a:r>
              <a:rPr lang="en-US" dirty="0" smtClean="0"/>
              <a:t>Avoid using the same names for local and global variable to avoid confusion.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4948" y="900654"/>
            <a:ext cx="32342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the following script:</a:t>
            </a:r>
          </a:p>
          <a:p>
            <a:endParaRPr lang="en-US" dirty="0"/>
          </a:p>
          <a:p>
            <a:r>
              <a:rPr lang="en-US" dirty="0"/>
              <a:t>x = "Hello"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myFunction</a:t>
            </a:r>
            <a:r>
              <a:rPr lang="en-US" dirty="0"/>
              <a:t>(x):</a:t>
            </a:r>
          </a:p>
          <a:p>
            <a:r>
              <a:rPr lang="en-US" dirty="0"/>
              <a:t>    print x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myFunction</a:t>
            </a:r>
            <a:r>
              <a:rPr lang="en-US" dirty="0"/>
              <a:t>("Test")</a:t>
            </a:r>
          </a:p>
          <a:p>
            <a:r>
              <a:rPr lang="en-US" dirty="0"/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34671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“global” keyword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179" y="666974"/>
            <a:ext cx="4524906" cy="3267169"/>
          </a:xfrm>
        </p:spPr>
        <p:txBody>
          <a:bodyPr/>
          <a:lstStyle/>
          <a:p>
            <a:r>
              <a:rPr lang="en-US" dirty="0" smtClean="0"/>
              <a:t>Use global to make local variables available globally to a script.</a:t>
            </a:r>
          </a:p>
          <a:p>
            <a:r>
              <a:rPr lang="en-US" dirty="0" smtClean="0"/>
              <a:t>In order to avoid a debugging “nightmare” try to use “global” only when strictly necessary.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770624"/>
            <a:ext cx="339852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the following script: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myFunction</a:t>
            </a:r>
            <a:r>
              <a:rPr lang="en-US" dirty="0" smtClean="0"/>
              <a:t>(a):</a:t>
            </a:r>
          </a:p>
          <a:p>
            <a:r>
              <a:rPr lang="en-US" dirty="0"/>
              <a:t> </a:t>
            </a:r>
            <a:r>
              <a:rPr lang="en-US" dirty="0" smtClean="0"/>
              <a:t>  global x </a:t>
            </a:r>
          </a:p>
          <a:p>
            <a:r>
              <a:rPr lang="en-US" dirty="0"/>
              <a:t> </a:t>
            </a:r>
            <a:r>
              <a:rPr lang="en-US" dirty="0" smtClean="0"/>
              <a:t>  x = a</a:t>
            </a:r>
          </a:p>
          <a:p>
            <a:r>
              <a:rPr lang="en-US" dirty="0"/>
              <a:t> </a:t>
            </a:r>
            <a:r>
              <a:rPr lang="en-US" dirty="0" smtClean="0"/>
              <a:t>  print “the value of a is: “, x</a:t>
            </a:r>
          </a:p>
          <a:p>
            <a:endParaRPr lang="en-US" dirty="0"/>
          </a:p>
          <a:p>
            <a:r>
              <a:rPr lang="en-US" dirty="0" err="1" smtClean="0"/>
              <a:t>myFunction</a:t>
            </a:r>
            <a:r>
              <a:rPr lang="en-US" dirty="0" smtClean="0"/>
              <a:t>(“Hello”)</a:t>
            </a:r>
          </a:p>
          <a:p>
            <a:r>
              <a:rPr lang="en-US" dirty="0" smtClean="0"/>
              <a:t>print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0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426</TotalTime>
  <Words>916</Words>
  <Application>Microsoft Macintosh PowerPoint</Application>
  <PresentationFormat>On-screen Show (4:3)</PresentationFormat>
  <Paragraphs>247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 3</vt:lpstr>
      <vt:lpstr>Arial</vt:lpstr>
      <vt:lpstr>Slice</vt:lpstr>
      <vt:lpstr>Python</vt:lpstr>
      <vt:lpstr>Functions</vt:lpstr>
      <vt:lpstr>Build-in Functions</vt:lpstr>
      <vt:lpstr>User-defined Functions</vt:lpstr>
      <vt:lpstr>Procedures vs. Functions</vt:lpstr>
      <vt:lpstr>Variable Scope Local Scope</vt:lpstr>
      <vt:lpstr>Variable Scope Global Scope</vt:lpstr>
      <vt:lpstr>Variable Scope Mixed Scope</vt:lpstr>
      <vt:lpstr>The “global” keyword </vt:lpstr>
      <vt:lpstr>Modules</vt:lpstr>
      <vt:lpstr>The math module</vt:lpstr>
      <vt:lpstr>The random module</vt:lpstr>
      <vt:lpstr>Exercises</vt:lpstr>
    </vt:vector>
  </TitlesOfParts>
  <Company>Paypal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Carlos Augusto Abarca Bayona</dc:creator>
  <cp:lastModifiedBy>Abarca Bayona, Carlos</cp:lastModifiedBy>
  <cp:revision>27</cp:revision>
  <dcterms:created xsi:type="dcterms:W3CDTF">2015-07-03T11:58:14Z</dcterms:created>
  <dcterms:modified xsi:type="dcterms:W3CDTF">2015-10-28T15:20:14Z</dcterms:modified>
</cp:coreProperties>
</file>