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AF000-B938-934A-B4EE-A7C77452CA89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589F1-2FA4-F64C-B1EB-ACEEB13E3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06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589F1-2FA4-F64C-B1EB-ACEEB13E37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6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589F1-2FA4-F64C-B1EB-ACEEB13E37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589F1-2FA4-F64C-B1EB-ACEEB13E37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8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589F1-2FA4-F64C-B1EB-ACEEB13E37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0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1F1-658A-CF45-A199-426672DF8AC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AFF3-E36F-0646-9D75-216F6B47AE5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1F1-658A-CF45-A199-426672DF8AC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AFF3-E36F-0646-9D75-216F6B47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5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1F1-658A-CF45-A199-426672DF8AC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AFF3-E36F-0646-9D75-216F6B47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35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1F1-658A-CF45-A199-426672DF8AC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AFF3-E36F-0646-9D75-216F6B47AE5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30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1F1-658A-CF45-A199-426672DF8AC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AFF3-E36F-0646-9D75-216F6B47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83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1F1-658A-CF45-A199-426672DF8AC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AFF3-E36F-0646-9D75-216F6B47AE5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234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1F1-658A-CF45-A199-426672DF8AC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AFF3-E36F-0646-9D75-216F6B47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63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1F1-658A-CF45-A199-426672DF8AC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AFF3-E36F-0646-9D75-216F6B47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1F1-658A-CF45-A199-426672DF8AC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AFF3-E36F-0646-9D75-216F6B47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1F1-658A-CF45-A199-426672DF8AC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AFF3-E36F-0646-9D75-216F6B47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1F1-658A-CF45-A199-426672DF8AC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AFF3-E36F-0646-9D75-216F6B47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8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1F1-658A-CF45-A199-426672DF8AC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AFF3-E36F-0646-9D75-216F6B47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9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1F1-658A-CF45-A199-426672DF8AC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AFF3-E36F-0646-9D75-216F6B47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2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1F1-658A-CF45-A199-426672DF8AC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AFF3-E36F-0646-9D75-216F6B47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1F1-658A-CF45-A199-426672DF8AC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AFF3-E36F-0646-9D75-216F6B47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7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1F1-658A-CF45-A199-426672DF8AC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AFF3-E36F-0646-9D75-216F6B47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3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DA1F1-658A-CF45-A199-426672DF8AC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AFF3-E36F-0646-9D75-216F6B47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9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BBDA1F1-658A-CF45-A199-426672DF8AC3}" type="datetimeFigureOut">
              <a:rPr lang="en-US" smtClean="0"/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C96AFF3-E36F-0646-9D75-216F6B47A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35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8</a:t>
            </a:r>
          </a:p>
          <a:p>
            <a:r>
              <a:rPr lang="en-US" dirty="0" smtClean="0"/>
              <a:t>Object </a:t>
            </a:r>
            <a:r>
              <a:rPr lang="en-US" dirty="0" smtClean="0"/>
              <a:t>Oriented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be defined by using the self reference to the class followed by the attribute name: (i.e. </a:t>
            </a:r>
            <a:r>
              <a:rPr lang="en-US" i="1" dirty="0" err="1" smtClean="0"/>
              <a:t>self.firstName</a:t>
            </a:r>
            <a:r>
              <a:rPr lang="en-US" i="1" dirty="0" smtClean="0"/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be calculated attributes which are defined using the </a:t>
            </a:r>
            <a:r>
              <a:rPr lang="en-US" b="1" i="1" dirty="0" smtClean="0"/>
              <a:t>@property </a:t>
            </a:r>
            <a:r>
              <a:rPr lang="en-US" dirty="0" smtClean="0"/>
              <a:t>decorator</a:t>
            </a:r>
          </a:p>
          <a:p>
            <a:r>
              <a:rPr lang="en-US" dirty="0" smtClean="0"/>
              <a:t>Can be set either by:</a:t>
            </a:r>
          </a:p>
          <a:p>
            <a:pPr lvl="1"/>
            <a:r>
              <a:rPr lang="en-US" dirty="0" smtClean="0"/>
              <a:t>Accessing the attribute directly</a:t>
            </a:r>
          </a:p>
          <a:p>
            <a:pPr lvl="1"/>
            <a:r>
              <a:rPr lang="en-US" dirty="0" smtClean="0"/>
              <a:t>Using an attribute setter with the decorator </a:t>
            </a:r>
            <a:r>
              <a:rPr lang="en-US" b="1" i="1" dirty="0" smtClean="0"/>
              <a:t>@</a:t>
            </a:r>
            <a:r>
              <a:rPr lang="en-US" b="1" i="1" dirty="0" err="1" smtClean="0"/>
              <a:t>attname.setter</a:t>
            </a:r>
            <a:r>
              <a:rPr lang="en-US" i="1" dirty="0" smtClean="0"/>
              <a:t> </a:t>
            </a:r>
            <a:r>
              <a:rPr lang="en-US" dirty="0" smtClean="0"/>
              <a:t>where </a:t>
            </a:r>
            <a:r>
              <a:rPr lang="en-US" i="1" dirty="0" err="1" smtClean="0"/>
              <a:t>attname</a:t>
            </a:r>
            <a:r>
              <a:rPr lang="en-US" dirty="0" smtClean="0"/>
              <a:t> is the actual attribute name (</a:t>
            </a:r>
            <a:r>
              <a:rPr lang="en-US" sz="1400" b="1" dirty="0" smtClean="0">
                <a:solidFill>
                  <a:srgbClr val="FF0000"/>
                </a:solidFill>
              </a:rPr>
              <a:t>beware of classic classes in python 2.x – see code sample cs_8_3_classic.py</a:t>
            </a:r>
            <a:r>
              <a:rPr lang="en-US" dirty="0" smtClean="0"/>
              <a:t>) </a:t>
            </a:r>
            <a:endParaRPr lang="en-US" b="1" dirty="0" smtClean="0"/>
          </a:p>
          <a:p>
            <a:r>
              <a:rPr lang="en-US" dirty="0" smtClean="0"/>
              <a:t>Can be obfuscated by using trailing double underscore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70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22102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class named Car that holds the following attributes for a car (use a class initiator and </a:t>
            </a:r>
            <a:r>
              <a:rPr lang="en-US" smtClean="0"/>
              <a:t>variable obfuscation):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Brand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Colour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Total number of gears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Define and implement the following methods for the Car class: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method to shift-up a gear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method to shift-down a gear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method to print the current gear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method to return the brand of the car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method to return the </a:t>
            </a:r>
            <a:r>
              <a:rPr lang="en-US" dirty="0" err="1"/>
              <a:t>c</a:t>
            </a:r>
            <a:r>
              <a:rPr lang="en-US" dirty="0" err="1" smtClean="0"/>
              <a:t>olour</a:t>
            </a:r>
            <a:r>
              <a:rPr lang="en-US" dirty="0" smtClean="0"/>
              <a:t> of the car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 method that states how many cars there are defined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class </a:t>
            </a:r>
            <a:r>
              <a:rPr lang="en-US" b="1" u="sng" dirty="0" smtClean="0"/>
              <a:t>must</a:t>
            </a:r>
            <a:r>
              <a:rPr lang="en-US" dirty="0" smtClean="0"/>
              <a:t> control all corner cases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python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are a way of structuring Python’s module namespace using dotted module names</a:t>
            </a:r>
          </a:p>
          <a:p>
            <a:r>
              <a:rPr lang="en-US" dirty="0" smtClean="0"/>
              <a:t>Python treats folders as packages</a:t>
            </a:r>
          </a:p>
          <a:p>
            <a:r>
              <a:rPr lang="en-US" dirty="0" smtClean="0"/>
              <a:t>Packages are a collection of .</a:t>
            </a:r>
            <a:r>
              <a:rPr lang="en-US" dirty="0" err="1" smtClean="0"/>
              <a:t>py</a:t>
            </a:r>
            <a:r>
              <a:rPr lang="en-US" dirty="0" smtClean="0"/>
              <a:t> files which can be modules or classes</a:t>
            </a:r>
          </a:p>
          <a:p>
            <a:r>
              <a:rPr lang="en-US" dirty="0" smtClean="0"/>
              <a:t>Package folders require a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1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module from a package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1"/>
            <a:ext cx="2202295" cy="36147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3217" y="1508165"/>
            <a:ext cx="7429396" cy="2792901"/>
          </a:xfrm>
        </p:spPr>
        <p:txBody>
          <a:bodyPr>
            <a:normAutofit fontScale="92500"/>
          </a:bodyPr>
          <a:lstStyle/>
          <a:p>
            <a:r>
              <a:rPr lang="en-US" b="1" i="1" dirty="0"/>
              <a:t>i</a:t>
            </a:r>
            <a:r>
              <a:rPr lang="en-US" b="1" i="1" dirty="0" smtClean="0"/>
              <a:t>mport</a:t>
            </a:r>
            <a:r>
              <a:rPr lang="en-US" i="1" dirty="0" smtClean="0"/>
              <a:t> </a:t>
            </a:r>
            <a:r>
              <a:rPr lang="en-US" i="1" dirty="0" err="1" smtClean="0"/>
              <a:t>sound.effects.echo</a:t>
            </a:r>
            <a:endParaRPr lang="en-US" i="1" dirty="0" smtClean="0"/>
          </a:p>
          <a:p>
            <a:pPr lvl="1"/>
            <a:r>
              <a:rPr lang="en-US" dirty="0" smtClean="0"/>
              <a:t>The fully qualified name must be used: </a:t>
            </a:r>
            <a:r>
              <a:rPr lang="en-US" b="1" i="1" dirty="0" err="1" smtClean="0"/>
              <a:t>sound.effects.echo.echoFilter</a:t>
            </a:r>
            <a:r>
              <a:rPr lang="en-US" b="1" i="1" dirty="0" smtClean="0"/>
              <a:t>()</a:t>
            </a:r>
          </a:p>
          <a:p>
            <a:r>
              <a:rPr lang="en-US" b="1" i="1" dirty="0"/>
              <a:t>f</a:t>
            </a:r>
            <a:r>
              <a:rPr lang="en-US" b="1" i="1" dirty="0" smtClean="0"/>
              <a:t>rom</a:t>
            </a:r>
            <a:r>
              <a:rPr lang="en-US" i="1" dirty="0" smtClean="0"/>
              <a:t> </a:t>
            </a:r>
            <a:r>
              <a:rPr lang="en-US" i="1" dirty="0" err="1" smtClean="0"/>
              <a:t>sound.effects</a:t>
            </a:r>
            <a:r>
              <a:rPr lang="en-US" i="1" dirty="0" smtClean="0"/>
              <a:t> </a:t>
            </a:r>
            <a:r>
              <a:rPr lang="en-US" b="1" i="1" dirty="0" smtClean="0"/>
              <a:t>import</a:t>
            </a:r>
            <a:r>
              <a:rPr lang="en-US" i="1" dirty="0" smtClean="0"/>
              <a:t> echo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submodule</a:t>
            </a:r>
            <a:r>
              <a:rPr lang="en-US" dirty="0"/>
              <a:t> </a:t>
            </a:r>
            <a:r>
              <a:rPr lang="en-US" dirty="0" smtClean="0"/>
              <a:t>and function must be used: </a:t>
            </a:r>
            <a:r>
              <a:rPr lang="en-US" b="1" i="1" dirty="0" err="1" smtClean="0"/>
              <a:t>echo.echoFilter</a:t>
            </a:r>
            <a:r>
              <a:rPr lang="en-US" b="1" i="1" dirty="0" smtClean="0"/>
              <a:t>()</a:t>
            </a:r>
          </a:p>
          <a:p>
            <a:r>
              <a:rPr lang="en-US" b="1" i="1" dirty="0"/>
              <a:t>f</a:t>
            </a:r>
            <a:r>
              <a:rPr lang="en-US" b="1" i="1" dirty="0" smtClean="0"/>
              <a:t>rom</a:t>
            </a:r>
            <a:r>
              <a:rPr lang="en-US" i="1" dirty="0" smtClean="0"/>
              <a:t> </a:t>
            </a:r>
            <a:r>
              <a:rPr lang="en-US" i="1" dirty="0" err="1" smtClean="0"/>
              <a:t>sound.effects.echo</a:t>
            </a:r>
            <a:r>
              <a:rPr lang="en-US" i="1" dirty="0" smtClean="0"/>
              <a:t> </a:t>
            </a:r>
            <a:r>
              <a:rPr lang="en-US" b="1" i="1" dirty="0" smtClean="0"/>
              <a:t>import</a:t>
            </a:r>
            <a:r>
              <a:rPr lang="en-US" i="1" dirty="0" smtClean="0"/>
              <a:t> </a:t>
            </a:r>
            <a:r>
              <a:rPr lang="en-US" i="1" dirty="0" err="1" smtClean="0"/>
              <a:t>echoFilter</a:t>
            </a:r>
            <a:endParaRPr lang="en-US" i="1" dirty="0" smtClean="0"/>
          </a:p>
          <a:p>
            <a:pPr lvl="1"/>
            <a:r>
              <a:rPr lang="en-US" dirty="0" smtClean="0"/>
              <a:t>The function is readily available: </a:t>
            </a:r>
            <a:r>
              <a:rPr lang="en-US" b="1" i="1" dirty="0" err="1" smtClean="0"/>
              <a:t>echoFilter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455719" y="861834"/>
            <a:ext cx="813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Problem: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want to use the function </a:t>
            </a:r>
            <a:r>
              <a:rPr lang="en-US" dirty="0" err="1" smtClean="0"/>
              <a:t>echoFilter</a:t>
            </a:r>
            <a:r>
              <a:rPr lang="en-US" dirty="0" smtClean="0"/>
              <a:t> from the echo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</a:t>
            </a:r>
            <a:r>
              <a:rPr lang="en-US" dirty="0" smtClean="0"/>
              <a:t>* from package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1"/>
            <a:ext cx="2202295" cy="36147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3217" y="1508165"/>
            <a:ext cx="7429396" cy="2792901"/>
          </a:xfrm>
        </p:spPr>
        <p:txBody>
          <a:bodyPr>
            <a:normAutofit/>
          </a:bodyPr>
          <a:lstStyle/>
          <a:p>
            <a:r>
              <a:rPr lang="en-US" b="1" i="1" dirty="0"/>
              <a:t>i</a:t>
            </a:r>
            <a:r>
              <a:rPr lang="en-US" b="1" i="1" dirty="0" smtClean="0"/>
              <a:t>mport</a:t>
            </a:r>
            <a:r>
              <a:rPr lang="en-US" i="1" dirty="0" smtClean="0"/>
              <a:t> * from </a:t>
            </a:r>
            <a:r>
              <a:rPr lang="en-US" i="1" dirty="0" err="1" smtClean="0"/>
              <a:t>sound.effects</a:t>
            </a:r>
            <a:endParaRPr lang="en-US" i="1" dirty="0" smtClean="0"/>
          </a:p>
          <a:p>
            <a:pPr lvl="1"/>
            <a:r>
              <a:rPr lang="en-US" dirty="0" smtClean="0"/>
              <a:t>Could take a long time</a:t>
            </a:r>
          </a:p>
          <a:p>
            <a:pPr lvl="1"/>
            <a:r>
              <a:rPr lang="en-US" dirty="0" smtClean="0"/>
              <a:t>Importing </a:t>
            </a:r>
            <a:r>
              <a:rPr lang="en-US" dirty="0" err="1" smtClean="0"/>
              <a:t>submodules</a:t>
            </a:r>
            <a:r>
              <a:rPr lang="en-US" dirty="0" smtClean="0"/>
              <a:t> can have unwanted side-effects</a:t>
            </a:r>
          </a:p>
          <a:p>
            <a:r>
              <a:rPr lang="en-US" dirty="0" smtClean="0"/>
              <a:t>Use </a:t>
            </a:r>
            <a:r>
              <a:rPr lang="en-US" b="1" i="1" dirty="0" smtClean="0"/>
              <a:t>__all__ </a:t>
            </a:r>
            <a:r>
              <a:rPr lang="en-US" i="1" dirty="0" smtClean="0"/>
              <a:t>= [sub mod1, submod2,…] </a:t>
            </a:r>
            <a:r>
              <a:rPr lang="en-US" dirty="0" smtClean="0"/>
              <a:t>in </a:t>
            </a:r>
            <a:r>
              <a:rPr lang="en-US" b="1" dirty="0" smtClean="0"/>
              <a:t>__</a:t>
            </a:r>
            <a:r>
              <a:rPr lang="en-US" b="1" dirty="0" err="1" smtClean="0"/>
              <a:t>init</a:t>
            </a:r>
            <a:r>
              <a:rPr lang="en-US" b="1" dirty="0" smtClean="0"/>
              <a:t>__.</a:t>
            </a:r>
            <a:r>
              <a:rPr lang="en-US" b="1" dirty="0" err="1" smtClean="0"/>
              <a:t>py</a:t>
            </a:r>
            <a:r>
              <a:rPr lang="en-US" dirty="0" smtClean="0"/>
              <a:t> file to </a:t>
            </a:r>
            <a:r>
              <a:rPr lang="en-US" dirty="0"/>
              <a:t>select what you want to make available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455719" y="861834"/>
            <a:ext cx="813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Problem: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want to import all modules from the effects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1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 module from a </a:t>
            </a:r>
            <a:r>
              <a:rPr lang="en-US" dirty="0" smtClean="0"/>
              <a:t>module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685801"/>
            <a:ext cx="2202295" cy="361473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3217" y="1508165"/>
            <a:ext cx="7429396" cy="2792901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from</a:t>
            </a:r>
            <a:r>
              <a:rPr lang="en-US" i="1" dirty="0" smtClean="0"/>
              <a:t> </a:t>
            </a:r>
            <a:r>
              <a:rPr lang="en-US" i="1" dirty="0" err="1" smtClean="0"/>
              <a:t>sound.effects</a:t>
            </a:r>
            <a:r>
              <a:rPr lang="en-US" i="1" dirty="0" smtClean="0"/>
              <a:t> </a:t>
            </a:r>
            <a:r>
              <a:rPr lang="en-US" b="1" i="1" dirty="0" smtClean="0"/>
              <a:t>import</a:t>
            </a:r>
            <a:r>
              <a:rPr lang="en-US" i="1" dirty="0" smtClean="0"/>
              <a:t> echo</a:t>
            </a:r>
          </a:p>
          <a:p>
            <a:pPr lvl="1"/>
            <a:r>
              <a:rPr lang="en-US" dirty="0" smtClean="0"/>
              <a:t>It’s possible to use the absolute import within the package</a:t>
            </a:r>
            <a:endParaRPr lang="en-US" b="1" i="1" dirty="0" smtClean="0"/>
          </a:p>
          <a:p>
            <a:r>
              <a:rPr lang="en-US" b="1" i="1" dirty="0"/>
              <a:t>f</a:t>
            </a:r>
            <a:r>
              <a:rPr lang="en-US" b="1" i="1" dirty="0" smtClean="0"/>
              <a:t>rom</a:t>
            </a:r>
            <a:r>
              <a:rPr lang="en-US" i="1" dirty="0" smtClean="0"/>
              <a:t> ..effects </a:t>
            </a:r>
            <a:r>
              <a:rPr lang="en-US" b="1" i="1" dirty="0" smtClean="0"/>
              <a:t>import</a:t>
            </a:r>
            <a:r>
              <a:rPr lang="en-US" i="1" dirty="0" smtClean="0"/>
              <a:t> echo</a:t>
            </a:r>
          </a:p>
          <a:p>
            <a:pPr lvl="1"/>
            <a:r>
              <a:rPr lang="en-US" dirty="0" smtClean="0"/>
              <a:t>It’s also possible to use relative imports</a:t>
            </a:r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455719" y="861834"/>
            <a:ext cx="813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Problem: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need to use the functions in </a:t>
            </a:r>
            <a:r>
              <a:rPr lang="en-US" dirty="0" err="1" smtClean="0"/>
              <a:t>effects.echo</a:t>
            </a:r>
            <a:r>
              <a:rPr lang="en-US" dirty="0" smtClean="0"/>
              <a:t> in the </a:t>
            </a:r>
            <a:r>
              <a:rPr lang="en-US" dirty="0" err="1" smtClean="0"/>
              <a:t>vocoder</a:t>
            </a:r>
            <a:r>
              <a:rPr lang="en-US" dirty="0" smtClean="0"/>
              <a:t>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3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OOO terminology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Class</a:t>
            </a:r>
            <a:r>
              <a:rPr lang="en-US" dirty="0" smtClean="0"/>
              <a:t>: A prototype for an object that defines a set off attributes and behaviors that characterize any object of the class.</a:t>
            </a:r>
          </a:p>
          <a:p>
            <a:r>
              <a:rPr lang="en-US" b="1" dirty="0" smtClean="0"/>
              <a:t>Class variable</a:t>
            </a:r>
            <a:r>
              <a:rPr lang="en-US" dirty="0" smtClean="0"/>
              <a:t>: A variable that’s available to all instances of the class.</a:t>
            </a:r>
          </a:p>
          <a:p>
            <a:r>
              <a:rPr lang="en-US" b="1" dirty="0" smtClean="0"/>
              <a:t>Instance</a:t>
            </a:r>
            <a:r>
              <a:rPr lang="en-US" dirty="0" smtClean="0"/>
              <a:t>: A particular object of an specific class.</a:t>
            </a:r>
          </a:p>
          <a:p>
            <a:r>
              <a:rPr lang="en-US" b="1" dirty="0" smtClean="0"/>
              <a:t>Instance variable</a:t>
            </a:r>
            <a:r>
              <a:rPr lang="en-US" dirty="0" smtClean="0"/>
              <a:t>: A variable defined inside a method and that belongs only to the particular instance of the class.</a:t>
            </a:r>
          </a:p>
          <a:p>
            <a:r>
              <a:rPr lang="en-US" b="1" dirty="0" smtClean="0"/>
              <a:t>Inheritance</a:t>
            </a:r>
            <a:r>
              <a:rPr lang="en-US" dirty="0" smtClean="0"/>
              <a:t>: The transfer of characteristics from one class to other classes that derive from it.</a:t>
            </a:r>
          </a:p>
          <a:p>
            <a:r>
              <a:rPr lang="en-US" b="1" dirty="0" smtClean="0"/>
              <a:t>Overloading</a:t>
            </a:r>
            <a:r>
              <a:rPr lang="en-US" dirty="0" smtClean="0"/>
              <a:t>: Assigning a particular behavior to a common function shared by sub-classes of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2428" y="685800"/>
            <a:ext cx="5544138" cy="3615267"/>
          </a:xfrm>
        </p:spPr>
        <p:txBody>
          <a:bodyPr anchor="t">
            <a:normAutofit/>
          </a:bodyPr>
          <a:lstStyle/>
          <a:p>
            <a:r>
              <a:rPr lang="en-US" sz="1400" dirty="0" smtClean="0"/>
              <a:t>Class definition</a:t>
            </a:r>
          </a:p>
          <a:p>
            <a:r>
              <a:rPr lang="en-US" sz="1400" dirty="0" smtClean="0"/>
              <a:t>Class documentation available through </a:t>
            </a:r>
            <a:r>
              <a:rPr lang="en-US" sz="1400" dirty="0" err="1" smtClean="0"/>
              <a:t>Employee.__doc</a:t>
            </a:r>
            <a:r>
              <a:rPr lang="en-US" sz="1400" dirty="0" smtClean="0"/>
              <a:t>__</a:t>
            </a:r>
          </a:p>
          <a:p>
            <a:r>
              <a:rPr lang="en-US" sz="1400" dirty="0" smtClean="0"/>
              <a:t>Class variable</a:t>
            </a:r>
          </a:p>
          <a:p>
            <a:endParaRPr lang="en-US" sz="1400" dirty="0" smtClean="0"/>
          </a:p>
          <a:p>
            <a:r>
              <a:rPr lang="en-US" sz="1400" dirty="0" smtClean="0"/>
              <a:t>Initiation method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Method to access class variable</a:t>
            </a:r>
          </a:p>
          <a:p>
            <a:endParaRPr lang="en-US" sz="1400" dirty="0" smtClean="0"/>
          </a:p>
          <a:p>
            <a:r>
              <a:rPr lang="en-US" sz="1400" dirty="0" smtClean="0"/>
              <a:t>Method to access instance variable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685800"/>
            <a:ext cx="49440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class </a:t>
            </a:r>
            <a:r>
              <a:rPr lang="en-US" sz="1400" b="1" dirty="0" smtClean="0">
                <a:effectLst/>
              </a:rPr>
              <a:t>Employee</a:t>
            </a:r>
            <a:r>
              <a:rPr lang="en-US" sz="1400" dirty="0" smtClean="0"/>
              <a:t>: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i="1" dirty="0"/>
              <a:t>"""Base class for all employees"""</a:t>
            </a:r>
            <a:br>
              <a:rPr lang="en-US" sz="1400" i="1" dirty="0"/>
            </a:br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i="1" dirty="0"/>
              <a:t>    </a:t>
            </a:r>
            <a:r>
              <a:rPr lang="en-US" sz="1400" dirty="0" err="1" smtClean="0"/>
              <a:t>empCount</a:t>
            </a:r>
            <a:r>
              <a:rPr lang="en-US" sz="1400" dirty="0" smtClean="0"/>
              <a:t> = </a:t>
            </a:r>
            <a:r>
              <a:rPr lang="en-US" sz="1400" dirty="0"/>
              <a:t>0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 err="1"/>
              <a:t>def</a:t>
            </a:r>
            <a:r>
              <a:rPr lang="en-US" sz="1400" b="1" dirty="0"/>
              <a:t> </a:t>
            </a:r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</a:t>
            </a:r>
            <a:r>
              <a:rPr lang="en-US" sz="1400" dirty="0" smtClean="0"/>
              <a:t>(</a:t>
            </a:r>
            <a:r>
              <a:rPr lang="en-US" sz="1400" dirty="0"/>
              <a:t>self, </a:t>
            </a:r>
            <a:r>
              <a:rPr lang="en-US" sz="1400" dirty="0" smtClean="0"/>
              <a:t>name</a:t>
            </a:r>
            <a:r>
              <a:rPr lang="en-US" sz="1400" dirty="0"/>
              <a:t>, </a:t>
            </a:r>
            <a:r>
              <a:rPr lang="en-US" sz="1400" dirty="0" smtClean="0"/>
              <a:t>salary):</a:t>
            </a:r>
            <a:br>
              <a:rPr lang="en-US" sz="1400" dirty="0" smtClean="0"/>
            </a:br>
            <a:r>
              <a:rPr lang="en-US" sz="1400" dirty="0" smtClean="0"/>
              <a:t>        </a:t>
            </a:r>
            <a:r>
              <a:rPr lang="en-US" sz="1400" dirty="0" err="1"/>
              <a:t>self</a:t>
            </a:r>
            <a:r>
              <a:rPr lang="en-US" sz="1400" dirty="0" err="1" smtClean="0"/>
              <a:t>.name</a:t>
            </a:r>
            <a:r>
              <a:rPr lang="en-US" sz="1400" dirty="0" smtClean="0"/>
              <a:t> = name</a:t>
            </a:r>
            <a:br>
              <a:rPr lang="en-US" sz="1400" dirty="0" smtClean="0"/>
            </a:br>
            <a:r>
              <a:rPr lang="en-US" sz="1400" dirty="0" smtClean="0"/>
              <a:t>        </a:t>
            </a:r>
            <a:r>
              <a:rPr lang="en-US" sz="1400" dirty="0" err="1"/>
              <a:t>self</a:t>
            </a:r>
            <a:r>
              <a:rPr lang="en-US" sz="1400" dirty="0" err="1" smtClean="0"/>
              <a:t>.salary</a:t>
            </a:r>
            <a:r>
              <a:rPr lang="en-US" sz="1400" dirty="0" smtClean="0"/>
              <a:t> = salary</a:t>
            </a:r>
            <a:br>
              <a:rPr lang="en-US" sz="1400" dirty="0" smtClean="0"/>
            </a:br>
            <a:r>
              <a:rPr lang="en-US" sz="1400" dirty="0" smtClean="0"/>
              <a:t>        </a:t>
            </a:r>
            <a:r>
              <a:rPr lang="en-US" sz="1400" dirty="0" err="1" smtClean="0"/>
              <a:t>Employee.count</a:t>
            </a:r>
            <a:r>
              <a:rPr lang="en-US" sz="1400" dirty="0" smtClean="0"/>
              <a:t> += </a:t>
            </a:r>
            <a:r>
              <a:rPr lang="en-US" sz="1400" dirty="0"/>
              <a:t>1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 err="1"/>
              <a:t>def</a:t>
            </a:r>
            <a:r>
              <a:rPr lang="en-US" sz="1400" b="1" dirty="0"/>
              <a:t> </a:t>
            </a:r>
            <a:r>
              <a:rPr lang="en-US" sz="1400" b="1" dirty="0" err="1" smtClean="0">
                <a:effectLst/>
              </a:rPr>
              <a:t>displayNumEmployees</a:t>
            </a:r>
            <a:r>
              <a:rPr lang="en-US" sz="1400" dirty="0" smtClean="0"/>
              <a:t>(</a:t>
            </a:r>
            <a:r>
              <a:rPr lang="en-US" sz="1400" dirty="0"/>
              <a:t>self</a:t>
            </a:r>
            <a:r>
              <a:rPr lang="en-US" sz="1400" dirty="0" smtClean="0"/>
              <a:t>):</a:t>
            </a:r>
            <a:br>
              <a:rPr lang="en-US" sz="1400" dirty="0" smtClean="0"/>
            </a:br>
            <a:r>
              <a:rPr lang="en-US" sz="1400" dirty="0" smtClean="0"/>
              <a:t>        </a:t>
            </a:r>
            <a:r>
              <a:rPr lang="en-US" sz="1400" b="1" dirty="0"/>
              <a:t>print </a:t>
            </a:r>
            <a:r>
              <a:rPr lang="en-US" sz="1400" dirty="0"/>
              <a:t>'Total Employees:', </a:t>
            </a:r>
            <a:r>
              <a:rPr lang="en-US" sz="1400" dirty="0" err="1" smtClean="0"/>
              <a:t>Employee.empCount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b="1" dirty="0" err="1"/>
              <a:t>def</a:t>
            </a:r>
            <a:r>
              <a:rPr lang="en-US" sz="1400" b="1" dirty="0"/>
              <a:t> </a:t>
            </a:r>
            <a:r>
              <a:rPr lang="en-US" sz="1400" b="1" dirty="0" err="1" smtClean="0">
                <a:effectLst/>
              </a:rPr>
              <a:t>displayEmployeeName</a:t>
            </a:r>
            <a:r>
              <a:rPr lang="en-US" sz="1400" dirty="0" smtClean="0"/>
              <a:t>(</a:t>
            </a:r>
            <a:r>
              <a:rPr lang="en-US" sz="1400" dirty="0"/>
              <a:t>self</a:t>
            </a:r>
            <a:r>
              <a:rPr lang="en-US" sz="1400" dirty="0" smtClean="0"/>
              <a:t>):</a:t>
            </a:r>
            <a:br>
              <a:rPr lang="en-US" sz="1400" dirty="0" smtClean="0"/>
            </a:br>
            <a:r>
              <a:rPr lang="en-US" sz="1400" dirty="0" smtClean="0"/>
              <a:t>        </a:t>
            </a:r>
            <a:r>
              <a:rPr lang="en-US" sz="1400" b="1" dirty="0"/>
              <a:t>print </a:t>
            </a:r>
            <a:r>
              <a:rPr lang="en-US" sz="1400" dirty="0"/>
              <a:t>'Name:', </a:t>
            </a:r>
            <a:r>
              <a:rPr lang="en-US" sz="1400" dirty="0" err="1"/>
              <a:t>self</a:t>
            </a:r>
            <a:r>
              <a:rPr lang="en-US" sz="1400" dirty="0" err="1" smtClean="0"/>
              <a:t>.name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037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a class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8481" y="332348"/>
            <a:ext cx="49440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class </a:t>
            </a:r>
            <a:r>
              <a:rPr lang="en-US" sz="1400" b="1" dirty="0" smtClean="0">
                <a:effectLst/>
              </a:rPr>
              <a:t>Employee</a:t>
            </a:r>
            <a:r>
              <a:rPr lang="en-US" sz="1400" dirty="0" smtClean="0"/>
              <a:t>:</a:t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i="1" dirty="0"/>
              <a:t>"""Base class for all employees"""</a:t>
            </a:r>
            <a:br>
              <a:rPr lang="en-US" sz="1400" i="1" dirty="0"/>
            </a:br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i="1" dirty="0"/>
              <a:t>    </a:t>
            </a:r>
            <a:r>
              <a:rPr lang="en-US" sz="1400" dirty="0" err="1" smtClean="0"/>
              <a:t>empCount</a:t>
            </a:r>
            <a:r>
              <a:rPr lang="en-US" sz="1400" dirty="0" smtClean="0"/>
              <a:t> = </a:t>
            </a:r>
            <a:r>
              <a:rPr lang="en-US" sz="1400" dirty="0"/>
              <a:t>0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 err="1"/>
              <a:t>def</a:t>
            </a:r>
            <a:r>
              <a:rPr lang="en-US" sz="1400" b="1" dirty="0"/>
              <a:t> </a:t>
            </a:r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</a:t>
            </a:r>
            <a:r>
              <a:rPr lang="en-US" sz="1400" dirty="0" smtClean="0"/>
              <a:t>(</a:t>
            </a:r>
            <a:r>
              <a:rPr lang="en-US" sz="1400" dirty="0"/>
              <a:t>self, </a:t>
            </a:r>
            <a:r>
              <a:rPr lang="en-US" sz="1400" dirty="0" smtClean="0"/>
              <a:t>name</a:t>
            </a:r>
            <a:r>
              <a:rPr lang="en-US" sz="1400" dirty="0"/>
              <a:t>, </a:t>
            </a:r>
            <a:r>
              <a:rPr lang="en-US" sz="1400" dirty="0" smtClean="0"/>
              <a:t>salary):</a:t>
            </a:r>
            <a:br>
              <a:rPr lang="en-US" sz="1400" dirty="0" smtClean="0"/>
            </a:br>
            <a:r>
              <a:rPr lang="en-US" sz="1400" dirty="0" smtClean="0"/>
              <a:t>        </a:t>
            </a:r>
            <a:r>
              <a:rPr lang="en-US" sz="1400" dirty="0" err="1"/>
              <a:t>self</a:t>
            </a:r>
            <a:r>
              <a:rPr lang="en-US" sz="1400" dirty="0" err="1" smtClean="0"/>
              <a:t>.name</a:t>
            </a:r>
            <a:r>
              <a:rPr lang="en-US" sz="1400" dirty="0" smtClean="0"/>
              <a:t> = name</a:t>
            </a:r>
            <a:br>
              <a:rPr lang="en-US" sz="1400" dirty="0" smtClean="0"/>
            </a:br>
            <a:r>
              <a:rPr lang="en-US" sz="1400" dirty="0" smtClean="0"/>
              <a:t>        </a:t>
            </a:r>
            <a:r>
              <a:rPr lang="en-US" sz="1400" dirty="0" err="1"/>
              <a:t>self</a:t>
            </a:r>
            <a:r>
              <a:rPr lang="en-US" sz="1400" dirty="0" err="1" smtClean="0"/>
              <a:t>.salary</a:t>
            </a:r>
            <a:r>
              <a:rPr lang="en-US" sz="1400" dirty="0" smtClean="0"/>
              <a:t> = salary</a:t>
            </a:r>
            <a:br>
              <a:rPr lang="en-US" sz="1400" dirty="0" smtClean="0"/>
            </a:br>
            <a:r>
              <a:rPr lang="en-US" sz="1400" dirty="0" smtClean="0"/>
              <a:t>        </a:t>
            </a:r>
            <a:r>
              <a:rPr lang="en-US" sz="1400" dirty="0" err="1" smtClean="0"/>
              <a:t>Employee.count</a:t>
            </a:r>
            <a:r>
              <a:rPr lang="en-US" sz="1400" dirty="0" smtClean="0"/>
              <a:t> += </a:t>
            </a:r>
            <a:r>
              <a:rPr lang="en-US" sz="1400" dirty="0"/>
              <a:t>1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b="1" dirty="0" err="1"/>
              <a:t>def</a:t>
            </a:r>
            <a:r>
              <a:rPr lang="en-US" sz="1400" b="1" dirty="0"/>
              <a:t> </a:t>
            </a:r>
            <a:r>
              <a:rPr lang="en-US" sz="1400" b="1" dirty="0" err="1" smtClean="0">
                <a:effectLst/>
              </a:rPr>
              <a:t>displayNumEmployees</a:t>
            </a:r>
            <a:r>
              <a:rPr lang="en-US" sz="1400" dirty="0" smtClean="0"/>
              <a:t>(</a:t>
            </a:r>
            <a:r>
              <a:rPr lang="en-US" sz="1400" dirty="0"/>
              <a:t>self</a:t>
            </a:r>
            <a:r>
              <a:rPr lang="en-US" sz="1400" dirty="0" smtClean="0"/>
              <a:t>):</a:t>
            </a:r>
            <a:br>
              <a:rPr lang="en-US" sz="1400" dirty="0" smtClean="0"/>
            </a:br>
            <a:r>
              <a:rPr lang="en-US" sz="1400" dirty="0" smtClean="0"/>
              <a:t>        </a:t>
            </a:r>
            <a:r>
              <a:rPr lang="en-US" sz="1400" b="1" dirty="0"/>
              <a:t>print </a:t>
            </a:r>
            <a:r>
              <a:rPr lang="en-US" sz="1400" dirty="0"/>
              <a:t>'Total Employees:', </a:t>
            </a:r>
            <a:r>
              <a:rPr lang="en-US" sz="1400" dirty="0" err="1" smtClean="0"/>
              <a:t>Employee.empCount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 </a:t>
            </a:r>
            <a:r>
              <a:rPr lang="en-US" sz="1400" b="1" dirty="0" err="1"/>
              <a:t>def</a:t>
            </a:r>
            <a:r>
              <a:rPr lang="en-US" sz="1400" b="1" dirty="0"/>
              <a:t> </a:t>
            </a:r>
            <a:r>
              <a:rPr lang="en-US" sz="1400" b="1" dirty="0" err="1" smtClean="0">
                <a:effectLst/>
              </a:rPr>
              <a:t>displayEmployeeName</a:t>
            </a:r>
            <a:r>
              <a:rPr lang="en-US" sz="1400" dirty="0" smtClean="0"/>
              <a:t>(</a:t>
            </a:r>
            <a:r>
              <a:rPr lang="en-US" sz="1400" dirty="0"/>
              <a:t>self</a:t>
            </a:r>
            <a:r>
              <a:rPr lang="en-US" sz="1400" dirty="0" smtClean="0"/>
              <a:t>):</a:t>
            </a:r>
            <a:br>
              <a:rPr lang="en-US" sz="1400" dirty="0" smtClean="0"/>
            </a:br>
            <a:r>
              <a:rPr lang="en-US" sz="1400" dirty="0" smtClean="0"/>
              <a:t>        </a:t>
            </a:r>
            <a:r>
              <a:rPr lang="en-US" sz="1400" b="1" dirty="0"/>
              <a:t>print </a:t>
            </a:r>
            <a:r>
              <a:rPr lang="en-US" sz="1400" dirty="0"/>
              <a:t>'Name:', </a:t>
            </a:r>
            <a:r>
              <a:rPr lang="en-US" sz="1400" dirty="0" err="1"/>
              <a:t>self</a:t>
            </a:r>
            <a:r>
              <a:rPr lang="en-US" sz="1400" dirty="0" err="1" smtClean="0"/>
              <a:t>.name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employee1 = Employee(</a:t>
            </a:r>
            <a:r>
              <a:rPr lang="en-US" sz="1400" dirty="0"/>
              <a:t>"Zara", 2000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 smtClean="0"/>
              <a:t>employee2 = Employee(</a:t>
            </a:r>
            <a:r>
              <a:rPr lang="en-US" sz="1400" dirty="0"/>
              <a:t>"David", 2500</a:t>
            </a:r>
            <a:r>
              <a:rPr lang="en-US" sz="1400" dirty="0" smtClean="0"/>
              <a:t>)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employee1.displayNumEmployees()</a:t>
            </a:r>
            <a:br>
              <a:rPr lang="en-US" sz="1400" dirty="0" smtClean="0"/>
            </a:br>
            <a:r>
              <a:rPr lang="en-US" sz="1400" dirty="0" smtClean="0"/>
              <a:t>employee1.displayEmployeeName()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employee2.displayEmployeeName()</a:t>
            </a:r>
            <a:br>
              <a:rPr lang="en-US" sz="1400" dirty="0" smtClean="0"/>
            </a:br>
            <a:r>
              <a:rPr lang="en-US" sz="1400" dirty="0" smtClean="0"/>
              <a:t>employee2.displayNumEmployees()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59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class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__</a:t>
            </a:r>
            <a:r>
              <a:rPr lang="en-US" b="1" dirty="0" err="1" smtClean="0"/>
              <a:t>dict</a:t>
            </a:r>
            <a:r>
              <a:rPr lang="en-US" b="1" dirty="0" smtClean="0"/>
              <a:t>__ </a:t>
            </a:r>
            <a:r>
              <a:rPr lang="en-US" dirty="0" smtClean="0"/>
              <a:t>: Dictionary containing the class namespace</a:t>
            </a:r>
          </a:p>
          <a:p>
            <a:r>
              <a:rPr lang="en-US" b="1" dirty="0" smtClean="0"/>
              <a:t>__doc__</a:t>
            </a:r>
            <a:r>
              <a:rPr lang="en-US" dirty="0" smtClean="0"/>
              <a:t>: Class documentation string</a:t>
            </a:r>
          </a:p>
          <a:p>
            <a:r>
              <a:rPr lang="en-US" b="1" dirty="0" smtClean="0"/>
              <a:t>__module__</a:t>
            </a:r>
            <a:r>
              <a:rPr lang="en-US" dirty="0" smtClean="0"/>
              <a:t>: Module name in which the class is defined</a:t>
            </a:r>
          </a:p>
          <a:p>
            <a:r>
              <a:rPr lang="en-US" b="1" dirty="0" smtClean="0"/>
              <a:t>__bases__</a:t>
            </a:r>
            <a:r>
              <a:rPr lang="en-US" dirty="0" smtClean="0"/>
              <a:t>: Tuple containing the base classes if 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7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222</TotalTime>
  <Words>568</Words>
  <Application>Microsoft Macintosh PowerPoint</Application>
  <PresentationFormat>Widescreen</PresentationFormat>
  <Paragraphs>81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3</vt:lpstr>
      <vt:lpstr>Slice</vt:lpstr>
      <vt:lpstr>Python</vt:lpstr>
      <vt:lpstr>A python package</vt:lpstr>
      <vt:lpstr>Importing a module from a package</vt:lpstr>
      <vt:lpstr>Importing * from package</vt:lpstr>
      <vt:lpstr>Importing a module from a module</vt:lpstr>
      <vt:lpstr>OOO terminology</vt:lpstr>
      <vt:lpstr>Class syntax</vt:lpstr>
      <vt:lpstr>Instance a class</vt:lpstr>
      <vt:lpstr>Built-in class attributes</vt:lpstr>
      <vt:lpstr>Instance attributes</vt:lpstr>
      <vt:lpstr>Exercises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Abarca Bayona, Carlos</dc:creator>
  <cp:lastModifiedBy>Abarca Bayona, Carlos</cp:lastModifiedBy>
  <cp:revision>17</cp:revision>
  <dcterms:created xsi:type="dcterms:W3CDTF">2015-10-27T13:26:48Z</dcterms:created>
  <dcterms:modified xsi:type="dcterms:W3CDTF">2015-10-28T14:10:54Z</dcterms:modified>
</cp:coreProperties>
</file>