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77" r:id="rId5"/>
    <p:sldId id="259" r:id="rId6"/>
    <p:sldId id="270" r:id="rId7"/>
    <p:sldId id="271" r:id="rId8"/>
    <p:sldId id="272" r:id="rId9"/>
    <p:sldId id="273" r:id="rId10"/>
    <p:sldId id="260" r:id="rId11"/>
    <p:sldId id="284" r:id="rId12"/>
    <p:sldId id="278" r:id="rId13"/>
    <p:sldId id="274" r:id="rId14"/>
    <p:sldId id="265" r:id="rId15"/>
    <p:sldId id="261" r:id="rId16"/>
    <p:sldId id="275" r:id="rId17"/>
    <p:sldId id="276" r:id="rId18"/>
    <p:sldId id="266" r:id="rId19"/>
    <p:sldId id="262" r:id="rId20"/>
    <p:sldId id="279" r:id="rId21"/>
    <p:sldId id="267" r:id="rId22"/>
    <p:sldId id="263" r:id="rId23"/>
    <p:sldId id="285" r:id="rId24"/>
    <p:sldId id="280" r:id="rId25"/>
    <p:sldId id="268" r:id="rId26"/>
    <p:sldId id="264" r:id="rId27"/>
    <p:sldId id="281" r:id="rId28"/>
    <p:sldId id="283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91" d="100"/>
          <a:sy n="91" d="100"/>
        </p:scale>
        <p:origin x="60" y="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09/09/2015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09/09/2015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09/09/2015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.com/" TargetMode="External"/><Relationship Id="rId2" Type="http://schemas.openxmlformats.org/officeDocument/2006/relationships/hyperlink" Target="http://barneyconsult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lincolndev.ne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1608" y="1581467"/>
            <a:ext cx="8668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Building the Next Generation of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MVC </a:t>
            </a:r>
            <a:r>
              <a:rPr lang="en-US" sz="4800" b="1" dirty="0">
                <a:solidFill>
                  <a:schemeClr val="bg1"/>
                </a:solidFill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</a:rPr>
              <a:t>on </a:t>
            </a:r>
            <a:r>
              <a:rPr lang="en-US" sz="4800" b="1" dirty="0">
                <a:solidFill>
                  <a:schemeClr val="bg1"/>
                </a:solidFill>
              </a:rPr>
              <a:t>ASP.NET 5.0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Half-Day Workshop | Heartland Developer’s Conference 2015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23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104585" y="4752582"/>
            <a:ext cx="2991415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4585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7975" y="2357159"/>
            <a:ext cx="2736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Major Concepts, Getting Started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9" y="5494055"/>
            <a:ext cx="112176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5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09629" y="141748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Here’s what we’ll cover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7881" y="680759"/>
            <a:ext cx="6816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 AWESOMENESS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74914" y="2373985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/>
          <p:cNvSpPr txBox="1"/>
          <p:nvPr/>
        </p:nvSpPr>
        <p:spPr>
          <a:xfrm>
            <a:off x="1130783" y="3338666"/>
            <a:ext cx="2012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 Project Structure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0722" y="3594096"/>
            <a:ext cx="2167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Simpler, easier to configure and edit outside of Visual Studio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674914" y="4411693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1528330" y="537637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User Secrets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42250" y="5631804"/>
            <a:ext cx="218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Finally a mechanism for storing sensitive info without it being checked in to source control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86860" y="2373985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/>
          <p:cNvSpPr txBox="1"/>
          <p:nvPr/>
        </p:nvSpPr>
        <p:spPr>
          <a:xfrm>
            <a:off x="3927879" y="3338666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Startup Class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8862" y="3594096"/>
            <a:ext cx="2079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Responsible for bootstrapping your app and configuring the request pipeline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86860" y="4411693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3748343" y="5376374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Dependency Injection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66570" y="5631804"/>
            <a:ext cx="196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Lightweight DI baked in to ASP.NET, able to use existing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IoC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containers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286601" y="2373985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TextBox 64"/>
          <p:cNvSpPr txBox="1"/>
          <p:nvPr/>
        </p:nvSpPr>
        <p:spPr>
          <a:xfrm>
            <a:off x="9084715" y="333866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Configuration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736690" y="3594096"/>
            <a:ext cx="2032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A whole new and pluggable configuration system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9286601" y="4411693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TextBox 67"/>
          <p:cNvSpPr txBox="1"/>
          <p:nvPr/>
        </p:nvSpPr>
        <p:spPr>
          <a:xfrm>
            <a:off x="8922809" y="5376374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Entity Framework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15949" y="5631804"/>
            <a:ext cx="226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Not ASP.NET-specific, but we’re going to cover it here anyway.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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89470" y="2373985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/>
          <p:cNvSpPr txBox="1"/>
          <p:nvPr/>
        </p:nvSpPr>
        <p:spPr>
          <a:xfrm>
            <a:off x="6673343" y="3338666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Middleware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01307" y="3594096"/>
            <a:ext cx="212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Middleware makes up the new ASP.NET request pipeline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789470" y="4411693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TextBox 76"/>
          <p:cNvSpPr txBox="1"/>
          <p:nvPr/>
        </p:nvSpPr>
        <p:spPr>
          <a:xfrm>
            <a:off x="6836848" y="5376374"/>
            <a:ext cx="829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Hosting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27244" y="5631804"/>
            <a:ext cx="2032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Edit and run your ASP.NET app cross-platform!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30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9" grpId="0" animBg="1"/>
      <p:bldP spid="50" grpId="0"/>
      <p:bldP spid="51" grpId="0"/>
      <p:bldP spid="55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67" grpId="0" animBg="1"/>
      <p:bldP spid="68" grpId="0"/>
      <p:bldP spid="69" grpId="0"/>
      <p:bldP spid="73" grpId="0" animBg="1"/>
      <p:bldP spid="74" grpId="0"/>
      <p:bldP spid="75" grpId="0"/>
      <p:bldP spid="76" grpId="0" animBg="1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 flipV="1">
            <a:off x="5565665" y="2668272"/>
            <a:ext cx="0" cy="107826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25507" y="2668272"/>
            <a:ext cx="0" cy="19882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08027" y="141748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How Middleware Works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2458" y="680759"/>
            <a:ext cx="6667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The New Request Pipeline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79056" y="2104732"/>
            <a:ext cx="4313892" cy="3649163"/>
            <a:chOff x="4401568" y="2104732"/>
            <a:chExt cx="4313892" cy="3649163"/>
          </a:xfrm>
        </p:grpSpPr>
        <p:sp>
          <p:nvSpPr>
            <p:cNvPr id="103" name="Rectangle 102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1568" y="5364842"/>
              <a:ext cx="4313892" cy="3890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Middleware</a:t>
              </a:r>
              <a:endParaRPr lang="id-ID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1066" y="2297526"/>
            <a:ext cx="3964961" cy="36933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Invoke() called</a:t>
            </a:r>
            <a:endParaRPr lang="en-US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1065" y="2951146"/>
            <a:ext cx="396496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Handle the request, no call to next()</a:t>
            </a:r>
            <a:endParaRPr lang="en-US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06289" y="4528783"/>
            <a:ext cx="396496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Call next(), perform logic</a:t>
            </a:r>
            <a:endParaRPr lang="en-US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9027949" y="2111547"/>
            <a:ext cx="4312020" cy="3649163"/>
            <a:chOff x="4403440" y="2104732"/>
            <a:chExt cx="4312020" cy="3649163"/>
          </a:xfrm>
        </p:grpSpPr>
        <p:sp>
          <p:nvSpPr>
            <p:cNvPr id="115" name="Rectangle 114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03440" y="5364842"/>
              <a:ext cx="4312020" cy="3890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17" name="Straight Connector 116"/>
          <p:cNvCxnSpPr/>
          <p:nvPr/>
        </p:nvCxnSpPr>
        <p:spPr>
          <a:xfrm>
            <a:off x="2948249" y="2484236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160169" y="4020834"/>
            <a:ext cx="686539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973637" y="4632291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71250" y="4815696"/>
            <a:ext cx="1051922" cy="224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217035" y="3560462"/>
            <a:ext cx="731214" cy="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948249" y="2482194"/>
            <a:ext cx="0" cy="107826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4973237" y="2668272"/>
            <a:ext cx="3160" cy="2828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982940" y="3835183"/>
            <a:ext cx="1051922" cy="224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-1342665" y="2439347"/>
            <a:ext cx="3746861" cy="3515306"/>
            <a:chOff x="4222570" y="3268989"/>
            <a:chExt cx="3746861" cy="351530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22570" y="3268989"/>
              <a:ext cx="3746861" cy="3515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1" name="Group 90"/>
            <p:cNvGrpSpPr/>
            <p:nvPr/>
          </p:nvGrpSpPr>
          <p:grpSpPr>
            <a:xfrm>
              <a:off x="4640809" y="3702483"/>
              <a:ext cx="3029172" cy="1710230"/>
              <a:chOff x="4640809" y="3464358"/>
              <a:chExt cx="3029172" cy="1710230"/>
            </a:xfrm>
          </p:grpSpPr>
          <p:sp>
            <p:nvSpPr>
              <p:cNvPr id="92" name="Rectangle 44"/>
              <p:cNvSpPr>
                <a:spLocks noChangeArrowheads="1"/>
              </p:cNvSpPr>
              <p:nvPr/>
            </p:nvSpPr>
            <p:spPr bwMode="auto">
              <a:xfrm>
                <a:off x="4640809" y="3464358"/>
                <a:ext cx="3029172" cy="17102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46"/>
              <p:cNvSpPr>
                <a:spLocks/>
              </p:cNvSpPr>
              <p:nvPr/>
            </p:nvSpPr>
            <p:spPr bwMode="auto">
              <a:xfrm>
                <a:off x="4640809" y="3464358"/>
                <a:ext cx="3029172" cy="1710230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4011064" y="3751463"/>
            <a:ext cx="396496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Perform logic, call next()</a:t>
            </a:r>
            <a:endParaRPr lang="en-US" dirty="0">
              <a:latin typeface="+mj-l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956777" y="4814368"/>
            <a:ext cx="1051922" cy="224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2969507" y="4105539"/>
            <a:ext cx="2128" cy="698085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229773" y="4105539"/>
            <a:ext cx="739734" cy="1813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93705" y="3139852"/>
            <a:ext cx="914994" cy="734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93704" y="3139853"/>
            <a:ext cx="2" cy="796276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29773" y="3936129"/>
            <a:ext cx="863932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16443" y="3488390"/>
            <a:ext cx="27755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Next Middleware</a:t>
            </a: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Next() delegate in Middleware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8936" y="3309750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+mj-lt"/>
              </a:rPr>
              <a:t>Request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6793" y="369780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+mj-lt"/>
              </a:rPr>
              <a:t>Response</a:t>
            </a:r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01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1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110" grpId="0" animBg="1"/>
      <p:bldP spid="113" grpId="0" animBg="1"/>
      <p:bldP spid="112" grpId="0" animBg="1"/>
      <p:bldP spid="9" grpId="0"/>
      <p:bldP spid="10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664368" y="141748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It’s easier if I just show you…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3143792"/>
            <a:chOff x="8198838" y="2976912"/>
            <a:chExt cx="2694701" cy="314379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275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DNX and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File-&gt;New Project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New Solution/Project structure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Startup class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</a:rPr>
                <a:t>Dependency 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Injection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Configuration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User 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File-&gt;New Project (Starter Web)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Entity Framework (Command Line)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Starter Web Project – Our Demo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854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8636" y="680759"/>
            <a:ext cx="2654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765780" cy="578322"/>
            <a:chOff x="2615766" y="2382903"/>
            <a:chExt cx="2765780" cy="578322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702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Make sure DNX is set up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7657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See </a:t>
              </a:r>
              <a:r>
                <a:rPr lang="en-US" sz="1000" u="sng" dirty="0" smtClean="0">
                  <a:solidFill>
                    <a:schemeClr val="accent1"/>
                  </a:solidFill>
                </a:rPr>
                <a:t>github.com/</a:t>
              </a:r>
              <a:r>
                <a:rPr lang="en-US" sz="1000" u="sng" dirty="0" err="1" smtClean="0">
                  <a:solidFill>
                    <a:schemeClr val="accent1"/>
                  </a:solidFill>
                </a:rPr>
                <a:t>aspnet</a:t>
              </a:r>
              <a:r>
                <a:rPr lang="en-US" sz="1000" u="sng" dirty="0" smtClean="0">
                  <a:solidFill>
                    <a:schemeClr val="accent1"/>
                  </a:solidFill>
                </a:rPr>
                <a:t>/home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resources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855654" cy="785302"/>
            <a:chOff x="2615766" y="3418610"/>
            <a:chExt cx="2855654" cy="785302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855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Create your demo project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UserGroup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- </a:t>
              </a:r>
              <a:r>
                <a:rPr lang="en-US" sz="1000" u="sng" dirty="0">
                  <a:solidFill>
                    <a:schemeClr val="accent1"/>
                  </a:solidFill>
                </a:rPr>
                <a:t>tinyurl.com/</a:t>
              </a:r>
              <a:r>
                <a:rPr lang="en-US" sz="1000" u="sng" dirty="0" err="1">
                  <a:solidFill>
                    <a:schemeClr val="accent1"/>
                  </a:solidFill>
                </a:rPr>
                <a:t>HdcMvcRepo</a:t>
              </a:r>
              <a:endParaRPr lang="en-US" sz="1000" u="sng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Do your own thing!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26"/>
            <a:ext cx="2234714" cy="1982314"/>
            <a:chOff x="2615766" y="4433853"/>
            <a:chExt cx="2234714" cy="1844953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234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Try some things out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158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Store sensitive info in User 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configuration provider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Plug in your favorite DI container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Run from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Download the MVC source and add as projects in your solution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246563" y="5008562"/>
            <a:ext cx="166687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080000" y="4752582"/>
            <a:ext cx="1016000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0000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31196" y="2357159"/>
            <a:ext cx="332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New Tooling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Visual Studio 2015, 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npm</a:t>
            </a: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, bower, gulp, etc…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9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</a:t>
            </a:r>
          </a:p>
        </p:txBody>
      </p:sp>
    </p:spTree>
    <p:extLst>
      <p:ext uri="{BB962C8B-B14F-4D97-AF65-F5344CB8AC3E}">
        <p14:creationId xmlns:p14="http://schemas.microsoft.com/office/powerpoint/2010/main" val="3662891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835" y="1417488"/>
            <a:ext cx="17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(It’s about time!)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1661" y="680759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Tooling for the Modern Web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477805" y="2206494"/>
            <a:ext cx="1847278" cy="1291990"/>
            <a:chOff x="1477805" y="2206494"/>
            <a:chExt cx="1847278" cy="1291990"/>
          </a:xfrm>
        </p:grpSpPr>
        <p:sp>
          <p:nvSpPr>
            <p:cNvPr id="5" name="Rectangle 4"/>
            <p:cNvSpPr/>
            <p:nvPr/>
          </p:nvSpPr>
          <p:spPr>
            <a:xfrm>
              <a:off x="1477805" y="2206494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77805" y="3390512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1477805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1" name="Group 160"/>
          <p:cNvGrpSpPr/>
          <p:nvPr/>
        </p:nvGrpSpPr>
        <p:grpSpPr>
          <a:xfrm>
            <a:off x="1477805" y="4790473"/>
            <a:ext cx="1847278" cy="1291990"/>
            <a:chOff x="1477805" y="4790473"/>
            <a:chExt cx="1847278" cy="1291990"/>
          </a:xfrm>
        </p:grpSpPr>
        <p:sp>
          <p:nvSpPr>
            <p:cNvPr id="78" name="Rectangle 77"/>
            <p:cNvSpPr/>
            <p:nvPr/>
          </p:nvSpPr>
          <p:spPr>
            <a:xfrm>
              <a:off x="1477805" y="4790473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805" y="5974491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325083" y="2206494"/>
            <a:ext cx="1847278" cy="1291990"/>
            <a:chOff x="3325083" y="2206494"/>
            <a:chExt cx="1847278" cy="1291990"/>
          </a:xfrm>
        </p:grpSpPr>
        <p:sp>
          <p:nvSpPr>
            <p:cNvPr id="80" name="Rectangle 79"/>
            <p:cNvSpPr/>
            <p:nvPr/>
          </p:nvSpPr>
          <p:spPr>
            <a:xfrm>
              <a:off x="3325083" y="2206494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25083" y="3390512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325083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2" name="Group 161"/>
          <p:cNvGrpSpPr/>
          <p:nvPr/>
        </p:nvGrpSpPr>
        <p:grpSpPr>
          <a:xfrm>
            <a:off x="3325083" y="4790473"/>
            <a:ext cx="1847278" cy="1291990"/>
            <a:chOff x="3325083" y="4790473"/>
            <a:chExt cx="1847278" cy="1291990"/>
          </a:xfrm>
        </p:grpSpPr>
        <p:sp>
          <p:nvSpPr>
            <p:cNvPr id="83" name="Rectangle 82"/>
            <p:cNvSpPr/>
            <p:nvPr/>
          </p:nvSpPr>
          <p:spPr>
            <a:xfrm>
              <a:off x="3325083" y="4790473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25083" y="5974491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172361" y="2206494"/>
            <a:ext cx="1847278" cy="1291990"/>
            <a:chOff x="5172361" y="2206494"/>
            <a:chExt cx="1847278" cy="1291990"/>
          </a:xfrm>
        </p:grpSpPr>
        <p:sp>
          <p:nvSpPr>
            <p:cNvPr id="85" name="Rectangle 84"/>
            <p:cNvSpPr/>
            <p:nvPr/>
          </p:nvSpPr>
          <p:spPr>
            <a:xfrm>
              <a:off x="5172361" y="2206494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72361" y="3390512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5172361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3" name="Group 162"/>
          <p:cNvGrpSpPr/>
          <p:nvPr/>
        </p:nvGrpSpPr>
        <p:grpSpPr>
          <a:xfrm>
            <a:off x="5172361" y="4790473"/>
            <a:ext cx="1847278" cy="1291990"/>
            <a:chOff x="5172361" y="4790473"/>
            <a:chExt cx="1847278" cy="1291990"/>
          </a:xfrm>
        </p:grpSpPr>
        <p:sp>
          <p:nvSpPr>
            <p:cNvPr id="88" name="Rectangle 87"/>
            <p:cNvSpPr/>
            <p:nvPr/>
          </p:nvSpPr>
          <p:spPr>
            <a:xfrm>
              <a:off x="5172361" y="4790473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72361" y="5974491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019639" y="2206494"/>
            <a:ext cx="1847278" cy="1291990"/>
            <a:chOff x="7019639" y="2206494"/>
            <a:chExt cx="1847278" cy="1291990"/>
          </a:xfrm>
        </p:grpSpPr>
        <p:sp>
          <p:nvSpPr>
            <p:cNvPr id="105" name="Rectangle 104"/>
            <p:cNvSpPr/>
            <p:nvPr/>
          </p:nvSpPr>
          <p:spPr>
            <a:xfrm>
              <a:off x="7019639" y="2206494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19639" y="3390512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7019639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4" name="Group 163"/>
          <p:cNvGrpSpPr/>
          <p:nvPr/>
        </p:nvGrpSpPr>
        <p:grpSpPr>
          <a:xfrm>
            <a:off x="7019639" y="4790473"/>
            <a:ext cx="1847278" cy="1291990"/>
            <a:chOff x="7019639" y="4790473"/>
            <a:chExt cx="1847278" cy="1291990"/>
          </a:xfrm>
        </p:grpSpPr>
        <p:sp>
          <p:nvSpPr>
            <p:cNvPr id="108" name="Rectangle 107"/>
            <p:cNvSpPr/>
            <p:nvPr/>
          </p:nvSpPr>
          <p:spPr>
            <a:xfrm>
              <a:off x="7019639" y="4790473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019639" y="5974491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8866917" y="2206494"/>
            <a:ext cx="1847278" cy="1291990"/>
            <a:chOff x="8866917" y="2206494"/>
            <a:chExt cx="1847278" cy="1291990"/>
          </a:xfrm>
        </p:grpSpPr>
        <p:sp>
          <p:nvSpPr>
            <p:cNvPr id="110" name="Rectangle 109"/>
            <p:cNvSpPr/>
            <p:nvPr/>
          </p:nvSpPr>
          <p:spPr>
            <a:xfrm>
              <a:off x="8866917" y="2206494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866917" y="3390512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8866917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5" name="Group 164"/>
          <p:cNvGrpSpPr/>
          <p:nvPr/>
        </p:nvGrpSpPr>
        <p:grpSpPr>
          <a:xfrm>
            <a:off x="8866917" y="4790473"/>
            <a:ext cx="1847278" cy="1291990"/>
            <a:chOff x="8866917" y="4790473"/>
            <a:chExt cx="1847278" cy="1291990"/>
          </a:xfrm>
        </p:grpSpPr>
        <p:sp>
          <p:nvSpPr>
            <p:cNvPr id="113" name="Rectangle 112"/>
            <p:cNvSpPr/>
            <p:nvPr/>
          </p:nvSpPr>
          <p:spPr>
            <a:xfrm>
              <a:off x="8866917" y="4790473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866917" y="5974491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Isosceles Triangle 7"/>
          <p:cNvSpPr/>
          <p:nvPr/>
        </p:nvSpPr>
        <p:spPr>
          <a:xfrm flipV="1">
            <a:off x="2163117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Isosceles Triangle 115"/>
          <p:cNvSpPr/>
          <p:nvPr/>
        </p:nvSpPr>
        <p:spPr>
          <a:xfrm flipV="1">
            <a:off x="4010395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Isosceles Triangle 118"/>
          <p:cNvSpPr/>
          <p:nvPr/>
        </p:nvSpPr>
        <p:spPr>
          <a:xfrm flipV="1">
            <a:off x="5857673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0" name="Isosceles Triangle 119"/>
          <p:cNvSpPr/>
          <p:nvPr/>
        </p:nvSpPr>
        <p:spPr>
          <a:xfrm flipV="1">
            <a:off x="7704951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Isosceles Triangle 120"/>
          <p:cNvSpPr/>
          <p:nvPr/>
        </p:nvSpPr>
        <p:spPr>
          <a:xfrm flipV="1">
            <a:off x="9552229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Isosceles Triangle 122"/>
          <p:cNvSpPr/>
          <p:nvPr/>
        </p:nvSpPr>
        <p:spPr>
          <a:xfrm>
            <a:off x="2163117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Isosceles Triangle 123"/>
          <p:cNvSpPr/>
          <p:nvPr/>
        </p:nvSpPr>
        <p:spPr>
          <a:xfrm>
            <a:off x="4010395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5" name="Isosceles Triangle 124"/>
          <p:cNvSpPr/>
          <p:nvPr/>
        </p:nvSpPr>
        <p:spPr>
          <a:xfrm>
            <a:off x="5857673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Isosceles Triangle 125"/>
          <p:cNvSpPr/>
          <p:nvPr/>
        </p:nvSpPr>
        <p:spPr>
          <a:xfrm>
            <a:off x="7704951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7" name="Isosceles Triangle 126"/>
          <p:cNvSpPr/>
          <p:nvPr/>
        </p:nvSpPr>
        <p:spPr>
          <a:xfrm>
            <a:off x="9552229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2090074" y="39379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56374" y="3937968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bower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752479" y="3937968"/>
            <a:ext cx="70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grunt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51596" y="39379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gulp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79349" y="39379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NuGet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1465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package manager for JavaScript – used in ASP.NET 5 apps primarily for additional tooling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5895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“A package manager for the web” – we use it to manage all our front-end dependencies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0622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JavaScript task runner – a build tool for your front end.  Think of it as </a:t>
            </a:r>
            <a:r>
              <a:rPr lang="en-US" sz="1050" dirty="0" err="1" smtClean="0">
                <a:solidFill>
                  <a:schemeClr val="bg1"/>
                </a:solidFill>
              </a:rPr>
              <a:t>msbuild</a:t>
            </a:r>
            <a:r>
              <a:rPr lang="en-US" sz="1050" dirty="0" smtClean="0">
                <a:solidFill>
                  <a:schemeClr val="bg1"/>
                </a:solidFill>
              </a:rPr>
              <a:t> for your JavaScript and CSS 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5052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An alternate to Grunt – a front-end build manager, now the default in Visual Studio Templates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902463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Yep – it’s still here, but meant only for .NET components in ASP.NET 5 Applications.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84" y="2388482"/>
            <a:ext cx="878059" cy="87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10" y="2375636"/>
            <a:ext cx="909721" cy="909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19" y="2330228"/>
            <a:ext cx="920839" cy="920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14" y="2233186"/>
            <a:ext cx="1049801" cy="1007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98" y="2429992"/>
            <a:ext cx="789634" cy="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6" grpId="0" animBg="1"/>
      <p:bldP spid="82" grpId="0" animBg="1"/>
      <p:bldP spid="87" grpId="0" animBg="1"/>
      <p:bldP spid="107" grpId="0" animBg="1"/>
      <p:bldP spid="112" grpId="0" animBg="1"/>
      <p:bldP spid="8" grpId="0" animBg="1"/>
      <p:bldP spid="116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6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416177" y="141748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Tooling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931922"/>
            <a:chOff x="8198838" y="2976912"/>
            <a:chExt cx="2694701" cy="193192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Bring in additional tooling with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npm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Add additional front-end packages with bower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Modify and create some new gulp tasks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Take a tour of the Task Runner Explorer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new NuGet “Dialog”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05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227" y="1417488"/>
            <a:ext cx="30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Configure your front-end build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564427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3625620" cy="809155"/>
            <a:chOff x="2615766" y="2382903"/>
            <a:chExt cx="316942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3119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Bring in some dependencies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316942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tooling, bower for front-end, and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Nuget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for .NET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3421321" cy="1039987"/>
            <a:chOff x="2615766" y="3418610"/>
            <a:chExt cx="3421321" cy="1039987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3421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Customize your front-end build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342132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Modify or create gulp or grunt tasks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Work with Task Runner Explorer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Try gulp or grunt (whichever you didn’t start with)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513266"/>
            <a:ext cx="3666895" cy="1270820"/>
            <a:chOff x="2615766" y="4433853"/>
            <a:chExt cx="2188443" cy="1270820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1089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Try other things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the “gen” command and make use of DNX scaffolding*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TypeScript in your application and use gulp libraries to handle the build</a:t>
              </a:r>
            </a:p>
            <a:p>
              <a:pPr>
                <a:lnSpc>
                  <a:spcPct val="15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2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1015999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11999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71345" y="2357159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Security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Authentication &amp; Authorization, OAuth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3186" y="55901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</a:t>
            </a:r>
          </a:p>
        </p:txBody>
      </p:sp>
    </p:spTree>
    <p:extLst>
      <p:ext uri="{BB962C8B-B14F-4D97-AF65-F5344CB8AC3E}">
        <p14:creationId xmlns:p14="http://schemas.microsoft.com/office/powerpoint/2010/main" val="35851238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499" y="2323926"/>
            <a:ext cx="4882156" cy="4551069"/>
            <a:chOff x="-19499" y="2323926"/>
            <a:chExt cx="4882156" cy="4551069"/>
          </a:xfrm>
        </p:grpSpPr>
        <p:sp>
          <p:nvSpPr>
            <p:cNvPr id="222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0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01506" y="76126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Hi. I’m Adam.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42991" y="2322548"/>
            <a:ext cx="5432961" cy="939754"/>
            <a:chOff x="5242991" y="2328987"/>
            <a:chExt cx="5432961" cy="939754"/>
          </a:xfrm>
        </p:grpSpPr>
        <p:sp>
          <p:nvSpPr>
            <p:cNvPr id="10" name="Rectangle 9"/>
            <p:cNvSpPr/>
            <p:nvPr/>
          </p:nvSpPr>
          <p:spPr>
            <a:xfrm>
              <a:off x="5242991" y="2419133"/>
              <a:ext cx="739929" cy="73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7425" y="2328987"/>
              <a:ext cx="4458527" cy="939754"/>
              <a:chOff x="6217425" y="2328987"/>
              <a:chExt cx="4458527" cy="93975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217426" y="2328987"/>
                <a:ext cx="261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Microsoft MVP, </a:t>
                </a:r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ASPInsider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217425" y="2622410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MVP area: .NET (C#)</a:t>
                </a:r>
                <a:endParaRPr lang="id-ID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42991" y="3396295"/>
            <a:ext cx="5432961" cy="939754"/>
            <a:chOff x="5242991" y="3324852"/>
            <a:chExt cx="5432961" cy="939754"/>
          </a:xfrm>
        </p:grpSpPr>
        <p:sp>
          <p:nvSpPr>
            <p:cNvPr id="216" name="Rectangle 215"/>
            <p:cNvSpPr/>
            <p:nvPr/>
          </p:nvSpPr>
          <p:spPr>
            <a:xfrm>
              <a:off x="5242991" y="3433693"/>
              <a:ext cx="739929" cy="73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7425" y="3324852"/>
              <a:ext cx="4458527" cy="939754"/>
              <a:chOff x="6217425" y="3333319"/>
              <a:chExt cx="4458527" cy="939754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6217426" y="3333319"/>
                <a:ext cx="19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Barney </a:t>
                </a:r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Consulting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17425" y="3626742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Consulting, custom development, training.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2"/>
                  </a:rPr>
                  <a:t>http://barneyconsulting.net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42991" y="4463603"/>
            <a:ext cx="5432961" cy="939754"/>
            <a:chOff x="5242991" y="4297735"/>
            <a:chExt cx="5432961" cy="939754"/>
          </a:xfrm>
        </p:grpSpPr>
        <p:sp>
          <p:nvSpPr>
            <p:cNvPr id="217" name="Rectangle 216"/>
            <p:cNvSpPr/>
            <p:nvPr/>
          </p:nvSpPr>
          <p:spPr>
            <a:xfrm>
              <a:off x="5242991" y="4390353"/>
              <a:ext cx="739929" cy="73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17425" y="4297735"/>
              <a:ext cx="4458527" cy="939754"/>
              <a:chOff x="6217425" y="4297735"/>
              <a:chExt cx="4458527" cy="9397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217426" y="4297735"/>
                <a:ext cx="176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Nebraska.Code()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217425" y="4591158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conference in Lincoln.  </a:t>
                </a:r>
                <a:r>
                  <a:rPr lang="en-US" sz="12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May 18-20, 2016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3"/>
                  </a:rPr>
                  <a:t>http://nebraskacode.com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42991" y="5530912"/>
            <a:ext cx="5432961" cy="939754"/>
            <a:chOff x="5242991" y="5262151"/>
            <a:chExt cx="5432961" cy="939754"/>
          </a:xfrm>
        </p:grpSpPr>
        <p:sp>
          <p:nvSpPr>
            <p:cNvPr id="218" name="Rectangle 217"/>
            <p:cNvSpPr/>
            <p:nvPr/>
          </p:nvSpPr>
          <p:spPr>
            <a:xfrm>
              <a:off x="5242991" y="5346962"/>
              <a:ext cx="739929" cy="73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7425" y="5262151"/>
              <a:ext cx="4458527" cy="939754"/>
              <a:chOff x="6217425" y="5262151"/>
              <a:chExt cx="4458527" cy="93975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217426" y="5262151"/>
                <a:ext cx="26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Lincoln .NET User’s Group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  <a:p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217425" y="5555574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user group in Lincoln.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4"/>
                  </a:rPr>
                  <a:t>http://lincolndev.net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" y="1646635"/>
            <a:ext cx="3422319" cy="34361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61539" y="149799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adam@adambarney.com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1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421520" y="1417488"/>
            <a:ext cx="33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Security and Identity in ASP.NET 5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2174296"/>
            <a:chOff x="8198838" y="2976912"/>
            <a:chExt cx="2694701" cy="2174296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78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Customizing the User class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UserManager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RoleManager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Setting up email / SMS integration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Implementing password recovery / email validation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Setting up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oauth</a:t>
              </a: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 providers (Twitter)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561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673" y="1417488"/>
            <a:ext cx="39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Set up Identity and Security in Your App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1" y="2490637"/>
            <a:ext cx="3851045" cy="809155"/>
            <a:chOff x="2615766" y="2382903"/>
            <a:chExt cx="2331344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331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Customize your User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additional fields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Scaffold and apply EF Migration 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3303268" cy="809155"/>
            <a:chOff x="2615766" y="3418610"/>
            <a:chExt cx="3303268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653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Hook up Email and SMS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33032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Implement email verification / password recovery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Don’t forget to store important info in User Secrets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3042692" cy="578322"/>
            <a:chOff x="2615766" y="4433853"/>
            <a:chExt cx="3042692" cy="578322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3042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Hook up an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Auth provider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Twitter is localhost-friendly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3666895" cy="1270820"/>
            <a:chOff x="2615766" y="5589923"/>
            <a:chExt cx="2188443" cy="1270820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182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Try other things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Hook up additional OAuth providers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a non-packaged one (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github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</a:t>
              </a:r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Twilio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to enable two-factor authentication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Replace sensitive info with User Secrets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310563" y="5008562"/>
            <a:ext cx="166687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30843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80362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8680" y="2357159"/>
            <a:ext cx="185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MVC 6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Basically MVC </a:t>
            </a:r>
            <a:r>
              <a:rPr lang="en-US" sz="2000" dirty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5, with Some New Features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32055" y="558983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266992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23069" y="1417488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We’ll cover some of these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7402" y="680759"/>
            <a:ext cx="5197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New MVC 6 Features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74914" y="2373985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/>
          <p:cNvSpPr txBox="1"/>
          <p:nvPr/>
        </p:nvSpPr>
        <p:spPr>
          <a:xfrm>
            <a:off x="1293489" y="3338666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Improved Routing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0722" y="3594096"/>
            <a:ext cx="2167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routing engine is easier and more powerful than ever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745291" y="4643174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2337421" y="5607855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Output Formatters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12627" y="5863285"/>
            <a:ext cx="2189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Register output formatters to allow API actions to provide your model objects in the format you or the caller wants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86860" y="2373985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/>
          <p:cNvSpPr txBox="1"/>
          <p:nvPr/>
        </p:nvSpPr>
        <p:spPr>
          <a:xfrm>
            <a:off x="3479845" y="3338666"/>
            <a:ext cx="2537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Unified MVC &amp; API Controller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8862" y="3594096"/>
            <a:ext cx="2079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No more Controller vs.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ApiController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57237" y="4643174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4995854" y="5607855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POCO Controllers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36947" y="5863285"/>
            <a:ext cx="1964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Controller base class is no longer needed – controllers are found by convention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286601" y="2373985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TextBox 64"/>
          <p:cNvSpPr txBox="1"/>
          <p:nvPr/>
        </p:nvSpPr>
        <p:spPr>
          <a:xfrm>
            <a:off x="8901174" y="3338666"/>
            <a:ext cx="1694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View Components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736690" y="3594096"/>
            <a:ext cx="203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Reusable pieces of your view – similar to how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RenderAction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() was used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89470" y="2373985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/>
          <p:cNvSpPr txBox="1"/>
          <p:nvPr/>
        </p:nvSpPr>
        <p:spPr>
          <a:xfrm>
            <a:off x="6663726" y="3338666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Tag Helpers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01307" y="3594096"/>
            <a:ext cx="2122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Allow server-side code to participate in rendering HTML in Razor files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62149" y="4643174"/>
            <a:ext cx="923827" cy="9238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7919151" y="5607855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@inject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1859" y="5863285"/>
            <a:ext cx="196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Inject services into you Views, reducing reliance on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ViewBag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in some situations 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68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9" grpId="0" animBg="1"/>
      <p:bldP spid="50" grpId="0"/>
      <p:bldP spid="51" grpId="0"/>
      <p:bldP spid="55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73" grpId="0" animBg="1"/>
      <p:bldP spid="74" grpId="0"/>
      <p:bldP spid="75" grpId="0"/>
      <p:bldP spid="28" grpId="0" animBg="1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948911" y="1417488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Features in MVC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689548"/>
            <a:chOff x="8198838" y="2976912"/>
            <a:chExt cx="2694701" cy="1689548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30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Attribute Routing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MVC Controllers &amp; API Controllers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Tag Helpers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View Components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@inject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688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737" y="1417488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Write Cool Stuff!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74703" y="1860125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52351" y="1762502"/>
            <a:ext cx="5081800" cy="4733306"/>
            <a:chOff x="2615766" y="2382903"/>
            <a:chExt cx="2188443" cy="4733306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2179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Choose some: (</a:t>
              </a:r>
              <a:r>
                <a:rPr 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UserGroup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demo)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447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a slug to a meeting and use it in the route (e.g. localhost:5000/meeting/learn-mvc-6)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Enable markdown for meeting descriptions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@inject to gain access to lookup data in pages (view registrations, etc…)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View Component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Next Meeting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Upcoming Meetings sidebar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Venue info sidebar / box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a Tag Helper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Menu item that sets class=“active” appropriately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Create menu based on Actions of a controller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Date/Time input (hook in to 3</a:t>
              </a:r>
              <a:r>
                <a:rPr lang="en-US" sz="1000" baseline="30000" dirty="0" smtClean="0">
                  <a:solidFill>
                    <a:schemeClr val="bg1">
                      <a:lumMod val="65000"/>
                    </a:schemeClr>
                  </a:solidFill>
                </a:rPr>
                <a:t>rd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party, if you’d like)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Add Sponsors to the site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Model + EF Migration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CRUD Controller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View Component(s) – sponsor info, this month’s sponsor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Tag Helper – alter appearance based on level?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Use Output Formatter to expose an calendar item for the next meeting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Make registrations more robust (cancelation, email notification, etc…)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What else can </a:t>
              </a:r>
              <a:r>
                <a:rPr lang="en-US" sz="1000" b="1" i="1" dirty="0" smtClean="0">
                  <a:solidFill>
                    <a:schemeClr val="bg1">
                      <a:lumMod val="65000"/>
                    </a:schemeClr>
                  </a:solidFill>
                </a:rPr>
                <a:t>you 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think of?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342562" y="5008562"/>
            <a:ext cx="1666876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6096000" y="4752582"/>
            <a:ext cx="5076792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72792" y="4752974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5304" y="2357159"/>
            <a:ext cx="3541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Wrapping Up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Summary and Questions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64055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18619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0381" y="1038373"/>
            <a:ext cx="4710856" cy="3451868"/>
            <a:chOff x="7618568" y="1038373"/>
            <a:chExt cx="4710856" cy="3451868"/>
          </a:xfrm>
          <a:solidFill>
            <a:schemeClr val="accent1"/>
          </a:solidFill>
        </p:grpSpPr>
        <p:grpSp>
          <p:nvGrpSpPr>
            <p:cNvPr id="9" name="Group 8"/>
            <p:cNvGrpSpPr/>
            <p:nvPr/>
          </p:nvGrpSpPr>
          <p:grpSpPr>
            <a:xfrm>
              <a:off x="7618568" y="3426309"/>
              <a:ext cx="766918" cy="768396"/>
              <a:chOff x="4427538" y="3192463"/>
              <a:chExt cx="823913" cy="825500"/>
            </a:xfrm>
            <a:grpFill/>
          </p:grpSpPr>
          <p:sp>
            <p:nvSpPr>
              <p:cNvPr id="10" name="Oval 23"/>
              <p:cNvSpPr>
                <a:spLocks noChangeArrowheads="1"/>
              </p:cNvSpPr>
              <p:nvPr/>
            </p:nvSpPr>
            <p:spPr bwMode="auto">
              <a:xfrm>
                <a:off x="4813301" y="3825875"/>
                <a:ext cx="57150" cy="571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4784726" y="3352800"/>
                <a:ext cx="115888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25"/>
              <p:cNvSpPr>
                <a:spLocks noEditPoints="1"/>
              </p:cNvSpPr>
              <p:nvPr/>
            </p:nvSpPr>
            <p:spPr bwMode="auto">
              <a:xfrm>
                <a:off x="4427538" y="3192463"/>
                <a:ext cx="823913" cy="825500"/>
              </a:xfrm>
              <a:custGeom>
                <a:avLst/>
                <a:gdLst>
                  <a:gd name="T0" fmla="*/ 143 w 286"/>
                  <a:gd name="T1" fmla="*/ 0 h 287"/>
                  <a:gd name="T2" fmla="*/ 0 w 286"/>
                  <a:gd name="T3" fmla="*/ 143 h 287"/>
                  <a:gd name="T4" fmla="*/ 143 w 286"/>
                  <a:gd name="T5" fmla="*/ 287 h 287"/>
                  <a:gd name="T6" fmla="*/ 286 w 286"/>
                  <a:gd name="T7" fmla="*/ 143 h 287"/>
                  <a:gd name="T8" fmla="*/ 143 w 286"/>
                  <a:gd name="T9" fmla="*/ 0 h 287"/>
                  <a:gd name="T10" fmla="*/ 201 w 286"/>
                  <a:gd name="T11" fmla="*/ 234 h 287"/>
                  <a:gd name="T12" fmla="*/ 187 w 286"/>
                  <a:gd name="T13" fmla="*/ 248 h 287"/>
                  <a:gd name="T14" fmla="*/ 101 w 286"/>
                  <a:gd name="T15" fmla="*/ 248 h 287"/>
                  <a:gd name="T16" fmla="*/ 87 w 286"/>
                  <a:gd name="T17" fmla="*/ 234 h 287"/>
                  <a:gd name="T18" fmla="*/ 87 w 286"/>
                  <a:gd name="T19" fmla="*/ 60 h 287"/>
                  <a:gd name="T20" fmla="*/ 101 w 286"/>
                  <a:gd name="T21" fmla="*/ 46 h 287"/>
                  <a:gd name="T22" fmla="*/ 187 w 286"/>
                  <a:gd name="T23" fmla="*/ 46 h 287"/>
                  <a:gd name="T24" fmla="*/ 201 w 286"/>
                  <a:gd name="T25" fmla="*/ 60 h 287"/>
                  <a:gd name="T26" fmla="*/ 201 w 286"/>
                  <a:gd name="T27" fmla="*/ 23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6" h="287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7"/>
                      <a:pt x="143" y="287"/>
                    </a:cubicBezTo>
                    <a:cubicBezTo>
                      <a:pt x="222" y="287"/>
                      <a:pt x="286" y="222"/>
                      <a:pt x="286" y="143"/>
                    </a:cubicBezTo>
                    <a:cubicBezTo>
                      <a:pt x="286" y="64"/>
                      <a:pt x="222" y="0"/>
                      <a:pt x="143" y="0"/>
                    </a:cubicBezTo>
                    <a:close/>
                    <a:moveTo>
                      <a:pt x="201" y="234"/>
                    </a:moveTo>
                    <a:cubicBezTo>
                      <a:pt x="201" y="242"/>
                      <a:pt x="195" y="248"/>
                      <a:pt x="187" y="248"/>
                    </a:cubicBezTo>
                    <a:cubicBezTo>
                      <a:pt x="101" y="248"/>
                      <a:pt x="101" y="248"/>
                      <a:pt x="101" y="248"/>
                    </a:cubicBezTo>
                    <a:cubicBezTo>
                      <a:pt x="93" y="248"/>
                      <a:pt x="87" y="242"/>
                      <a:pt x="87" y="234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52"/>
                      <a:pt x="93" y="46"/>
                      <a:pt x="101" y="46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95" y="46"/>
                      <a:pt x="201" y="52"/>
                      <a:pt x="201" y="60"/>
                    </a:cubicBezTo>
                    <a:lnTo>
                      <a:pt x="201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Oval 26"/>
              <p:cNvSpPr>
                <a:spLocks noChangeArrowheads="1"/>
              </p:cNvSpPr>
              <p:nvPr/>
            </p:nvSpPr>
            <p:spPr bwMode="auto">
              <a:xfrm>
                <a:off x="4926013" y="3351213"/>
                <a:ext cx="22225" cy="190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4710113" y="3397250"/>
                <a:ext cx="265113" cy="400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9" name="Freeform 31"/>
            <p:cNvSpPr>
              <a:spLocks noEditPoints="1"/>
            </p:cNvSpPr>
            <p:nvPr/>
          </p:nvSpPr>
          <p:spPr bwMode="auto">
            <a:xfrm>
              <a:off x="9020890" y="2912075"/>
              <a:ext cx="749186" cy="750663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45"/>
            <p:cNvSpPr>
              <a:spLocks noEditPoints="1"/>
            </p:cNvSpPr>
            <p:nvPr/>
          </p:nvSpPr>
          <p:spPr bwMode="auto">
            <a:xfrm>
              <a:off x="8323424" y="1038373"/>
              <a:ext cx="916164" cy="917642"/>
            </a:xfrm>
            <a:custGeom>
              <a:avLst/>
              <a:gdLst>
                <a:gd name="T0" fmla="*/ 0 w 342"/>
                <a:gd name="T1" fmla="*/ 171 h 342"/>
                <a:gd name="T2" fmla="*/ 342 w 342"/>
                <a:gd name="T3" fmla="*/ 171 h 342"/>
                <a:gd name="T4" fmla="*/ 48 w 342"/>
                <a:gd name="T5" fmla="*/ 140 h 342"/>
                <a:gd name="T6" fmla="*/ 108 w 342"/>
                <a:gd name="T7" fmla="*/ 164 h 342"/>
                <a:gd name="T8" fmla="*/ 48 w 342"/>
                <a:gd name="T9" fmla="*/ 140 h 342"/>
                <a:gd name="T10" fmla="*/ 109 w 342"/>
                <a:gd name="T11" fmla="*/ 171 h 342"/>
                <a:gd name="T12" fmla="*/ 66 w 342"/>
                <a:gd name="T13" fmla="*/ 209 h 342"/>
                <a:gd name="T14" fmla="*/ 95 w 342"/>
                <a:gd name="T15" fmla="*/ 283 h 342"/>
                <a:gd name="T16" fmla="*/ 95 w 342"/>
                <a:gd name="T17" fmla="*/ 245 h 342"/>
                <a:gd name="T18" fmla="*/ 95 w 342"/>
                <a:gd name="T19" fmla="*/ 283 h 342"/>
                <a:gd name="T20" fmla="*/ 67 w 342"/>
                <a:gd name="T21" fmla="*/ 216 h 342"/>
                <a:gd name="T22" fmla="*/ 114 w 342"/>
                <a:gd name="T23" fmla="*/ 239 h 342"/>
                <a:gd name="T24" fmla="*/ 169 w 342"/>
                <a:gd name="T25" fmla="*/ 239 h 342"/>
                <a:gd name="T26" fmla="*/ 120 w 342"/>
                <a:gd name="T27" fmla="*/ 216 h 342"/>
                <a:gd name="T28" fmla="*/ 169 w 342"/>
                <a:gd name="T29" fmla="*/ 239 h 342"/>
                <a:gd name="T30" fmla="*/ 119 w 342"/>
                <a:gd name="T31" fmla="*/ 209 h 342"/>
                <a:gd name="T32" fmla="*/ 175 w 342"/>
                <a:gd name="T33" fmla="*/ 171 h 342"/>
                <a:gd name="T34" fmla="*/ 116 w 342"/>
                <a:gd name="T35" fmla="*/ 164 h 342"/>
                <a:gd name="T36" fmla="*/ 177 w 342"/>
                <a:gd name="T37" fmla="*/ 140 h 342"/>
                <a:gd name="T38" fmla="*/ 116 w 342"/>
                <a:gd name="T39" fmla="*/ 164 h 342"/>
                <a:gd name="T40" fmla="*/ 177 w 342"/>
                <a:gd name="T41" fmla="*/ 264 h 342"/>
                <a:gd name="T42" fmla="*/ 215 w 342"/>
                <a:gd name="T43" fmla="*/ 264 h 342"/>
                <a:gd name="T44" fmla="*/ 217 w 342"/>
                <a:gd name="T45" fmla="*/ 239 h 342"/>
                <a:gd name="T46" fmla="*/ 178 w 342"/>
                <a:gd name="T47" fmla="*/ 216 h 342"/>
                <a:gd name="T48" fmla="*/ 217 w 342"/>
                <a:gd name="T49" fmla="*/ 239 h 342"/>
                <a:gd name="T50" fmla="*/ 179 w 342"/>
                <a:gd name="T51" fmla="*/ 209 h 342"/>
                <a:gd name="T52" fmla="*/ 235 w 342"/>
                <a:gd name="T53" fmla="*/ 171 h 342"/>
                <a:gd name="T54" fmla="*/ 283 w 342"/>
                <a:gd name="T55" fmla="*/ 126 h 342"/>
                <a:gd name="T56" fmla="*/ 241 w 342"/>
                <a:gd name="T57" fmla="*/ 149 h 342"/>
                <a:gd name="T58" fmla="*/ 182 w 342"/>
                <a:gd name="T59" fmla="*/ 164 h 342"/>
                <a:gd name="T60" fmla="*/ 220 w 342"/>
                <a:gd name="T61" fmla="*/ 140 h 342"/>
                <a:gd name="T62" fmla="*/ 252 w 342"/>
                <a:gd name="T63" fmla="*/ 107 h 342"/>
                <a:gd name="T64" fmla="*/ 260 w 342"/>
                <a:gd name="T65" fmla="*/ 103 h 342"/>
                <a:gd name="T66" fmla="*/ 283 w 342"/>
                <a:gd name="T67" fmla="*/ 1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2" h="342">
                  <a:moveTo>
                    <a:pt x="171" y="0"/>
                  </a:moveTo>
                  <a:cubicBezTo>
                    <a:pt x="76" y="0"/>
                    <a:pt x="0" y="77"/>
                    <a:pt x="0" y="171"/>
                  </a:cubicBezTo>
                  <a:cubicBezTo>
                    <a:pt x="0" y="266"/>
                    <a:pt x="76" y="342"/>
                    <a:pt x="171" y="342"/>
                  </a:cubicBezTo>
                  <a:cubicBezTo>
                    <a:pt x="265" y="342"/>
                    <a:pt x="342" y="266"/>
                    <a:pt x="342" y="171"/>
                  </a:cubicBezTo>
                  <a:cubicBezTo>
                    <a:pt x="342" y="77"/>
                    <a:pt x="265" y="0"/>
                    <a:pt x="171" y="0"/>
                  </a:cubicBezTo>
                  <a:close/>
                  <a:moveTo>
                    <a:pt x="48" y="140"/>
                  </a:moveTo>
                  <a:cubicBezTo>
                    <a:pt x="106" y="140"/>
                    <a:pt x="106" y="140"/>
                    <a:pt x="106" y="140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54" y="164"/>
                    <a:pt x="54" y="164"/>
                    <a:pt x="54" y="164"/>
                  </a:cubicBezTo>
                  <a:lnTo>
                    <a:pt x="48" y="140"/>
                  </a:lnTo>
                  <a:close/>
                  <a:moveTo>
                    <a:pt x="56" y="171"/>
                  </a:moveTo>
                  <a:cubicBezTo>
                    <a:pt x="109" y="171"/>
                    <a:pt x="109" y="171"/>
                    <a:pt x="109" y="171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66" y="209"/>
                    <a:pt x="66" y="209"/>
                    <a:pt x="66" y="209"/>
                  </a:cubicBezTo>
                  <a:lnTo>
                    <a:pt x="56" y="171"/>
                  </a:lnTo>
                  <a:close/>
                  <a:moveTo>
                    <a:pt x="95" y="283"/>
                  </a:moveTo>
                  <a:cubicBezTo>
                    <a:pt x="85" y="283"/>
                    <a:pt x="76" y="275"/>
                    <a:pt x="76" y="264"/>
                  </a:cubicBezTo>
                  <a:cubicBezTo>
                    <a:pt x="76" y="254"/>
                    <a:pt x="85" y="245"/>
                    <a:pt x="95" y="245"/>
                  </a:cubicBezTo>
                  <a:cubicBezTo>
                    <a:pt x="106" y="245"/>
                    <a:pt x="114" y="254"/>
                    <a:pt x="114" y="264"/>
                  </a:cubicBezTo>
                  <a:cubicBezTo>
                    <a:pt x="114" y="275"/>
                    <a:pt x="106" y="283"/>
                    <a:pt x="95" y="283"/>
                  </a:cubicBezTo>
                  <a:close/>
                  <a:moveTo>
                    <a:pt x="73" y="239"/>
                  </a:moveTo>
                  <a:cubicBezTo>
                    <a:pt x="67" y="216"/>
                    <a:pt x="67" y="216"/>
                    <a:pt x="67" y="216"/>
                  </a:cubicBezTo>
                  <a:cubicBezTo>
                    <a:pt x="113" y="216"/>
                    <a:pt x="113" y="216"/>
                    <a:pt x="113" y="216"/>
                  </a:cubicBezTo>
                  <a:cubicBezTo>
                    <a:pt x="114" y="239"/>
                    <a:pt x="114" y="239"/>
                    <a:pt x="114" y="239"/>
                  </a:cubicBezTo>
                  <a:lnTo>
                    <a:pt x="73" y="239"/>
                  </a:lnTo>
                  <a:close/>
                  <a:moveTo>
                    <a:pt x="169" y="239"/>
                  </a:moveTo>
                  <a:cubicBezTo>
                    <a:pt x="122" y="239"/>
                    <a:pt x="122" y="239"/>
                    <a:pt x="122" y="239"/>
                  </a:cubicBezTo>
                  <a:cubicBezTo>
                    <a:pt x="120" y="216"/>
                    <a:pt x="120" y="216"/>
                    <a:pt x="120" y="216"/>
                  </a:cubicBezTo>
                  <a:cubicBezTo>
                    <a:pt x="171" y="216"/>
                    <a:pt x="171" y="216"/>
                    <a:pt x="171" y="216"/>
                  </a:cubicBezTo>
                  <a:lnTo>
                    <a:pt x="169" y="239"/>
                  </a:lnTo>
                  <a:close/>
                  <a:moveTo>
                    <a:pt x="171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75" y="171"/>
                    <a:pt x="175" y="171"/>
                    <a:pt x="175" y="171"/>
                  </a:cubicBezTo>
                  <a:lnTo>
                    <a:pt x="171" y="209"/>
                  </a:lnTo>
                  <a:close/>
                  <a:moveTo>
                    <a:pt x="116" y="164"/>
                  </a:moveTo>
                  <a:cubicBezTo>
                    <a:pt x="114" y="140"/>
                    <a:pt x="114" y="140"/>
                    <a:pt x="114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5" y="164"/>
                    <a:pt x="175" y="164"/>
                    <a:pt x="175" y="164"/>
                  </a:cubicBezTo>
                  <a:lnTo>
                    <a:pt x="116" y="164"/>
                  </a:lnTo>
                  <a:close/>
                  <a:moveTo>
                    <a:pt x="196" y="283"/>
                  </a:moveTo>
                  <a:cubicBezTo>
                    <a:pt x="185" y="283"/>
                    <a:pt x="177" y="275"/>
                    <a:pt x="177" y="264"/>
                  </a:cubicBezTo>
                  <a:cubicBezTo>
                    <a:pt x="177" y="254"/>
                    <a:pt x="185" y="245"/>
                    <a:pt x="196" y="245"/>
                  </a:cubicBezTo>
                  <a:cubicBezTo>
                    <a:pt x="206" y="245"/>
                    <a:pt x="215" y="254"/>
                    <a:pt x="215" y="264"/>
                  </a:cubicBezTo>
                  <a:cubicBezTo>
                    <a:pt x="215" y="275"/>
                    <a:pt x="206" y="283"/>
                    <a:pt x="196" y="283"/>
                  </a:cubicBezTo>
                  <a:close/>
                  <a:moveTo>
                    <a:pt x="217" y="239"/>
                  </a:moveTo>
                  <a:cubicBezTo>
                    <a:pt x="176" y="239"/>
                    <a:pt x="176" y="239"/>
                    <a:pt x="176" y="23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223" y="216"/>
                    <a:pt x="223" y="216"/>
                    <a:pt x="223" y="216"/>
                  </a:cubicBezTo>
                  <a:lnTo>
                    <a:pt x="217" y="239"/>
                  </a:lnTo>
                  <a:close/>
                  <a:moveTo>
                    <a:pt x="225" y="209"/>
                  </a:moveTo>
                  <a:cubicBezTo>
                    <a:pt x="179" y="209"/>
                    <a:pt x="179" y="209"/>
                    <a:pt x="179" y="209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235" y="171"/>
                    <a:pt x="235" y="171"/>
                    <a:pt x="235" y="171"/>
                  </a:cubicBezTo>
                  <a:lnTo>
                    <a:pt x="225" y="209"/>
                  </a:lnTo>
                  <a:close/>
                  <a:moveTo>
                    <a:pt x="283" y="126"/>
                  </a:moveTo>
                  <a:cubicBezTo>
                    <a:pt x="264" y="126"/>
                    <a:pt x="264" y="126"/>
                    <a:pt x="264" y="126"/>
                  </a:cubicBezTo>
                  <a:cubicBezTo>
                    <a:pt x="256" y="133"/>
                    <a:pt x="249" y="141"/>
                    <a:pt x="241" y="149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1" y="139"/>
                    <a:pt x="221" y="138"/>
                    <a:pt x="222" y="137"/>
                  </a:cubicBezTo>
                  <a:cubicBezTo>
                    <a:pt x="232" y="127"/>
                    <a:pt x="242" y="117"/>
                    <a:pt x="252" y="107"/>
                  </a:cubicBezTo>
                  <a:cubicBezTo>
                    <a:pt x="252" y="107"/>
                    <a:pt x="253" y="106"/>
                    <a:pt x="254" y="105"/>
                  </a:cubicBezTo>
                  <a:cubicBezTo>
                    <a:pt x="256" y="104"/>
                    <a:pt x="258" y="103"/>
                    <a:pt x="260" y="103"/>
                  </a:cubicBezTo>
                  <a:cubicBezTo>
                    <a:pt x="283" y="103"/>
                    <a:pt x="283" y="103"/>
                    <a:pt x="283" y="103"/>
                  </a:cubicBezTo>
                  <a:cubicBezTo>
                    <a:pt x="297" y="103"/>
                    <a:pt x="297" y="126"/>
                    <a:pt x="283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383706" y="3547479"/>
              <a:ext cx="945718" cy="942762"/>
              <a:chOff x="8472488" y="3322638"/>
              <a:chExt cx="1016000" cy="1012825"/>
            </a:xfrm>
            <a:grpFill/>
          </p:grpSpPr>
          <p:sp>
            <p:nvSpPr>
              <p:cNvPr id="46" name="Oval 51"/>
              <p:cNvSpPr>
                <a:spLocks noChangeArrowheads="1"/>
              </p:cNvSpPr>
              <p:nvPr/>
            </p:nvSpPr>
            <p:spPr bwMode="auto">
              <a:xfrm>
                <a:off x="9110663" y="3733800"/>
                <a:ext cx="55563" cy="53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52"/>
              <p:cNvSpPr>
                <a:spLocks noEditPoints="1"/>
              </p:cNvSpPr>
              <p:nvPr/>
            </p:nvSpPr>
            <p:spPr bwMode="auto">
              <a:xfrm>
                <a:off x="8472488" y="3322638"/>
                <a:ext cx="1016000" cy="1012825"/>
              </a:xfrm>
              <a:custGeom>
                <a:avLst/>
                <a:gdLst>
                  <a:gd name="T0" fmla="*/ 176 w 353"/>
                  <a:gd name="T1" fmla="*/ 0 h 352"/>
                  <a:gd name="T2" fmla="*/ 0 w 353"/>
                  <a:gd name="T3" fmla="*/ 176 h 352"/>
                  <a:gd name="T4" fmla="*/ 176 w 353"/>
                  <a:gd name="T5" fmla="*/ 352 h 352"/>
                  <a:gd name="T6" fmla="*/ 353 w 353"/>
                  <a:gd name="T7" fmla="*/ 176 h 352"/>
                  <a:gd name="T8" fmla="*/ 176 w 353"/>
                  <a:gd name="T9" fmla="*/ 0 h 352"/>
                  <a:gd name="T10" fmla="*/ 287 w 353"/>
                  <a:gd name="T11" fmla="*/ 162 h 352"/>
                  <a:gd name="T12" fmla="*/ 268 w 353"/>
                  <a:gd name="T13" fmla="*/ 183 h 352"/>
                  <a:gd name="T14" fmla="*/ 160 w 353"/>
                  <a:gd name="T15" fmla="*/ 289 h 352"/>
                  <a:gd name="T16" fmla="*/ 63 w 353"/>
                  <a:gd name="T17" fmla="*/ 191 h 352"/>
                  <a:gd name="T18" fmla="*/ 84 w 353"/>
                  <a:gd name="T19" fmla="*/ 202 h 352"/>
                  <a:gd name="T20" fmla="*/ 140 w 353"/>
                  <a:gd name="T21" fmla="*/ 175 h 352"/>
                  <a:gd name="T22" fmla="*/ 139 w 353"/>
                  <a:gd name="T23" fmla="*/ 164 h 352"/>
                  <a:gd name="T24" fmla="*/ 197 w 353"/>
                  <a:gd name="T25" fmla="*/ 97 h 352"/>
                  <a:gd name="T26" fmla="*/ 259 w 353"/>
                  <a:gd name="T27" fmla="*/ 137 h 352"/>
                  <a:gd name="T28" fmla="*/ 287 w 353"/>
                  <a:gd name="T29" fmla="*/ 150 h 352"/>
                  <a:gd name="T30" fmla="*/ 290 w 353"/>
                  <a:gd name="T31" fmla="*/ 156 h 352"/>
                  <a:gd name="T32" fmla="*/ 287 w 353"/>
                  <a:gd name="T33" fmla="*/ 16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3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2"/>
                      <a:pt x="176" y="352"/>
                    </a:cubicBezTo>
                    <a:cubicBezTo>
                      <a:pt x="274" y="352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87" y="162"/>
                    </a:moveTo>
                    <a:cubicBezTo>
                      <a:pt x="268" y="183"/>
                      <a:pt x="268" y="183"/>
                      <a:pt x="268" y="183"/>
                    </a:cubicBezTo>
                    <a:cubicBezTo>
                      <a:pt x="268" y="249"/>
                      <a:pt x="224" y="289"/>
                      <a:pt x="160" y="289"/>
                    </a:cubicBezTo>
                    <a:cubicBezTo>
                      <a:pt x="106" y="289"/>
                      <a:pt x="63" y="231"/>
                      <a:pt x="63" y="191"/>
                    </a:cubicBezTo>
                    <a:cubicBezTo>
                      <a:pt x="63" y="173"/>
                      <a:pt x="70" y="193"/>
                      <a:pt x="84" y="202"/>
                    </a:cubicBezTo>
                    <a:cubicBezTo>
                      <a:pt x="99" y="212"/>
                      <a:pt x="141" y="218"/>
                      <a:pt x="140" y="175"/>
                    </a:cubicBezTo>
                    <a:cubicBezTo>
                      <a:pt x="139" y="171"/>
                      <a:pt x="139" y="167"/>
                      <a:pt x="139" y="164"/>
                    </a:cubicBezTo>
                    <a:cubicBezTo>
                      <a:pt x="139" y="128"/>
                      <a:pt x="161" y="97"/>
                      <a:pt x="197" y="97"/>
                    </a:cubicBezTo>
                    <a:cubicBezTo>
                      <a:pt x="229" y="97"/>
                      <a:pt x="253" y="116"/>
                      <a:pt x="259" y="137"/>
                    </a:cubicBezTo>
                    <a:cubicBezTo>
                      <a:pt x="287" y="150"/>
                      <a:pt x="287" y="150"/>
                      <a:pt x="287" y="150"/>
                    </a:cubicBezTo>
                    <a:cubicBezTo>
                      <a:pt x="289" y="152"/>
                      <a:pt x="290" y="154"/>
                      <a:pt x="290" y="156"/>
                    </a:cubicBezTo>
                    <a:cubicBezTo>
                      <a:pt x="290" y="158"/>
                      <a:pt x="289" y="160"/>
                      <a:pt x="287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9" name="Freeform 54"/>
            <p:cNvSpPr>
              <a:spLocks noEditPoints="1"/>
            </p:cNvSpPr>
            <p:nvPr/>
          </p:nvSpPr>
          <p:spPr bwMode="auto">
            <a:xfrm>
              <a:off x="7908194" y="2464337"/>
              <a:ext cx="774306" cy="774306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45 w 289"/>
                <a:gd name="T5" fmla="*/ 289 h 289"/>
                <a:gd name="T6" fmla="*/ 289 w 289"/>
                <a:gd name="T7" fmla="*/ 145 h 289"/>
                <a:gd name="T8" fmla="*/ 145 w 289"/>
                <a:gd name="T9" fmla="*/ 0 h 289"/>
                <a:gd name="T10" fmla="*/ 145 w 289"/>
                <a:gd name="T11" fmla="*/ 227 h 289"/>
                <a:gd name="T12" fmla="*/ 121 w 289"/>
                <a:gd name="T13" fmla="*/ 204 h 289"/>
                <a:gd name="T14" fmla="*/ 145 w 289"/>
                <a:gd name="T15" fmla="*/ 181 h 289"/>
                <a:gd name="T16" fmla="*/ 168 w 289"/>
                <a:gd name="T17" fmla="*/ 204 h 289"/>
                <a:gd name="T18" fmla="*/ 145 w 289"/>
                <a:gd name="T19" fmla="*/ 227 h 289"/>
                <a:gd name="T20" fmla="*/ 206 w 289"/>
                <a:gd name="T21" fmla="*/ 174 h 289"/>
                <a:gd name="T22" fmla="*/ 185 w 289"/>
                <a:gd name="T23" fmla="*/ 174 h 289"/>
                <a:gd name="T24" fmla="*/ 180 w 289"/>
                <a:gd name="T25" fmla="*/ 168 h 289"/>
                <a:gd name="T26" fmla="*/ 113 w 289"/>
                <a:gd name="T27" fmla="*/ 168 h 289"/>
                <a:gd name="T28" fmla="*/ 105 w 289"/>
                <a:gd name="T29" fmla="*/ 176 h 289"/>
                <a:gd name="T30" fmla="*/ 85 w 289"/>
                <a:gd name="T31" fmla="*/ 176 h 289"/>
                <a:gd name="T32" fmla="*/ 85 w 289"/>
                <a:gd name="T33" fmla="*/ 156 h 289"/>
                <a:gd name="T34" fmla="*/ 89 w 289"/>
                <a:gd name="T35" fmla="*/ 151 h 289"/>
                <a:gd name="T36" fmla="*/ 93 w 289"/>
                <a:gd name="T37" fmla="*/ 148 h 289"/>
                <a:gd name="T38" fmla="*/ 198 w 289"/>
                <a:gd name="T39" fmla="*/ 145 h 289"/>
                <a:gd name="T40" fmla="*/ 198 w 289"/>
                <a:gd name="T41" fmla="*/ 146 h 289"/>
                <a:gd name="T42" fmla="*/ 199 w 289"/>
                <a:gd name="T43" fmla="*/ 147 h 289"/>
                <a:gd name="T44" fmla="*/ 200 w 289"/>
                <a:gd name="T45" fmla="*/ 148 h 289"/>
                <a:gd name="T46" fmla="*/ 206 w 289"/>
                <a:gd name="T47" fmla="*/ 154 h 289"/>
                <a:gd name="T48" fmla="*/ 210 w 289"/>
                <a:gd name="T49" fmla="*/ 164 h 289"/>
                <a:gd name="T50" fmla="*/ 206 w 289"/>
                <a:gd name="T51" fmla="*/ 174 h 289"/>
                <a:gd name="T52" fmla="*/ 240 w 289"/>
                <a:gd name="T53" fmla="*/ 138 h 289"/>
                <a:gd name="T54" fmla="*/ 221 w 289"/>
                <a:gd name="T55" fmla="*/ 138 h 289"/>
                <a:gd name="T56" fmla="*/ 214 w 289"/>
                <a:gd name="T57" fmla="*/ 131 h 289"/>
                <a:gd name="T58" fmla="*/ 76 w 289"/>
                <a:gd name="T59" fmla="*/ 132 h 289"/>
                <a:gd name="T60" fmla="*/ 76 w 289"/>
                <a:gd name="T61" fmla="*/ 132 h 289"/>
                <a:gd name="T62" fmla="*/ 67 w 289"/>
                <a:gd name="T63" fmla="*/ 141 h 289"/>
                <a:gd name="T64" fmla="*/ 49 w 289"/>
                <a:gd name="T65" fmla="*/ 141 h 289"/>
                <a:gd name="T66" fmla="*/ 48 w 289"/>
                <a:gd name="T67" fmla="*/ 122 h 289"/>
                <a:gd name="T68" fmla="*/ 57 w 289"/>
                <a:gd name="T69" fmla="*/ 113 h 289"/>
                <a:gd name="T70" fmla="*/ 58 w 289"/>
                <a:gd name="T71" fmla="*/ 112 h 289"/>
                <a:gd name="T72" fmla="*/ 229 w 289"/>
                <a:gd name="T73" fmla="*/ 109 h 289"/>
                <a:gd name="T74" fmla="*/ 231 w 289"/>
                <a:gd name="T75" fmla="*/ 110 h 289"/>
                <a:gd name="T76" fmla="*/ 235 w 289"/>
                <a:gd name="T77" fmla="*/ 114 h 289"/>
                <a:gd name="T78" fmla="*/ 235 w 289"/>
                <a:gd name="T79" fmla="*/ 114 h 289"/>
                <a:gd name="T80" fmla="*/ 240 w 289"/>
                <a:gd name="T81" fmla="*/ 119 h 289"/>
                <a:gd name="T82" fmla="*/ 240 w 289"/>
                <a:gd name="T83" fmla="*/ 1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89" y="224"/>
                    <a:pt x="289" y="145"/>
                  </a:cubicBezTo>
                  <a:cubicBezTo>
                    <a:pt x="289" y="65"/>
                    <a:pt x="225" y="0"/>
                    <a:pt x="145" y="0"/>
                  </a:cubicBezTo>
                  <a:close/>
                  <a:moveTo>
                    <a:pt x="145" y="227"/>
                  </a:moveTo>
                  <a:cubicBezTo>
                    <a:pt x="132" y="227"/>
                    <a:pt x="121" y="217"/>
                    <a:pt x="121" y="204"/>
                  </a:cubicBezTo>
                  <a:cubicBezTo>
                    <a:pt x="121" y="191"/>
                    <a:pt x="132" y="181"/>
                    <a:pt x="145" y="181"/>
                  </a:cubicBezTo>
                  <a:cubicBezTo>
                    <a:pt x="158" y="181"/>
                    <a:pt x="168" y="191"/>
                    <a:pt x="168" y="204"/>
                  </a:cubicBezTo>
                  <a:cubicBezTo>
                    <a:pt x="168" y="217"/>
                    <a:pt x="158" y="227"/>
                    <a:pt x="145" y="227"/>
                  </a:cubicBezTo>
                  <a:close/>
                  <a:moveTo>
                    <a:pt x="206" y="174"/>
                  </a:moveTo>
                  <a:cubicBezTo>
                    <a:pt x="200" y="180"/>
                    <a:pt x="191" y="180"/>
                    <a:pt x="185" y="174"/>
                  </a:cubicBezTo>
                  <a:cubicBezTo>
                    <a:pt x="180" y="168"/>
                    <a:pt x="180" y="168"/>
                    <a:pt x="180" y="168"/>
                  </a:cubicBezTo>
                  <a:cubicBezTo>
                    <a:pt x="161" y="150"/>
                    <a:pt x="132" y="150"/>
                    <a:pt x="113" y="168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0" y="182"/>
                    <a:pt x="90" y="182"/>
                    <a:pt x="85" y="176"/>
                  </a:cubicBezTo>
                  <a:cubicBezTo>
                    <a:pt x="79" y="171"/>
                    <a:pt x="79" y="161"/>
                    <a:pt x="85" y="156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121" y="119"/>
                    <a:pt x="167" y="118"/>
                    <a:pt x="198" y="145"/>
                  </a:cubicBezTo>
                  <a:cubicBezTo>
                    <a:pt x="198" y="145"/>
                    <a:pt x="198" y="146"/>
                    <a:pt x="198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200" y="147"/>
                    <a:pt x="200" y="147"/>
                    <a:pt x="200" y="148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9" y="156"/>
                    <a:pt x="210" y="160"/>
                    <a:pt x="210" y="164"/>
                  </a:cubicBezTo>
                  <a:cubicBezTo>
                    <a:pt x="210" y="168"/>
                    <a:pt x="209" y="171"/>
                    <a:pt x="206" y="174"/>
                  </a:cubicBezTo>
                  <a:close/>
                  <a:moveTo>
                    <a:pt x="240" y="138"/>
                  </a:moveTo>
                  <a:cubicBezTo>
                    <a:pt x="235" y="143"/>
                    <a:pt x="226" y="143"/>
                    <a:pt x="221" y="138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176" y="94"/>
                    <a:pt x="115" y="95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2" y="146"/>
                    <a:pt x="54" y="146"/>
                    <a:pt x="49" y="141"/>
                  </a:cubicBezTo>
                  <a:cubicBezTo>
                    <a:pt x="43" y="135"/>
                    <a:pt x="43" y="127"/>
                    <a:pt x="48" y="122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13"/>
                    <a:pt x="58" y="113"/>
                    <a:pt x="58" y="112"/>
                  </a:cubicBezTo>
                  <a:cubicBezTo>
                    <a:pt x="105" y="67"/>
                    <a:pt x="180" y="65"/>
                    <a:pt x="229" y="109"/>
                  </a:cubicBezTo>
                  <a:cubicBezTo>
                    <a:pt x="230" y="109"/>
                    <a:pt x="231" y="110"/>
                    <a:pt x="231" y="110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45" y="124"/>
                    <a:pt x="245" y="133"/>
                    <a:pt x="240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961896" y="3912611"/>
              <a:ext cx="404983" cy="263182"/>
              <a:chOff x="7145338" y="3587750"/>
              <a:chExt cx="566738" cy="368300"/>
            </a:xfrm>
            <a:grpFill/>
          </p:grpSpPr>
          <p:sp>
            <p:nvSpPr>
              <p:cNvPr id="70" name="Freeform 146"/>
              <p:cNvSpPr>
                <a:spLocks/>
              </p:cNvSpPr>
              <p:nvPr/>
            </p:nvSpPr>
            <p:spPr bwMode="auto">
              <a:xfrm>
                <a:off x="7250113" y="3816350"/>
                <a:ext cx="153988" cy="139700"/>
              </a:xfrm>
              <a:custGeom>
                <a:avLst/>
                <a:gdLst>
                  <a:gd name="T0" fmla="*/ 33 w 41"/>
                  <a:gd name="T1" fmla="*/ 0 h 37"/>
                  <a:gd name="T2" fmla="*/ 15 w 41"/>
                  <a:gd name="T3" fmla="*/ 6 h 37"/>
                  <a:gd name="T4" fmla="*/ 10 w 41"/>
                  <a:gd name="T5" fmla="*/ 5 h 37"/>
                  <a:gd name="T6" fmla="*/ 10 w 41"/>
                  <a:gd name="T7" fmla="*/ 6 h 37"/>
                  <a:gd name="T8" fmla="*/ 6 w 41"/>
                  <a:gd name="T9" fmla="*/ 31 h 37"/>
                  <a:gd name="T10" fmla="*/ 32 w 41"/>
                  <a:gd name="T11" fmla="*/ 28 h 37"/>
                  <a:gd name="T12" fmla="*/ 35 w 41"/>
                  <a:gd name="T13" fmla="*/ 2 h 37"/>
                  <a:gd name="T14" fmla="*/ 33 w 41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37">
                    <a:moveTo>
                      <a:pt x="33" y="0"/>
                    </a:moveTo>
                    <a:cubicBezTo>
                      <a:pt x="28" y="4"/>
                      <a:pt x="22" y="6"/>
                      <a:pt x="15" y="6"/>
                    </a:cubicBezTo>
                    <a:cubicBezTo>
                      <a:pt x="14" y="6"/>
                      <a:pt x="12" y="6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2" y="14"/>
                      <a:pt x="0" y="25"/>
                      <a:pt x="6" y="31"/>
                    </a:cubicBezTo>
                    <a:cubicBezTo>
                      <a:pt x="13" y="37"/>
                      <a:pt x="24" y="36"/>
                      <a:pt x="32" y="28"/>
                    </a:cubicBezTo>
                    <a:cubicBezTo>
                      <a:pt x="40" y="20"/>
                      <a:pt x="41" y="8"/>
                      <a:pt x="35" y="2"/>
                    </a:cubicBezTo>
                    <a:cubicBezTo>
                      <a:pt x="34" y="2"/>
                      <a:pt x="34" y="1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147"/>
              <p:cNvSpPr>
                <a:spLocks/>
              </p:cNvSpPr>
              <p:nvPr/>
            </p:nvSpPr>
            <p:spPr bwMode="auto">
              <a:xfrm>
                <a:off x="7145338" y="3587750"/>
                <a:ext cx="266700" cy="236537"/>
              </a:xfrm>
              <a:custGeom>
                <a:avLst/>
                <a:gdLst>
                  <a:gd name="T0" fmla="*/ 16 w 71"/>
                  <a:gd name="T1" fmla="*/ 51 h 63"/>
                  <a:gd name="T2" fmla="*/ 42 w 71"/>
                  <a:gd name="T3" fmla="*/ 63 h 63"/>
                  <a:gd name="T4" fmla="*/ 43 w 71"/>
                  <a:gd name="T5" fmla="*/ 63 h 63"/>
                  <a:gd name="T6" fmla="*/ 56 w 71"/>
                  <a:gd name="T7" fmla="*/ 60 h 63"/>
                  <a:gd name="T8" fmla="*/ 60 w 71"/>
                  <a:gd name="T9" fmla="*/ 56 h 63"/>
                  <a:gd name="T10" fmla="*/ 55 w 71"/>
                  <a:gd name="T11" fmla="*/ 12 h 63"/>
                  <a:gd name="T12" fmla="*/ 28 w 71"/>
                  <a:gd name="T13" fmla="*/ 0 h 63"/>
                  <a:gd name="T14" fmla="*/ 11 w 71"/>
                  <a:gd name="T15" fmla="*/ 7 h 63"/>
                  <a:gd name="T16" fmla="*/ 16 w 71"/>
                  <a:gd name="T17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16" y="51"/>
                    </a:moveTo>
                    <a:cubicBezTo>
                      <a:pt x="24" y="58"/>
                      <a:pt x="33" y="63"/>
                      <a:pt x="42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8" y="63"/>
                      <a:pt x="52" y="62"/>
                      <a:pt x="56" y="60"/>
                    </a:cubicBezTo>
                    <a:cubicBezTo>
                      <a:pt x="58" y="59"/>
                      <a:pt x="59" y="58"/>
                      <a:pt x="60" y="56"/>
                    </a:cubicBezTo>
                    <a:cubicBezTo>
                      <a:pt x="71" y="46"/>
                      <a:pt x="69" y="26"/>
                      <a:pt x="55" y="12"/>
                    </a:cubicBezTo>
                    <a:cubicBezTo>
                      <a:pt x="47" y="4"/>
                      <a:pt x="37" y="0"/>
                      <a:pt x="28" y="0"/>
                    </a:cubicBezTo>
                    <a:cubicBezTo>
                      <a:pt x="21" y="0"/>
                      <a:pt x="15" y="2"/>
                      <a:pt x="11" y="7"/>
                    </a:cubicBezTo>
                    <a:cubicBezTo>
                      <a:pt x="0" y="17"/>
                      <a:pt x="3" y="37"/>
                      <a:pt x="16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148"/>
              <p:cNvSpPr>
                <a:spLocks/>
              </p:cNvSpPr>
              <p:nvPr/>
            </p:nvSpPr>
            <p:spPr bwMode="auto">
              <a:xfrm>
                <a:off x="7450138" y="3816350"/>
                <a:ext cx="157163" cy="139700"/>
              </a:xfrm>
              <a:custGeom>
                <a:avLst/>
                <a:gdLst>
                  <a:gd name="T0" fmla="*/ 35 w 42"/>
                  <a:gd name="T1" fmla="*/ 31 h 37"/>
                  <a:gd name="T2" fmla="*/ 32 w 42"/>
                  <a:gd name="T3" fmla="*/ 6 h 37"/>
                  <a:gd name="T4" fmla="*/ 32 w 42"/>
                  <a:gd name="T5" fmla="*/ 5 h 37"/>
                  <a:gd name="T6" fmla="*/ 26 w 42"/>
                  <a:gd name="T7" fmla="*/ 6 h 37"/>
                  <a:gd name="T8" fmla="*/ 9 w 42"/>
                  <a:gd name="T9" fmla="*/ 0 h 37"/>
                  <a:gd name="T10" fmla="*/ 7 w 42"/>
                  <a:gd name="T11" fmla="*/ 2 h 37"/>
                  <a:gd name="T12" fmla="*/ 10 w 42"/>
                  <a:gd name="T13" fmla="*/ 28 h 37"/>
                  <a:gd name="T14" fmla="*/ 35 w 42"/>
                  <a:gd name="T15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7">
                    <a:moveTo>
                      <a:pt x="35" y="31"/>
                    </a:moveTo>
                    <a:cubicBezTo>
                      <a:pt x="42" y="25"/>
                      <a:pt x="40" y="14"/>
                      <a:pt x="32" y="6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6"/>
                      <a:pt x="28" y="6"/>
                      <a:pt x="26" y="6"/>
                    </a:cubicBezTo>
                    <a:cubicBezTo>
                      <a:pt x="20" y="6"/>
                      <a:pt x="14" y="4"/>
                      <a:pt x="9" y="0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0" y="8"/>
                      <a:pt x="2" y="20"/>
                      <a:pt x="10" y="28"/>
                    </a:cubicBezTo>
                    <a:cubicBezTo>
                      <a:pt x="18" y="36"/>
                      <a:pt x="29" y="37"/>
                      <a:pt x="35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149"/>
              <p:cNvSpPr>
                <a:spLocks/>
              </p:cNvSpPr>
              <p:nvPr/>
            </p:nvSpPr>
            <p:spPr bwMode="auto">
              <a:xfrm>
                <a:off x="7445376" y="3587750"/>
                <a:ext cx="266700" cy="236537"/>
              </a:xfrm>
              <a:custGeom>
                <a:avLst/>
                <a:gdLst>
                  <a:gd name="T0" fmla="*/ 60 w 71"/>
                  <a:gd name="T1" fmla="*/ 7 h 63"/>
                  <a:gd name="T2" fmla="*/ 43 w 71"/>
                  <a:gd name="T3" fmla="*/ 0 h 63"/>
                  <a:gd name="T4" fmla="*/ 16 w 71"/>
                  <a:gd name="T5" fmla="*/ 12 h 63"/>
                  <a:gd name="T6" fmla="*/ 10 w 71"/>
                  <a:gd name="T7" fmla="*/ 56 h 63"/>
                  <a:gd name="T8" fmla="*/ 15 w 71"/>
                  <a:gd name="T9" fmla="*/ 60 h 63"/>
                  <a:gd name="T10" fmla="*/ 27 w 71"/>
                  <a:gd name="T11" fmla="*/ 63 h 63"/>
                  <a:gd name="T12" fmla="*/ 29 w 71"/>
                  <a:gd name="T13" fmla="*/ 63 h 63"/>
                  <a:gd name="T14" fmla="*/ 55 w 71"/>
                  <a:gd name="T15" fmla="*/ 51 h 63"/>
                  <a:gd name="T16" fmla="*/ 60 w 71"/>
                  <a:gd name="T17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60" y="7"/>
                    </a:moveTo>
                    <a:cubicBezTo>
                      <a:pt x="56" y="2"/>
                      <a:pt x="50" y="0"/>
                      <a:pt x="43" y="0"/>
                    </a:cubicBezTo>
                    <a:cubicBezTo>
                      <a:pt x="34" y="0"/>
                      <a:pt x="24" y="4"/>
                      <a:pt x="16" y="12"/>
                    </a:cubicBezTo>
                    <a:cubicBezTo>
                      <a:pt x="2" y="26"/>
                      <a:pt x="0" y="46"/>
                      <a:pt x="10" y="56"/>
                    </a:cubicBezTo>
                    <a:cubicBezTo>
                      <a:pt x="12" y="58"/>
                      <a:pt x="13" y="59"/>
                      <a:pt x="15" y="60"/>
                    </a:cubicBezTo>
                    <a:cubicBezTo>
                      <a:pt x="18" y="62"/>
                      <a:pt x="23" y="63"/>
                      <a:pt x="27" y="63"/>
                    </a:cubicBezTo>
                    <a:cubicBezTo>
                      <a:pt x="28" y="63"/>
                      <a:pt x="28" y="63"/>
                      <a:pt x="29" y="63"/>
                    </a:cubicBezTo>
                    <a:cubicBezTo>
                      <a:pt x="37" y="63"/>
                      <a:pt x="47" y="58"/>
                      <a:pt x="55" y="51"/>
                    </a:cubicBezTo>
                    <a:cubicBezTo>
                      <a:pt x="68" y="37"/>
                      <a:pt x="71" y="17"/>
                      <a:pt x="6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150"/>
              <p:cNvSpPr>
                <a:spLocks/>
              </p:cNvSpPr>
              <p:nvPr/>
            </p:nvSpPr>
            <p:spPr bwMode="auto">
              <a:xfrm>
                <a:off x="7381876" y="3606800"/>
                <a:ext cx="93663" cy="333375"/>
              </a:xfrm>
              <a:custGeom>
                <a:avLst/>
                <a:gdLst>
                  <a:gd name="T0" fmla="*/ 23 w 25"/>
                  <a:gd name="T1" fmla="*/ 4 h 89"/>
                  <a:gd name="T2" fmla="*/ 20 w 25"/>
                  <a:gd name="T3" fmla="*/ 1 h 89"/>
                  <a:gd name="T4" fmla="*/ 14 w 25"/>
                  <a:gd name="T5" fmla="*/ 10 h 89"/>
                  <a:gd name="T6" fmla="*/ 12 w 25"/>
                  <a:gd name="T7" fmla="*/ 10 h 89"/>
                  <a:gd name="T8" fmla="*/ 11 w 25"/>
                  <a:gd name="T9" fmla="*/ 10 h 89"/>
                  <a:gd name="T10" fmla="*/ 5 w 25"/>
                  <a:gd name="T11" fmla="*/ 1 h 89"/>
                  <a:gd name="T12" fmla="*/ 2 w 25"/>
                  <a:gd name="T13" fmla="*/ 4 h 89"/>
                  <a:gd name="T14" fmla="*/ 8 w 25"/>
                  <a:gd name="T15" fmla="*/ 13 h 89"/>
                  <a:gd name="T16" fmla="*/ 7 w 25"/>
                  <a:gd name="T17" fmla="*/ 15 h 89"/>
                  <a:gd name="T18" fmla="*/ 7 w 25"/>
                  <a:gd name="T19" fmla="*/ 27 h 89"/>
                  <a:gd name="T20" fmla="*/ 7 w 25"/>
                  <a:gd name="T21" fmla="*/ 41 h 89"/>
                  <a:gd name="T22" fmla="*/ 7 w 25"/>
                  <a:gd name="T23" fmla="*/ 83 h 89"/>
                  <a:gd name="T24" fmla="*/ 12 w 25"/>
                  <a:gd name="T25" fmla="*/ 89 h 89"/>
                  <a:gd name="T26" fmla="*/ 18 w 25"/>
                  <a:gd name="T27" fmla="*/ 83 h 89"/>
                  <a:gd name="T28" fmla="*/ 18 w 25"/>
                  <a:gd name="T29" fmla="*/ 41 h 89"/>
                  <a:gd name="T30" fmla="*/ 18 w 25"/>
                  <a:gd name="T31" fmla="*/ 27 h 89"/>
                  <a:gd name="T32" fmla="*/ 18 w 25"/>
                  <a:gd name="T33" fmla="*/ 15 h 89"/>
                  <a:gd name="T34" fmla="*/ 17 w 25"/>
                  <a:gd name="T35" fmla="*/ 13 h 89"/>
                  <a:gd name="T36" fmla="*/ 23 w 25"/>
                  <a:gd name="T37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89">
                    <a:moveTo>
                      <a:pt x="23" y="4"/>
                    </a:moveTo>
                    <a:cubicBezTo>
                      <a:pt x="25" y="2"/>
                      <a:pt x="22" y="0"/>
                      <a:pt x="20" y="1"/>
                    </a:cubicBezTo>
                    <a:cubicBezTo>
                      <a:pt x="18" y="4"/>
                      <a:pt x="16" y="7"/>
                      <a:pt x="14" y="10"/>
                    </a:cubicBezTo>
                    <a:cubicBezTo>
                      <a:pt x="14" y="10"/>
                      <a:pt x="13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9" y="7"/>
                      <a:pt x="7" y="4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4" y="7"/>
                      <a:pt x="6" y="9"/>
                      <a:pt x="8" y="13"/>
                    </a:cubicBezTo>
                    <a:cubicBezTo>
                      <a:pt x="7" y="13"/>
                      <a:pt x="7" y="14"/>
                      <a:pt x="7" y="1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7" y="86"/>
                      <a:pt x="9" y="89"/>
                      <a:pt x="12" y="89"/>
                    </a:cubicBezTo>
                    <a:cubicBezTo>
                      <a:pt x="15" y="89"/>
                      <a:pt x="18" y="86"/>
                      <a:pt x="18" y="8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4"/>
                      <a:pt x="18" y="13"/>
                      <a:pt x="17" y="13"/>
                    </a:cubicBezTo>
                    <a:cubicBezTo>
                      <a:pt x="19" y="9"/>
                      <a:pt x="20" y="7"/>
                      <a:pt x="23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196172" y="1753838"/>
              <a:ext cx="432209" cy="114574"/>
              <a:chOff x="6073776" y="566738"/>
              <a:chExt cx="604838" cy="160337"/>
            </a:xfrm>
            <a:grpFill/>
          </p:grpSpPr>
          <p:sp>
            <p:nvSpPr>
              <p:cNvPr id="95" name="Freeform 166"/>
              <p:cNvSpPr>
                <a:spLocks/>
              </p:cNvSpPr>
              <p:nvPr/>
            </p:nvSpPr>
            <p:spPr bwMode="auto">
              <a:xfrm>
                <a:off x="6073776" y="566738"/>
                <a:ext cx="195263" cy="160337"/>
              </a:xfrm>
              <a:custGeom>
                <a:avLst/>
                <a:gdLst>
                  <a:gd name="T0" fmla="*/ 11 w 52"/>
                  <a:gd name="T1" fmla="*/ 43 h 43"/>
                  <a:gd name="T2" fmla="*/ 0 w 52"/>
                  <a:gd name="T3" fmla="*/ 0 h 43"/>
                  <a:gd name="T4" fmla="*/ 6 w 52"/>
                  <a:gd name="T5" fmla="*/ 0 h 43"/>
                  <a:gd name="T6" fmla="*/ 11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8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1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9 w 52"/>
                  <a:gd name="T35" fmla="*/ 21 h 43"/>
                  <a:gd name="T36" fmla="*/ 26 w 52"/>
                  <a:gd name="T37" fmla="*/ 7 h 43"/>
                  <a:gd name="T38" fmla="*/ 26 w 52"/>
                  <a:gd name="T39" fmla="*/ 7 h 43"/>
                  <a:gd name="T40" fmla="*/ 23 w 52"/>
                  <a:gd name="T41" fmla="*/ 21 h 43"/>
                  <a:gd name="T42" fmla="*/ 17 w 52"/>
                  <a:gd name="T43" fmla="*/ 43 h 43"/>
                  <a:gd name="T44" fmla="*/ 11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1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6" y="27"/>
                      <a:pt x="18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7"/>
                      <a:pt x="37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39" y="27"/>
                      <a:pt x="41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5"/>
                      <a:pt x="27" y="11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11"/>
                      <a:pt x="24" y="15"/>
                      <a:pt x="23" y="21"/>
                    </a:cubicBezTo>
                    <a:cubicBezTo>
                      <a:pt x="17" y="43"/>
                      <a:pt x="17" y="43"/>
                      <a:pt x="17" y="43"/>
                    </a:cubicBezTo>
                    <a:lnTo>
                      <a:pt x="11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167"/>
              <p:cNvSpPr>
                <a:spLocks/>
              </p:cNvSpPr>
              <p:nvPr/>
            </p:nvSpPr>
            <p:spPr bwMode="auto">
              <a:xfrm>
                <a:off x="6281738" y="566738"/>
                <a:ext cx="195263" cy="160337"/>
              </a:xfrm>
              <a:custGeom>
                <a:avLst/>
                <a:gdLst>
                  <a:gd name="T0" fmla="*/ 10 w 52"/>
                  <a:gd name="T1" fmla="*/ 43 h 43"/>
                  <a:gd name="T2" fmla="*/ 0 w 52"/>
                  <a:gd name="T3" fmla="*/ 0 h 43"/>
                  <a:gd name="T4" fmla="*/ 5 w 52"/>
                  <a:gd name="T5" fmla="*/ 0 h 43"/>
                  <a:gd name="T6" fmla="*/ 10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7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0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8 w 52"/>
                  <a:gd name="T35" fmla="*/ 21 h 43"/>
                  <a:gd name="T36" fmla="*/ 26 w 52"/>
                  <a:gd name="T37" fmla="*/ 7 h 43"/>
                  <a:gd name="T38" fmla="*/ 25 w 52"/>
                  <a:gd name="T39" fmla="*/ 7 h 43"/>
                  <a:gd name="T40" fmla="*/ 22 w 52"/>
                  <a:gd name="T41" fmla="*/ 21 h 43"/>
                  <a:gd name="T42" fmla="*/ 16 w 52"/>
                  <a:gd name="T43" fmla="*/ 43 h 43"/>
                  <a:gd name="T44" fmla="*/ 10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0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2"/>
                      <a:pt x="16" y="27"/>
                      <a:pt x="17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7"/>
                      <a:pt x="36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39" y="27"/>
                      <a:pt x="40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15"/>
                      <a:pt x="26" y="11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1"/>
                      <a:pt x="24" y="15"/>
                      <a:pt x="22" y="21"/>
                    </a:cubicBezTo>
                    <a:cubicBezTo>
                      <a:pt x="16" y="43"/>
                      <a:pt x="16" y="43"/>
                      <a:pt x="16" y="43"/>
                    </a:cubicBezTo>
                    <a:lnTo>
                      <a:pt x="1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68"/>
              <p:cNvSpPr>
                <a:spLocks/>
              </p:cNvSpPr>
              <p:nvPr/>
            </p:nvSpPr>
            <p:spPr bwMode="auto">
              <a:xfrm>
                <a:off x="6483351" y="566738"/>
                <a:ext cx="195263" cy="160337"/>
              </a:xfrm>
              <a:custGeom>
                <a:avLst/>
                <a:gdLst>
                  <a:gd name="T0" fmla="*/ 11 w 52"/>
                  <a:gd name="T1" fmla="*/ 43 h 43"/>
                  <a:gd name="T2" fmla="*/ 0 w 52"/>
                  <a:gd name="T3" fmla="*/ 0 h 43"/>
                  <a:gd name="T4" fmla="*/ 6 w 52"/>
                  <a:gd name="T5" fmla="*/ 0 h 43"/>
                  <a:gd name="T6" fmla="*/ 11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8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1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9 w 52"/>
                  <a:gd name="T35" fmla="*/ 21 h 43"/>
                  <a:gd name="T36" fmla="*/ 26 w 52"/>
                  <a:gd name="T37" fmla="*/ 7 h 43"/>
                  <a:gd name="T38" fmla="*/ 26 w 52"/>
                  <a:gd name="T39" fmla="*/ 7 h 43"/>
                  <a:gd name="T40" fmla="*/ 23 w 52"/>
                  <a:gd name="T41" fmla="*/ 21 h 43"/>
                  <a:gd name="T42" fmla="*/ 17 w 52"/>
                  <a:gd name="T43" fmla="*/ 43 h 43"/>
                  <a:gd name="T44" fmla="*/ 11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1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6" y="27"/>
                      <a:pt x="18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6" y="27"/>
                      <a:pt x="37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40" y="27"/>
                      <a:pt x="41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5"/>
                      <a:pt x="27" y="11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11"/>
                      <a:pt x="24" y="15"/>
                      <a:pt x="23" y="21"/>
                    </a:cubicBezTo>
                    <a:cubicBezTo>
                      <a:pt x="17" y="43"/>
                      <a:pt x="17" y="43"/>
                      <a:pt x="17" y="43"/>
                    </a:cubicBezTo>
                    <a:lnTo>
                      <a:pt x="11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7" name="Freeform 177"/>
            <p:cNvSpPr>
              <a:spLocks noEditPoints="1"/>
            </p:cNvSpPr>
            <p:nvPr/>
          </p:nvSpPr>
          <p:spPr bwMode="auto">
            <a:xfrm>
              <a:off x="8616491" y="2204197"/>
              <a:ext cx="292676" cy="381160"/>
            </a:xfrm>
            <a:custGeom>
              <a:avLst/>
              <a:gdLst>
                <a:gd name="T0" fmla="*/ 253 w 258"/>
                <a:gd name="T1" fmla="*/ 303 h 336"/>
                <a:gd name="T2" fmla="*/ 142 w 258"/>
                <a:gd name="T3" fmla="*/ 254 h 336"/>
                <a:gd name="T4" fmla="*/ 232 w 258"/>
                <a:gd name="T5" fmla="*/ 43 h 336"/>
                <a:gd name="T6" fmla="*/ 97 w 258"/>
                <a:gd name="T7" fmla="*/ 235 h 336"/>
                <a:gd name="T8" fmla="*/ 0 w 258"/>
                <a:gd name="T9" fmla="*/ 190 h 336"/>
                <a:gd name="T10" fmla="*/ 258 w 258"/>
                <a:gd name="T11" fmla="*/ 0 h 336"/>
                <a:gd name="T12" fmla="*/ 253 w 258"/>
                <a:gd name="T13" fmla="*/ 303 h 336"/>
                <a:gd name="T14" fmla="*/ 109 w 258"/>
                <a:gd name="T15" fmla="*/ 336 h 336"/>
                <a:gd name="T16" fmla="*/ 92 w 258"/>
                <a:gd name="T17" fmla="*/ 263 h 336"/>
                <a:gd name="T18" fmla="*/ 154 w 258"/>
                <a:gd name="T19" fmla="*/ 287 h 336"/>
                <a:gd name="T20" fmla="*/ 109 w 258"/>
                <a:gd name="T2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336">
                  <a:moveTo>
                    <a:pt x="253" y="303"/>
                  </a:moveTo>
                  <a:lnTo>
                    <a:pt x="142" y="254"/>
                  </a:lnTo>
                  <a:lnTo>
                    <a:pt x="232" y="43"/>
                  </a:lnTo>
                  <a:lnTo>
                    <a:pt x="97" y="235"/>
                  </a:lnTo>
                  <a:lnTo>
                    <a:pt x="0" y="190"/>
                  </a:lnTo>
                  <a:lnTo>
                    <a:pt x="258" y="0"/>
                  </a:lnTo>
                  <a:lnTo>
                    <a:pt x="253" y="303"/>
                  </a:lnTo>
                  <a:close/>
                  <a:moveTo>
                    <a:pt x="109" y="336"/>
                  </a:moveTo>
                  <a:lnTo>
                    <a:pt x="92" y="263"/>
                  </a:lnTo>
                  <a:lnTo>
                    <a:pt x="154" y="287"/>
                  </a:lnTo>
                  <a:lnTo>
                    <a:pt x="109" y="3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7620482" y="3013028"/>
              <a:ext cx="268855" cy="369817"/>
              <a:chOff x="3868738" y="2328863"/>
              <a:chExt cx="376238" cy="517525"/>
            </a:xfrm>
            <a:grpFill/>
          </p:grpSpPr>
          <p:sp>
            <p:nvSpPr>
              <p:cNvPr id="113" name="Freeform 181"/>
              <p:cNvSpPr>
                <a:spLocks/>
              </p:cNvSpPr>
              <p:nvPr/>
            </p:nvSpPr>
            <p:spPr bwMode="auto">
              <a:xfrm>
                <a:off x="3868738" y="2328863"/>
                <a:ext cx="180975" cy="517525"/>
              </a:xfrm>
              <a:custGeom>
                <a:avLst/>
                <a:gdLst>
                  <a:gd name="T0" fmla="*/ 6 w 48"/>
                  <a:gd name="T1" fmla="*/ 16 h 138"/>
                  <a:gd name="T2" fmla="*/ 1 w 48"/>
                  <a:gd name="T3" fmla="*/ 34 h 138"/>
                  <a:gd name="T4" fmla="*/ 4 w 48"/>
                  <a:gd name="T5" fmla="*/ 48 h 138"/>
                  <a:gd name="T6" fmla="*/ 17 w 48"/>
                  <a:gd name="T7" fmla="*/ 63 h 138"/>
                  <a:gd name="T8" fmla="*/ 17 w 48"/>
                  <a:gd name="T9" fmla="*/ 138 h 138"/>
                  <a:gd name="T10" fmla="*/ 30 w 48"/>
                  <a:gd name="T11" fmla="*/ 138 h 138"/>
                  <a:gd name="T12" fmla="*/ 30 w 48"/>
                  <a:gd name="T13" fmla="*/ 63 h 138"/>
                  <a:gd name="T14" fmla="*/ 44 w 48"/>
                  <a:gd name="T15" fmla="*/ 48 h 138"/>
                  <a:gd name="T16" fmla="*/ 47 w 48"/>
                  <a:gd name="T17" fmla="*/ 34 h 138"/>
                  <a:gd name="T18" fmla="*/ 42 w 48"/>
                  <a:gd name="T19" fmla="*/ 16 h 138"/>
                  <a:gd name="T20" fmla="*/ 32 w 48"/>
                  <a:gd name="T21" fmla="*/ 0 h 138"/>
                  <a:gd name="T22" fmla="*/ 35 w 48"/>
                  <a:gd name="T23" fmla="*/ 33 h 138"/>
                  <a:gd name="T24" fmla="*/ 31 w 48"/>
                  <a:gd name="T25" fmla="*/ 33 h 138"/>
                  <a:gd name="T26" fmla="*/ 27 w 48"/>
                  <a:gd name="T27" fmla="*/ 0 h 138"/>
                  <a:gd name="T28" fmla="*/ 24 w 48"/>
                  <a:gd name="T29" fmla="*/ 0 h 138"/>
                  <a:gd name="T30" fmla="*/ 20 w 48"/>
                  <a:gd name="T31" fmla="*/ 0 h 138"/>
                  <a:gd name="T32" fmla="*/ 17 w 48"/>
                  <a:gd name="T33" fmla="*/ 33 h 138"/>
                  <a:gd name="T34" fmla="*/ 13 w 48"/>
                  <a:gd name="T35" fmla="*/ 33 h 138"/>
                  <a:gd name="T36" fmla="*/ 16 w 48"/>
                  <a:gd name="T37" fmla="*/ 0 h 138"/>
                  <a:gd name="T38" fmla="*/ 6 w 48"/>
                  <a:gd name="T3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38">
                    <a:moveTo>
                      <a:pt x="6" y="16"/>
                    </a:moveTo>
                    <a:cubicBezTo>
                      <a:pt x="4" y="22"/>
                      <a:pt x="1" y="28"/>
                      <a:pt x="1" y="34"/>
                    </a:cubicBezTo>
                    <a:cubicBezTo>
                      <a:pt x="0" y="39"/>
                      <a:pt x="1" y="43"/>
                      <a:pt x="4" y="48"/>
                    </a:cubicBezTo>
                    <a:cubicBezTo>
                      <a:pt x="7" y="53"/>
                      <a:pt x="12" y="60"/>
                      <a:pt x="17" y="63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36" y="60"/>
                      <a:pt x="41" y="53"/>
                      <a:pt x="44" y="48"/>
                    </a:cubicBezTo>
                    <a:cubicBezTo>
                      <a:pt x="46" y="43"/>
                      <a:pt x="48" y="39"/>
                      <a:pt x="47" y="34"/>
                    </a:cubicBezTo>
                    <a:cubicBezTo>
                      <a:pt x="46" y="28"/>
                      <a:pt x="44" y="22"/>
                      <a:pt x="42" y="16"/>
                    </a:cubicBezTo>
                    <a:cubicBezTo>
                      <a:pt x="41" y="12"/>
                      <a:pt x="37" y="1"/>
                      <a:pt x="32" y="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0" y="1"/>
                      <a:pt x="7" y="12"/>
                      <a:pt x="6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182"/>
              <p:cNvSpPr>
                <a:spLocks/>
              </p:cNvSpPr>
              <p:nvPr/>
            </p:nvSpPr>
            <p:spPr bwMode="auto">
              <a:xfrm>
                <a:off x="4127501" y="2328863"/>
                <a:ext cx="117475" cy="517525"/>
              </a:xfrm>
              <a:custGeom>
                <a:avLst/>
                <a:gdLst>
                  <a:gd name="T0" fmla="*/ 0 w 31"/>
                  <a:gd name="T1" fmla="*/ 39 h 138"/>
                  <a:gd name="T2" fmla="*/ 18 w 31"/>
                  <a:gd name="T3" fmla="*/ 77 h 138"/>
                  <a:gd name="T4" fmla="*/ 18 w 31"/>
                  <a:gd name="T5" fmla="*/ 138 h 138"/>
                  <a:gd name="T6" fmla="*/ 31 w 31"/>
                  <a:gd name="T7" fmla="*/ 138 h 138"/>
                  <a:gd name="T8" fmla="*/ 31 w 31"/>
                  <a:gd name="T9" fmla="*/ 0 h 138"/>
                  <a:gd name="T10" fmla="*/ 18 w 31"/>
                  <a:gd name="T11" fmla="*/ 0 h 138"/>
                  <a:gd name="T12" fmla="*/ 0 w 31"/>
                  <a:gd name="T13" fmla="*/ 3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38">
                    <a:moveTo>
                      <a:pt x="0" y="39"/>
                    </a:moveTo>
                    <a:cubicBezTo>
                      <a:pt x="0" y="73"/>
                      <a:pt x="14" y="77"/>
                      <a:pt x="18" y="77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0" y="0"/>
                      <a:pt x="0" y="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110272" y="1528963"/>
            <a:ext cx="4744844" cy="4803949"/>
            <a:chOff x="7228459" y="1528963"/>
            <a:chExt cx="4744844" cy="4803949"/>
          </a:xfrm>
        </p:grpSpPr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7228459" y="1528963"/>
              <a:ext cx="942762" cy="942762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89 w 352"/>
                <a:gd name="T11" fmla="*/ 90 h 352"/>
                <a:gd name="T12" fmla="*/ 263 w 352"/>
                <a:gd name="T13" fmla="*/ 90 h 352"/>
                <a:gd name="T14" fmla="*/ 276 w 352"/>
                <a:gd name="T15" fmla="*/ 93 h 352"/>
                <a:gd name="T16" fmla="*/ 176 w 352"/>
                <a:gd name="T17" fmla="*/ 182 h 352"/>
                <a:gd name="T18" fmla="*/ 75 w 352"/>
                <a:gd name="T19" fmla="*/ 93 h 352"/>
                <a:gd name="T20" fmla="*/ 89 w 352"/>
                <a:gd name="T21" fmla="*/ 90 h 352"/>
                <a:gd name="T22" fmla="*/ 60 w 352"/>
                <a:gd name="T23" fmla="*/ 235 h 352"/>
                <a:gd name="T24" fmla="*/ 60 w 352"/>
                <a:gd name="T25" fmla="*/ 119 h 352"/>
                <a:gd name="T26" fmla="*/ 65 w 352"/>
                <a:gd name="T27" fmla="*/ 103 h 352"/>
                <a:gd name="T28" fmla="*/ 137 w 352"/>
                <a:gd name="T29" fmla="*/ 167 h 352"/>
                <a:gd name="T30" fmla="*/ 64 w 352"/>
                <a:gd name="T31" fmla="*/ 248 h 352"/>
                <a:gd name="T32" fmla="*/ 60 w 352"/>
                <a:gd name="T33" fmla="*/ 235 h 352"/>
                <a:gd name="T34" fmla="*/ 263 w 352"/>
                <a:gd name="T35" fmla="*/ 263 h 352"/>
                <a:gd name="T36" fmla="*/ 89 w 352"/>
                <a:gd name="T37" fmla="*/ 263 h 352"/>
                <a:gd name="T38" fmla="*/ 74 w 352"/>
                <a:gd name="T39" fmla="*/ 259 h 352"/>
                <a:gd name="T40" fmla="*/ 148 w 352"/>
                <a:gd name="T41" fmla="*/ 176 h 352"/>
                <a:gd name="T42" fmla="*/ 171 w 352"/>
                <a:gd name="T43" fmla="*/ 197 h 352"/>
                <a:gd name="T44" fmla="*/ 176 w 352"/>
                <a:gd name="T45" fmla="*/ 198 h 352"/>
                <a:gd name="T46" fmla="*/ 181 w 352"/>
                <a:gd name="T47" fmla="*/ 197 h 352"/>
                <a:gd name="T48" fmla="*/ 204 w 352"/>
                <a:gd name="T49" fmla="*/ 176 h 352"/>
                <a:gd name="T50" fmla="*/ 278 w 352"/>
                <a:gd name="T51" fmla="*/ 259 h 352"/>
                <a:gd name="T52" fmla="*/ 263 w 352"/>
                <a:gd name="T53" fmla="*/ 263 h 352"/>
                <a:gd name="T54" fmla="*/ 286 w 352"/>
                <a:gd name="T55" fmla="*/ 233 h 352"/>
                <a:gd name="T56" fmla="*/ 283 w 352"/>
                <a:gd name="T57" fmla="*/ 247 h 352"/>
                <a:gd name="T58" fmla="*/ 211 w 352"/>
                <a:gd name="T59" fmla="*/ 167 h 352"/>
                <a:gd name="T60" fmla="*/ 282 w 352"/>
                <a:gd name="T61" fmla="*/ 105 h 352"/>
                <a:gd name="T62" fmla="*/ 286 w 352"/>
                <a:gd name="T63" fmla="*/ 120 h 352"/>
                <a:gd name="T64" fmla="*/ 286 w 352"/>
                <a:gd name="T65" fmla="*/ 23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89" y="90"/>
                  </a:moveTo>
                  <a:cubicBezTo>
                    <a:pt x="263" y="90"/>
                    <a:pt x="263" y="90"/>
                    <a:pt x="263" y="90"/>
                  </a:cubicBezTo>
                  <a:cubicBezTo>
                    <a:pt x="268" y="90"/>
                    <a:pt x="272" y="91"/>
                    <a:pt x="276" y="93"/>
                  </a:cubicBezTo>
                  <a:cubicBezTo>
                    <a:pt x="176" y="182"/>
                    <a:pt x="176" y="182"/>
                    <a:pt x="176" y="182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9" y="91"/>
                    <a:pt x="84" y="90"/>
                    <a:pt x="89" y="90"/>
                  </a:cubicBezTo>
                  <a:close/>
                  <a:moveTo>
                    <a:pt x="60" y="235"/>
                  </a:moveTo>
                  <a:cubicBezTo>
                    <a:pt x="60" y="119"/>
                    <a:pt x="60" y="119"/>
                    <a:pt x="60" y="119"/>
                  </a:cubicBezTo>
                  <a:cubicBezTo>
                    <a:pt x="60" y="113"/>
                    <a:pt x="62" y="108"/>
                    <a:pt x="65" y="103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64" y="248"/>
                    <a:pt x="64" y="248"/>
                    <a:pt x="64" y="248"/>
                  </a:cubicBezTo>
                  <a:cubicBezTo>
                    <a:pt x="62" y="244"/>
                    <a:pt x="60" y="240"/>
                    <a:pt x="60" y="235"/>
                  </a:cubicBezTo>
                  <a:close/>
                  <a:moveTo>
                    <a:pt x="263" y="263"/>
                  </a:moveTo>
                  <a:cubicBezTo>
                    <a:pt x="89" y="263"/>
                    <a:pt x="89" y="263"/>
                    <a:pt x="89" y="263"/>
                  </a:cubicBezTo>
                  <a:cubicBezTo>
                    <a:pt x="83" y="263"/>
                    <a:pt x="78" y="262"/>
                    <a:pt x="74" y="259"/>
                  </a:cubicBezTo>
                  <a:cubicBezTo>
                    <a:pt x="148" y="176"/>
                    <a:pt x="148" y="176"/>
                    <a:pt x="148" y="176"/>
                  </a:cubicBezTo>
                  <a:cubicBezTo>
                    <a:pt x="171" y="197"/>
                    <a:pt x="171" y="197"/>
                    <a:pt x="171" y="197"/>
                  </a:cubicBezTo>
                  <a:cubicBezTo>
                    <a:pt x="172" y="198"/>
                    <a:pt x="174" y="198"/>
                    <a:pt x="176" y="198"/>
                  </a:cubicBezTo>
                  <a:cubicBezTo>
                    <a:pt x="178" y="198"/>
                    <a:pt x="179" y="198"/>
                    <a:pt x="181" y="197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78" y="259"/>
                    <a:pt x="278" y="259"/>
                    <a:pt x="278" y="259"/>
                  </a:cubicBezTo>
                  <a:cubicBezTo>
                    <a:pt x="274" y="262"/>
                    <a:pt x="268" y="263"/>
                    <a:pt x="263" y="263"/>
                  </a:cubicBezTo>
                  <a:close/>
                  <a:moveTo>
                    <a:pt x="286" y="233"/>
                  </a:moveTo>
                  <a:cubicBezTo>
                    <a:pt x="286" y="238"/>
                    <a:pt x="285" y="243"/>
                    <a:pt x="283" y="247"/>
                  </a:cubicBezTo>
                  <a:cubicBezTo>
                    <a:pt x="211" y="167"/>
                    <a:pt x="211" y="167"/>
                    <a:pt x="211" y="167"/>
                  </a:cubicBezTo>
                  <a:cubicBezTo>
                    <a:pt x="282" y="105"/>
                    <a:pt x="282" y="105"/>
                    <a:pt x="282" y="105"/>
                  </a:cubicBezTo>
                  <a:cubicBezTo>
                    <a:pt x="285" y="109"/>
                    <a:pt x="286" y="115"/>
                    <a:pt x="286" y="120"/>
                  </a:cubicBezTo>
                  <a:lnTo>
                    <a:pt x="286" y="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269533" y="5390150"/>
              <a:ext cx="942762" cy="942762"/>
              <a:chOff x="7275513" y="5302250"/>
              <a:chExt cx="1012825" cy="1012825"/>
            </a:xfrm>
            <a:solidFill>
              <a:schemeClr val="accent3"/>
            </a:solidFill>
          </p:grpSpPr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7467601" y="5521325"/>
                <a:ext cx="608013" cy="606425"/>
              </a:xfrm>
              <a:custGeom>
                <a:avLst/>
                <a:gdLst>
                  <a:gd name="T0" fmla="*/ 189 w 211"/>
                  <a:gd name="T1" fmla="*/ 85 h 211"/>
                  <a:gd name="T2" fmla="*/ 187 w 211"/>
                  <a:gd name="T3" fmla="*/ 64 h 211"/>
                  <a:gd name="T4" fmla="*/ 192 w 211"/>
                  <a:gd name="T5" fmla="*/ 41 h 211"/>
                  <a:gd name="T6" fmla="*/ 179 w 211"/>
                  <a:gd name="T7" fmla="*/ 31 h 211"/>
                  <a:gd name="T8" fmla="*/ 170 w 211"/>
                  <a:gd name="T9" fmla="*/ 36 h 211"/>
                  <a:gd name="T10" fmla="*/ 164 w 211"/>
                  <a:gd name="T11" fmla="*/ 34 h 211"/>
                  <a:gd name="T12" fmla="*/ 155 w 211"/>
                  <a:gd name="T13" fmla="*/ 26 h 211"/>
                  <a:gd name="T14" fmla="*/ 148 w 211"/>
                  <a:gd name="T15" fmla="*/ 20 h 211"/>
                  <a:gd name="T16" fmla="*/ 149 w 211"/>
                  <a:gd name="T17" fmla="*/ 11 h 211"/>
                  <a:gd name="T18" fmla="*/ 125 w 211"/>
                  <a:gd name="T19" fmla="*/ 5 h 211"/>
                  <a:gd name="T20" fmla="*/ 106 w 211"/>
                  <a:gd name="T21" fmla="*/ 1 h 211"/>
                  <a:gd name="T22" fmla="*/ 89 w 211"/>
                  <a:gd name="T23" fmla="*/ 2 h 211"/>
                  <a:gd name="T24" fmla="*/ 88 w 211"/>
                  <a:gd name="T25" fmla="*/ 7 h 211"/>
                  <a:gd name="T26" fmla="*/ 99 w 211"/>
                  <a:gd name="T27" fmla="*/ 3 h 211"/>
                  <a:gd name="T28" fmla="*/ 101 w 211"/>
                  <a:gd name="T29" fmla="*/ 13 h 211"/>
                  <a:gd name="T30" fmla="*/ 83 w 211"/>
                  <a:gd name="T31" fmla="*/ 23 h 211"/>
                  <a:gd name="T32" fmla="*/ 87 w 211"/>
                  <a:gd name="T33" fmla="*/ 31 h 211"/>
                  <a:gd name="T34" fmla="*/ 96 w 211"/>
                  <a:gd name="T35" fmla="*/ 25 h 211"/>
                  <a:gd name="T36" fmla="*/ 108 w 211"/>
                  <a:gd name="T37" fmla="*/ 30 h 211"/>
                  <a:gd name="T38" fmla="*/ 118 w 211"/>
                  <a:gd name="T39" fmla="*/ 29 h 211"/>
                  <a:gd name="T40" fmla="*/ 130 w 211"/>
                  <a:gd name="T41" fmla="*/ 32 h 211"/>
                  <a:gd name="T42" fmla="*/ 128 w 211"/>
                  <a:gd name="T43" fmla="*/ 37 h 211"/>
                  <a:gd name="T44" fmla="*/ 116 w 211"/>
                  <a:gd name="T45" fmla="*/ 43 h 211"/>
                  <a:gd name="T46" fmla="*/ 117 w 211"/>
                  <a:gd name="T47" fmla="*/ 50 h 211"/>
                  <a:gd name="T48" fmla="*/ 113 w 211"/>
                  <a:gd name="T49" fmla="*/ 58 h 211"/>
                  <a:gd name="T50" fmla="*/ 110 w 211"/>
                  <a:gd name="T51" fmla="*/ 91 h 211"/>
                  <a:gd name="T52" fmla="*/ 104 w 211"/>
                  <a:gd name="T53" fmla="*/ 97 h 211"/>
                  <a:gd name="T54" fmla="*/ 88 w 211"/>
                  <a:gd name="T55" fmla="*/ 77 h 211"/>
                  <a:gd name="T56" fmla="*/ 57 w 211"/>
                  <a:gd name="T57" fmla="*/ 83 h 211"/>
                  <a:gd name="T58" fmla="*/ 73 w 211"/>
                  <a:gd name="T59" fmla="*/ 89 h 211"/>
                  <a:gd name="T60" fmla="*/ 75 w 211"/>
                  <a:gd name="T61" fmla="*/ 94 h 211"/>
                  <a:gd name="T62" fmla="*/ 63 w 211"/>
                  <a:gd name="T63" fmla="*/ 97 h 211"/>
                  <a:gd name="T64" fmla="*/ 62 w 211"/>
                  <a:gd name="T65" fmla="*/ 105 h 211"/>
                  <a:gd name="T66" fmla="*/ 70 w 211"/>
                  <a:gd name="T67" fmla="*/ 110 h 211"/>
                  <a:gd name="T68" fmla="*/ 84 w 211"/>
                  <a:gd name="T69" fmla="*/ 107 h 211"/>
                  <a:gd name="T70" fmla="*/ 99 w 211"/>
                  <a:gd name="T71" fmla="*/ 114 h 211"/>
                  <a:gd name="T72" fmla="*/ 116 w 211"/>
                  <a:gd name="T73" fmla="*/ 109 h 211"/>
                  <a:gd name="T74" fmla="*/ 118 w 211"/>
                  <a:gd name="T75" fmla="*/ 131 h 211"/>
                  <a:gd name="T76" fmla="*/ 109 w 211"/>
                  <a:gd name="T77" fmla="*/ 159 h 211"/>
                  <a:gd name="T78" fmla="*/ 90 w 211"/>
                  <a:gd name="T79" fmla="*/ 189 h 211"/>
                  <a:gd name="T80" fmla="*/ 82 w 211"/>
                  <a:gd name="T81" fmla="*/ 197 h 211"/>
                  <a:gd name="T82" fmla="*/ 79 w 211"/>
                  <a:gd name="T83" fmla="*/ 181 h 211"/>
                  <a:gd name="T84" fmla="*/ 78 w 211"/>
                  <a:gd name="T85" fmla="*/ 159 h 211"/>
                  <a:gd name="T86" fmla="*/ 63 w 211"/>
                  <a:gd name="T87" fmla="*/ 132 h 211"/>
                  <a:gd name="T88" fmla="*/ 72 w 211"/>
                  <a:gd name="T89" fmla="*/ 125 h 211"/>
                  <a:gd name="T90" fmla="*/ 60 w 211"/>
                  <a:gd name="T91" fmla="*/ 115 h 211"/>
                  <a:gd name="T92" fmla="*/ 55 w 211"/>
                  <a:gd name="T93" fmla="*/ 102 h 211"/>
                  <a:gd name="T94" fmla="*/ 50 w 211"/>
                  <a:gd name="T95" fmla="*/ 89 h 211"/>
                  <a:gd name="T96" fmla="*/ 38 w 211"/>
                  <a:gd name="T97" fmla="*/ 78 h 211"/>
                  <a:gd name="T98" fmla="*/ 37 w 211"/>
                  <a:gd name="T99" fmla="*/ 91 h 211"/>
                  <a:gd name="T100" fmla="*/ 30 w 211"/>
                  <a:gd name="T101" fmla="*/ 91 h 211"/>
                  <a:gd name="T102" fmla="*/ 32 w 211"/>
                  <a:gd name="T103" fmla="*/ 52 h 211"/>
                  <a:gd name="T104" fmla="*/ 20 w 211"/>
                  <a:gd name="T105" fmla="*/ 148 h 211"/>
                  <a:gd name="T106" fmla="*/ 167 w 211"/>
                  <a:gd name="T107" fmla="*/ 185 h 211"/>
                  <a:gd name="T108" fmla="*/ 160 w 211"/>
                  <a:gd name="T109" fmla="*/ 127 h 211"/>
                  <a:gd name="T110" fmla="*/ 184 w 211"/>
                  <a:gd name="T111" fmla="*/ 133 h 211"/>
                  <a:gd name="T112" fmla="*/ 201 w 211"/>
                  <a:gd name="T113" fmla="*/ 146 h 211"/>
                  <a:gd name="T114" fmla="*/ 206 w 211"/>
                  <a:gd name="T115" fmla="*/ 10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1" h="211">
                    <a:moveTo>
                      <a:pt x="196" y="93"/>
                    </a:moveTo>
                    <a:cubicBezTo>
                      <a:pt x="195" y="88"/>
                      <a:pt x="194" y="87"/>
                      <a:pt x="189" y="85"/>
                    </a:cubicBezTo>
                    <a:cubicBezTo>
                      <a:pt x="183" y="84"/>
                      <a:pt x="181" y="81"/>
                      <a:pt x="183" y="76"/>
                    </a:cubicBezTo>
                    <a:cubicBezTo>
                      <a:pt x="184" y="72"/>
                      <a:pt x="186" y="68"/>
                      <a:pt x="187" y="64"/>
                    </a:cubicBezTo>
                    <a:cubicBezTo>
                      <a:pt x="189" y="61"/>
                      <a:pt x="190" y="57"/>
                      <a:pt x="189" y="52"/>
                    </a:cubicBezTo>
                    <a:cubicBezTo>
                      <a:pt x="188" y="48"/>
                      <a:pt x="189" y="44"/>
                      <a:pt x="192" y="41"/>
                    </a:cubicBezTo>
                    <a:cubicBezTo>
                      <a:pt x="189" y="37"/>
                      <a:pt x="186" y="34"/>
                      <a:pt x="182" y="30"/>
                    </a:cubicBezTo>
                    <a:cubicBezTo>
                      <a:pt x="181" y="28"/>
                      <a:pt x="180" y="29"/>
                      <a:pt x="179" y="31"/>
                    </a:cubicBezTo>
                    <a:cubicBezTo>
                      <a:pt x="179" y="32"/>
                      <a:pt x="179" y="33"/>
                      <a:pt x="179" y="33"/>
                    </a:cubicBezTo>
                    <a:cubicBezTo>
                      <a:pt x="178" y="38"/>
                      <a:pt x="174" y="39"/>
                      <a:pt x="170" y="36"/>
                    </a:cubicBezTo>
                    <a:cubicBezTo>
                      <a:pt x="170" y="36"/>
                      <a:pt x="169" y="35"/>
                      <a:pt x="168" y="35"/>
                    </a:cubicBezTo>
                    <a:cubicBezTo>
                      <a:pt x="167" y="34"/>
                      <a:pt x="165" y="34"/>
                      <a:pt x="164" y="34"/>
                    </a:cubicBezTo>
                    <a:cubicBezTo>
                      <a:pt x="160" y="35"/>
                      <a:pt x="159" y="34"/>
                      <a:pt x="159" y="30"/>
                    </a:cubicBezTo>
                    <a:cubicBezTo>
                      <a:pt x="160" y="27"/>
                      <a:pt x="159" y="25"/>
                      <a:pt x="155" y="26"/>
                    </a:cubicBezTo>
                    <a:cubicBezTo>
                      <a:pt x="154" y="26"/>
                      <a:pt x="153" y="26"/>
                      <a:pt x="152" y="26"/>
                    </a:cubicBezTo>
                    <a:cubicBezTo>
                      <a:pt x="149" y="26"/>
                      <a:pt x="147" y="23"/>
                      <a:pt x="148" y="20"/>
                    </a:cubicBezTo>
                    <a:cubicBezTo>
                      <a:pt x="148" y="18"/>
                      <a:pt x="149" y="17"/>
                      <a:pt x="149" y="15"/>
                    </a:cubicBezTo>
                    <a:cubicBezTo>
                      <a:pt x="150" y="14"/>
                      <a:pt x="150" y="12"/>
                      <a:pt x="149" y="11"/>
                    </a:cubicBezTo>
                    <a:cubicBezTo>
                      <a:pt x="147" y="9"/>
                      <a:pt x="144" y="7"/>
                      <a:pt x="141" y="5"/>
                    </a:cubicBezTo>
                    <a:cubicBezTo>
                      <a:pt x="136" y="1"/>
                      <a:pt x="130" y="4"/>
                      <a:pt x="125" y="5"/>
                    </a:cubicBezTo>
                    <a:cubicBezTo>
                      <a:pt x="124" y="9"/>
                      <a:pt x="124" y="10"/>
                      <a:pt x="119" y="9"/>
                    </a:cubicBezTo>
                    <a:cubicBezTo>
                      <a:pt x="114" y="7"/>
                      <a:pt x="110" y="5"/>
                      <a:pt x="106" y="1"/>
                    </a:cubicBezTo>
                    <a:cubicBezTo>
                      <a:pt x="106" y="0"/>
                      <a:pt x="105" y="0"/>
                      <a:pt x="104" y="0"/>
                    </a:cubicBezTo>
                    <a:cubicBezTo>
                      <a:pt x="99" y="1"/>
                      <a:pt x="94" y="1"/>
                      <a:pt x="89" y="2"/>
                    </a:cubicBezTo>
                    <a:cubicBezTo>
                      <a:pt x="88" y="2"/>
                      <a:pt x="87" y="3"/>
                      <a:pt x="87" y="4"/>
                    </a:cubicBezTo>
                    <a:cubicBezTo>
                      <a:pt x="87" y="5"/>
                      <a:pt x="87" y="6"/>
                      <a:pt x="88" y="7"/>
                    </a:cubicBezTo>
                    <a:cubicBezTo>
                      <a:pt x="90" y="7"/>
                      <a:pt x="92" y="7"/>
                      <a:pt x="93" y="6"/>
                    </a:cubicBezTo>
                    <a:cubicBezTo>
                      <a:pt x="95" y="5"/>
                      <a:pt x="97" y="4"/>
                      <a:pt x="99" y="3"/>
                    </a:cubicBezTo>
                    <a:cubicBezTo>
                      <a:pt x="102" y="2"/>
                      <a:pt x="103" y="2"/>
                      <a:pt x="104" y="5"/>
                    </a:cubicBezTo>
                    <a:cubicBezTo>
                      <a:pt x="105" y="8"/>
                      <a:pt x="104" y="11"/>
                      <a:pt x="101" y="13"/>
                    </a:cubicBezTo>
                    <a:cubicBezTo>
                      <a:pt x="98" y="15"/>
                      <a:pt x="94" y="17"/>
                      <a:pt x="90" y="19"/>
                    </a:cubicBezTo>
                    <a:cubicBezTo>
                      <a:pt x="88" y="20"/>
                      <a:pt x="85" y="22"/>
                      <a:pt x="83" y="23"/>
                    </a:cubicBezTo>
                    <a:cubicBezTo>
                      <a:pt x="81" y="25"/>
                      <a:pt x="79" y="27"/>
                      <a:pt x="81" y="30"/>
                    </a:cubicBezTo>
                    <a:cubicBezTo>
                      <a:pt x="82" y="32"/>
                      <a:pt x="85" y="31"/>
                      <a:pt x="87" y="31"/>
                    </a:cubicBezTo>
                    <a:cubicBezTo>
                      <a:pt x="89" y="30"/>
                      <a:pt x="91" y="29"/>
                      <a:pt x="93" y="28"/>
                    </a:cubicBezTo>
                    <a:cubicBezTo>
                      <a:pt x="94" y="27"/>
                      <a:pt x="95" y="26"/>
                      <a:pt x="96" y="25"/>
                    </a:cubicBezTo>
                    <a:cubicBezTo>
                      <a:pt x="98" y="24"/>
                      <a:pt x="99" y="24"/>
                      <a:pt x="100" y="27"/>
                    </a:cubicBezTo>
                    <a:cubicBezTo>
                      <a:pt x="102" y="31"/>
                      <a:pt x="105" y="32"/>
                      <a:pt x="108" y="30"/>
                    </a:cubicBezTo>
                    <a:cubicBezTo>
                      <a:pt x="110" y="29"/>
                      <a:pt x="111" y="27"/>
                      <a:pt x="113" y="26"/>
                    </a:cubicBezTo>
                    <a:cubicBezTo>
                      <a:pt x="116" y="25"/>
                      <a:pt x="118" y="26"/>
                      <a:pt x="118" y="29"/>
                    </a:cubicBezTo>
                    <a:cubicBezTo>
                      <a:pt x="119" y="33"/>
                      <a:pt x="120" y="34"/>
                      <a:pt x="124" y="33"/>
                    </a:cubicBezTo>
                    <a:cubicBezTo>
                      <a:pt x="126" y="33"/>
                      <a:pt x="128" y="33"/>
                      <a:pt x="130" y="32"/>
                    </a:cubicBezTo>
                    <a:cubicBezTo>
                      <a:pt x="130" y="33"/>
                      <a:pt x="131" y="33"/>
                      <a:pt x="131" y="33"/>
                    </a:cubicBezTo>
                    <a:cubicBezTo>
                      <a:pt x="130" y="34"/>
                      <a:pt x="130" y="36"/>
                      <a:pt x="128" y="37"/>
                    </a:cubicBezTo>
                    <a:cubicBezTo>
                      <a:pt x="127" y="39"/>
                      <a:pt x="124" y="40"/>
                      <a:pt x="122" y="41"/>
                    </a:cubicBezTo>
                    <a:cubicBezTo>
                      <a:pt x="119" y="42"/>
                      <a:pt x="116" y="43"/>
                      <a:pt x="116" y="43"/>
                    </a:cubicBezTo>
                    <a:cubicBezTo>
                      <a:pt x="116" y="43"/>
                      <a:pt x="120" y="45"/>
                      <a:pt x="118" y="46"/>
                    </a:cubicBezTo>
                    <a:cubicBezTo>
                      <a:pt x="114" y="47"/>
                      <a:pt x="108" y="53"/>
                      <a:pt x="117" y="50"/>
                    </a:cubicBezTo>
                    <a:cubicBezTo>
                      <a:pt x="118" y="50"/>
                      <a:pt x="120" y="50"/>
                      <a:pt x="122" y="49"/>
                    </a:cubicBezTo>
                    <a:cubicBezTo>
                      <a:pt x="120" y="54"/>
                      <a:pt x="116" y="56"/>
                      <a:pt x="113" y="58"/>
                    </a:cubicBezTo>
                    <a:cubicBezTo>
                      <a:pt x="102" y="64"/>
                      <a:pt x="101" y="79"/>
                      <a:pt x="107" y="86"/>
                    </a:cubicBezTo>
                    <a:cubicBezTo>
                      <a:pt x="108" y="88"/>
                      <a:pt x="109" y="89"/>
                      <a:pt x="110" y="91"/>
                    </a:cubicBezTo>
                    <a:cubicBezTo>
                      <a:pt x="111" y="93"/>
                      <a:pt x="111" y="96"/>
                      <a:pt x="109" y="97"/>
                    </a:cubicBezTo>
                    <a:cubicBezTo>
                      <a:pt x="108" y="98"/>
                      <a:pt x="105" y="97"/>
                      <a:pt x="104" y="97"/>
                    </a:cubicBezTo>
                    <a:cubicBezTo>
                      <a:pt x="101" y="94"/>
                      <a:pt x="98" y="92"/>
                      <a:pt x="96" y="89"/>
                    </a:cubicBezTo>
                    <a:cubicBezTo>
                      <a:pt x="93" y="85"/>
                      <a:pt x="91" y="81"/>
                      <a:pt x="88" y="77"/>
                    </a:cubicBezTo>
                    <a:cubicBezTo>
                      <a:pt x="78" y="66"/>
                      <a:pt x="66" y="68"/>
                      <a:pt x="57" y="77"/>
                    </a:cubicBezTo>
                    <a:cubicBezTo>
                      <a:pt x="54" y="79"/>
                      <a:pt x="55" y="81"/>
                      <a:pt x="57" y="83"/>
                    </a:cubicBezTo>
                    <a:cubicBezTo>
                      <a:pt x="58" y="83"/>
                      <a:pt x="59" y="84"/>
                      <a:pt x="60" y="84"/>
                    </a:cubicBezTo>
                    <a:cubicBezTo>
                      <a:pt x="65" y="86"/>
                      <a:pt x="69" y="88"/>
                      <a:pt x="73" y="89"/>
                    </a:cubicBezTo>
                    <a:cubicBezTo>
                      <a:pt x="74" y="90"/>
                      <a:pt x="75" y="90"/>
                      <a:pt x="76" y="91"/>
                    </a:cubicBezTo>
                    <a:cubicBezTo>
                      <a:pt x="77" y="92"/>
                      <a:pt x="77" y="93"/>
                      <a:pt x="75" y="94"/>
                    </a:cubicBezTo>
                    <a:cubicBezTo>
                      <a:pt x="74" y="95"/>
                      <a:pt x="72" y="95"/>
                      <a:pt x="71" y="95"/>
                    </a:cubicBezTo>
                    <a:cubicBezTo>
                      <a:pt x="68" y="96"/>
                      <a:pt x="65" y="96"/>
                      <a:pt x="63" y="97"/>
                    </a:cubicBezTo>
                    <a:cubicBezTo>
                      <a:pt x="61" y="98"/>
                      <a:pt x="59" y="100"/>
                      <a:pt x="59" y="101"/>
                    </a:cubicBezTo>
                    <a:cubicBezTo>
                      <a:pt x="59" y="102"/>
                      <a:pt x="61" y="104"/>
                      <a:pt x="62" y="105"/>
                    </a:cubicBezTo>
                    <a:cubicBezTo>
                      <a:pt x="63" y="106"/>
                      <a:pt x="64" y="106"/>
                      <a:pt x="65" y="107"/>
                    </a:cubicBezTo>
                    <a:cubicBezTo>
                      <a:pt x="67" y="108"/>
                      <a:pt x="69" y="109"/>
                      <a:pt x="70" y="110"/>
                    </a:cubicBezTo>
                    <a:cubicBezTo>
                      <a:pt x="72" y="113"/>
                      <a:pt x="74" y="113"/>
                      <a:pt x="76" y="112"/>
                    </a:cubicBezTo>
                    <a:cubicBezTo>
                      <a:pt x="79" y="110"/>
                      <a:pt x="81" y="109"/>
                      <a:pt x="84" y="107"/>
                    </a:cubicBezTo>
                    <a:cubicBezTo>
                      <a:pt x="87" y="105"/>
                      <a:pt x="87" y="105"/>
                      <a:pt x="89" y="108"/>
                    </a:cubicBezTo>
                    <a:cubicBezTo>
                      <a:pt x="91" y="112"/>
                      <a:pt x="94" y="115"/>
                      <a:pt x="99" y="114"/>
                    </a:cubicBezTo>
                    <a:cubicBezTo>
                      <a:pt x="102" y="114"/>
                      <a:pt x="106" y="112"/>
                      <a:pt x="109" y="111"/>
                    </a:cubicBezTo>
                    <a:cubicBezTo>
                      <a:pt x="111" y="110"/>
                      <a:pt x="113" y="109"/>
                      <a:pt x="116" y="109"/>
                    </a:cubicBezTo>
                    <a:cubicBezTo>
                      <a:pt x="121" y="108"/>
                      <a:pt x="124" y="112"/>
                      <a:pt x="124" y="118"/>
                    </a:cubicBezTo>
                    <a:cubicBezTo>
                      <a:pt x="125" y="124"/>
                      <a:pt x="122" y="128"/>
                      <a:pt x="118" y="131"/>
                    </a:cubicBezTo>
                    <a:cubicBezTo>
                      <a:pt x="114" y="135"/>
                      <a:pt x="112" y="139"/>
                      <a:pt x="114" y="145"/>
                    </a:cubicBezTo>
                    <a:cubicBezTo>
                      <a:pt x="116" y="150"/>
                      <a:pt x="114" y="155"/>
                      <a:pt x="109" y="159"/>
                    </a:cubicBezTo>
                    <a:cubicBezTo>
                      <a:pt x="106" y="162"/>
                      <a:pt x="103" y="164"/>
                      <a:pt x="99" y="167"/>
                    </a:cubicBezTo>
                    <a:cubicBezTo>
                      <a:pt x="95" y="169"/>
                      <a:pt x="89" y="184"/>
                      <a:pt x="90" y="189"/>
                    </a:cubicBezTo>
                    <a:cubicBezTo>
                      <a:pt x="90" y="190"/>
                      <a:pt x="91" y="191"/>
                      <a:pt x="90" y="192"/>
                    </a:cubicBezTo>
                    <a:cubicBezTo>
                      <a:pt x="90" y="197"/>
                      <a:pt x="87" y="196"/>
                      <a:pt x="82" y="197"/>
                    </a:cubicBezTo>
                    <a:cubicBezTo>
                      <a:pt x="79" y="198"/>
                      <a:pt x="80" y="192"/>
                      <a:pt x="79" y="189"/>
                    </a:cubicBezTo>
                    <a:cubicBezTo>
                      <a:pt x="78" y="186"/>
                      <a:pt x="78" y="183"/>
                      <a:pt x="79" y="181"/>
                    </a:cubicBezTo>
                    <a:cubicBezTo>
                      <a:pt x="79" y="178"/>
                      <a:pt x="81" y="176"/>
                      <a:pt x="81" y="173"/>
                    </a:cubicBezTo>
                    <a:cubicBezTo>
                      <a:pt x="83" y="168"/>
                      <a:pt x="82" y="163"/>
                      <a:pt x="78" y="159"/>
                    </a:cubicBezTo>
                    <a:cubicBezTo>
                      <a:pt x="76" y="158"/>
                      <a:pt x="74" y="156"/>
                      <a:pt x="73" y="154"/>
                    </a:cubicBezTo>
                    <a:cubicBezTo>
                      <a:pt x="66" y="148"/>
                      <a:pt x="63" y="141"/>
                      <a:pt x="63" y="132"/>
                    </a:cubicBezTo>
                    <a:cubicBezTo>
                      <a:pt x="63" y="128"/>
                      <a:pt x="65" y="126"/>
                      <a:pt x="69" y="126"/>
                    </a:cubicBezTo>
                    <a:cubicBezTo>
                      <a:pt x="70" y="126"/>
                      <a:pt x="71" y="125"/>
                      <a:pt x="72" y="125"/>
                    </a:cubicBezTo>
                    <a:cubicBezTo>
                      <a:pt x="71" y="122"/>
                      <a:pt x="70" y="120"/>
                      <a:pt x="66" y="120"/>
                    </a:cubicBezTo>
                    <a:cubicBezTo>
                      <a:pt x="63" y="120"/>
                      <a:pt x="61" y="118"/>
                      <a:pt x="60" y="115"/>
                    </a:cubicBezTo>
                    <a:cubicBezTo>
                      <a:pt x="59" y="114"/>
                      <a:pt x="59" y="112"/>
                      <a:pt x="59" y="111"/>
                    </a:cubicBezTo>
                    <a:cubicBezTo>
                      <a:pt x="57" y="108"/>
                      <a:pt x="57" y="104"/>
                      <a:pt x="55" y="102"/>
                    </a:cubicBezTo>
                    <a:cubicBezTo>
                      <a:pt x="53" y="99"/>
                      <a:pt x="52" y="97"/>
                      <a:pt x="52" y="94"/>
                    </a:cubicBezTo>
                    <a:cubicBezTo>
                      <a:pt x="52" y="92"/>
                      <a:pt x="51" y="91"/>
                      <a:pt x="50" y="89"/>
                    </a:cubicBezTo>
                    <a:cubicBezTo>
                      <a:pt x="47" y="87"/>
                      <a:pt x="45" y="84"/>
                      <a:pt x="42" y="82"/>
                    </a:cubicBezTo>
                    <a:cubicBezTo>
                      <a:pt x="41" y="81"/>
                      <a:pt x="40" y="80"/>
                      <a:pt x="38" y="78"/>
                    </a:cubicBezTo>
                    <a:cubicBezTo>
                      <a:pt x="38" y="81"/>
                      <a:pt x="38" y="83"/>
                      <a:pt x="38" y="84"/>
                    </a:cubicBezTo>
                    <a:cubicBezTo>
                      <a:pt x="38" y="86"/>
                      <a:pt x="38" y="89"/>
                      <a:pt x="37" y="91"/>
                    </a:cubicBezTo>
                    <a:cubicBezTo>
                      <a:pt x="37" y="92"/>
                      <a:pt x="35" y="94"/>
                      <a:pt x="34" y="94"/>
                    </a:cubicBezTo>
                    <a:cubicBezTo>
                      <a:pt x="33" y="94"/>
                      <a:pt x="31" y="92"/>
                      <a:pt x="30" y="91"/>
                    </a:cubicBezTo>
                    <a:cubicBezTo>
                      <a:pt x="30" y="89"/>
                      <a:pt x="30" y="86"/>
                      <a:pt x="30" y="84"/>
                    </a:cubicBezTo>
                    <a:cubicBezTo>
                      <a:pt x="32" y="73"/>
                      <a:pt x="33" y="62"/>
                      <a:pt x="32" y="52"/>
                    </a:cubicBezTo>
                    <a:cubicBezTo>
                      <a:pt x="32" y="48"/>
                      <a:pt x="31" y="44"/>
                      <a:pt x="30" y="39"/>
                    </a:cubicBezTo>
                    <a:cubicBezTo>
                      <a:pt x="10" y="64"/>
                      <a:pt x="0" y="108"/>
                      <a:pt x="20" y="148"/>
                    </a:cubicBezTo>
                    <a:cubicBezTo>
                      <a:pt x="42" y="190"/>
                      <a:pt x="89" y="211"/>
                      <a:pt x="135" y="199"/>
                    </a:cubicBezTo>
                    <a:cubicBezTo>
                      <a:pt x="147" y="196"/>
                      <a:pt x="158" y="191"/>
                      <a:pt x="167" y="185"/>
                    </a:cubicBezTo>
                    <a:cubicBezTo>
                      <a:pt x="162" y="183"/>
                      <a:pt x="155" y="180"/>
                      <a:pt x="154" y="161"/>
                    </a:cubicBezTo>
                    <a:cubicBezTo>
                      <a:pt x="153" y="133"/>
                      <a:pt x="157" y="127"/>
                      <a:pt x="160" y="127"/>
                    </a:cubicBezTo>
                    <a:cubicBezTo>
                      <a:pt x="162" y="127"/>
                      <a:pt x="164" y="126"/>
                      <a:pt x="172" y="134"/>
                    </a:cubicBezTo>
                    <a:cubicBezTo>
                      <a:pt x="179" y="143"/>
                      <a:pt x="183" y="139"/>
                      <a:pt x="184" y="133"/>
                    </a:cubicBezTo>
                    <a:cubicBezTo>
                      <a:pt x="184" y="127"/>
                      <a:pt x="190" y="118"/>
                      <a:pt x="193" y="127"/>
                    </a:cubicBezTo>
                    <a:cubicBezTo>
                      <a:pt x="194" y="133"/>
                      <a:pt x="198" y="141"/>
                      <a:pt x="201" y="146"/>
                    </a:cubicBezTo>
                    <a:cubicBezTo>
                      <a:pt x="207" y="135"/>
                      <a:pt x="210" y="123"/>
                      <a:pt x="211" y="111"/>
                    </a:cubicBezTo>
                    <a:cubicBezTo>
                      <a:pt x="209" y="110"/>
                      <a:pt x="208" y="110"/>
                      <a:pt x="206" y="109"/>
                    </a:cubicBezTo>
                    <a:cubicBezTo>
                      <a:pt x="200" y="106"/>
                      <a:pt x="196" y="101"/>
                      <a:pt x="196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35"/>
              <p:cNvSpPr>
                <a:spLocks noEditPoints="1"/>
              </p:cNvSpPr>
              <p:nvPr/>
            </p:nvSpPr>
            <p:spPr bwMode="auto">
              <a:xfrm>
                <a:off x="7275513" y="5302250"/>
                <a:ext cx="1012825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58 w 352"/>
                  <a:gd name="T11" fmla="*/ 261 h 352"/>
                  <a:gd name="T12" fmla="*/ 188 w 352"/>
                  <a:gd name="T13" fmla="*/ 294 h 352"/>
                  <a:gd name="T14" fmla="*/ 96 w 352"/>
                  <a:gd name="T15" fmla="*/ 263 h 352"/>
                  <a:gd name="T16" fmla="*/ 59 w 352"/>
                  <a:gd name="T17" fmla="*/ 189 h 352"/>
                  <a:gd name="T18" fmla="*/ 157 w 352"/>
                  <a:gd name="T19" fmla="*/ 60 h 352"/>
                  <a:gd name="T20" fmla="*/ 175 w 352"/>
                  <a:gd name="T21" fmla="*/ 58 h 352"/>
                  <a:gd name="T22" fmla="*/ 176 w 352"/>
                  <a:gd name="T23" fmla="*/ 58 h 352"/>
                  <a:gd name="T24" fmla="*/ 196 w 352"/>
                  <a:gd name="T25" fmla="*/ 60 h 352"/>
                  <a:gd name="T26" fmla="*/ 272 w 352"/>
                  <a:gd name="T27" fmla="*/ 108 h 352"/>
                  <a:gd name="T28" fmla="*/ 293 w 352"/>
                  <a:gd name="T29" fmla="*/ 162 h 352"/>
                  <a:gd name="T30" fmla="*/ 258 w 352"/>
                  <a:gd name="T31" fmla="*/ 26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3"/>
                      <a:pt x="79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58" y="261"/>
                    </a:moveTo>
                    <a:cubicBezTo>
                      <a:pt x="238" y="280"/>
                      <a:pt x="215" y="291"/>
                      <a:pt x="188" y="294"/>
                    </a:cubicBezTo>
                    <a:cubicBezTo>
                      <a:pt x="153" y="297"/>
                      <a:pt x="122" y="287"/>
                      <a:pt x="96" y="263"/>
                    </a:cubicBezTo>
                    <a:cubicBezTo>
                      <a:pt x="75" y="243"/>
                      <a:pt x="62" y="218"/>
                      <a:pt x="59" y="189"/>
                    </a:cubicBezTo>
                    <a:cubicBezTo>
                      <a:pt x="52" y="127"/>
                      <a:pt x="96" y="69"/>
                      <a:pt x="157" y="60"/>
                    </a:cubicBezTo>
                    <a:cubicBezTo>
                      <a:pt x="163" y="59"/>
                      <a:pt x="169" y="59"/>
                      <a:pt x="175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83" y="59"/>
                      <a:pt x="189" y="59"/>
                      <a:pt x="196" y="60"/>
                    </a:cubicBezTo>
                    <a:cubicBezTo>
                      <a:pt x="227" y="66"/>
                      <a:pt x="253" y="82"/>
                      <a:pt x="272" y="108"/>
                    </a:cubicBezTo>
                    <a:cubicBezTo>
                      <a:pt x="283" y="124"/>
                      <a:pt x="291" y="142"/>
                      <a:pt x="293" y="162"/>
                    </a:cubicBezTo>
                    <a:cubicBezTo>
                      <a:pt x="297" y="200"/>
                      <a:pt x="286" y="234"/>
                      <a:pt x="258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100685" y="3795730"/>
              <a:ext cx="636882" cy="641315"/>
              <a:chOff x="6019801" y="3589338"/>
              <a:chExt cx="684213" cy="688975"/>
            </a:xfrm>
            <a:solidFill>
              <a:schemeClr val="accent3"/>
            </a:solidFill>
          </p:grpSpPr>
          <p:sp>
            <p:nvSpPr>
              <p:cNvPr id="34" name="Freeform 42"/>
              <p:cNvSpPr>
                <a:spLocks noEditPoints="1"/>
              </p:cNvSpPr>
              <p:nvPr/>
            </p:nvSpPr>
            <p:spPr bwMode="auto">
              <a:xfrm>
                <a:off x="6169026" y="3857625"/>
                <a:ext cx="236538" cy="234950"/>
              </a:xfrm>
              <a:custGeom>
                <a:avLst/>
                <a:gdLst>
                  <a:gd name="T0" fmla="*/ 5 w 82"/>
                  <a:gd name="T1" fmla="*/ 60 h 82"/>
                  <a:gd name="T2" fmla="*/ 7 w 82"/>
                  <a:gd name="T3" fmla="*/ 64 h 82"/>
                  <a:gd name="T4" fmla="*/ 9 w 82"/>
                  <a:gd name="T5" fmla="*/ 66 h 82"/>
                  <a:gd name="T6" fmla="*/ 10 w 82"/>
                  <a:gd name="T7" fmla="*/ 68 h 82"/>
                  <a:gd name="T8" fmla="*/ 12 w 82"/>
                  <a:gd name="T9" fmla="*/ 70 h 82"/>
                  <a:gd name="T10" fmla="*/ 15 w 82"/>
                  <a:gd name="T11" fmla="*/ 72 h 82"/>
                  <a:gd name="T12" fmla="*/ 17 w 82"/>
                  <a:gd name="T13" fmla="*/ 74 h 82"/>
                  <a:gd name="T14" fmla="*/ 20 w 82"/>
                  <a:gd name="T15" fmla="*/ 76 h 82"/>
                  <a:gd name="T16" fmla="*/ 29 w 82"/>
                  <a:gd name="T17" fmla="*/ 80 h 82"/>
                  <a:gd name="T18" fmla="*/ 41 w 82"/>
                  <a:gd name="T19" fmla="*/ 82 h 82"/>
                  <a:gd name="T20" fmla="*/ 71 w 82"/>
                  <a:gd name="T21" fmla="*/ 68 h 82"/>
                  <a:gd name="T22" fmla="*/ 75 w 82"/>
                  <a:gd name="T23" fmla="*/ 64 h 82"/>
                  <a:gd name="T24" fmla="*/ 79 w 82"/>
                  <a:gd name="T25" fmla="*/ 55 h 82"/>
                  <a:gd name="T26" fmla="*/ 82 w 82"/>
                  <a:gd name="T27" fmla="*/ 41 h 82"/>
                  <a:gd name="T28" fmla="*/ 82 w 82"/>
                  <a:gd name="T29" fmla="*/ 37 h 82"/>
                  <a:gd name="T30" fmla="*/ 81 w 82"/>
                  <a:gd name="T31" fmla="*/ 33 h 82"/>
                  <a:gd name="T32" fmla="*/ 79 w 82"/>
                  <a:gd name="T33" fmla="*/ 25 h 82"/>
                  <a:gd name="T34" fmla="*/ 77 w 82"/>
                  <a:gd name="T35" fmla="*/ 22 h 82"/>
                  <a:gd name="T36" fmla="*/ 75 w 82"/>
                  <a:gd name="T37" fmla="*/ 18 h 82"/>
                  <a:gd name="T38" fmla="*/ 71 w 82"/>
                  <a:gd name="T39" fmla="*/ 14 h 82"/>
                  <a:gd name="T40" fmla="*/ 41 w 82"/>
                  <a:gd name="T41" fmla="*/ 0 h 82"/>
                  <a:gd name="T42" fmla="*/ 12 w 82"/>
                  <a:gd name="T43" fmla="*/ 13 h 82"/>
                  <a:gd name="T44" fmla="*/ 10 w 82"/>
                  <a:gd name="T45" fmla="*/ 15 h 82"/>
                  <a:gd name="T46" fmla="*/ 7 w 82"/>
                  <a:gd name="T47" fmla="*/ 18 h 82"/>
                  <a:gd name="T48" fmla="*/ 5 w 82"/>
                  <a:gd name="T49" fmla="*/ 22 h 82"/>
                  <a:gd name="T50" fmla="*/ 4 w 82"/>
                  <a:gd name="T51" fmla="*/ 25 h 82"/>
                  <a:gd name="T52" fmla="*/ 1 w 82"/>
                  <a:gd name="T53" fmla="*/ 33 h 82"/>
                  <a:gd name="T54" fmla="*/ 1 w 82"/>
                  <a:gd name="T55" fmla="*/ 37 h 82"/>
                  <a:gd name="T56" fmla="*/ 0 w 82"/>
                  <a:gd name="T57" fmla="*/ 41 h 82"/>
                  <a:gd name="T58" fmla="*/ 3 w 82"/>
                  <a:gd name="T59" fmla="*/ 55 h 82"/>
                  <a:gd name="T60" fmla="*/ 5 w 82"/>
                  <a:gd name="T61" fmla="*/ 60 h 82"/>
                  <a:gd name="T62" fmla="*/ 41 w 82"/>
                  <a:gd name="T63" fmla="*/ 12 h 82"/>
                  <a:gd name="T64" fmla="*/ 70 w 82"/>
                  <a:gd name="T65" fmla="*/ 41 h 82"/>
                  <a:gd name="T66" fmla="*/ 41 w 82"/>
                  <a:gd name="T67" fmla="*/ 70 h 82"/>
                  <a:gd name="T68" fmla="*/ 12 w 82"/>
                  <a:gd name="T69" fmla="*/ 41 h 82"/>
                  <a:gd name="T70" fmla="*/ 41 w 82"/>
                  <a:gd name="T7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82">
                    <a:moveTo>
                      <a:pt x="5" y="60"/>
                    </a:moveTo>
                    <a:cubicBezTo>
                      <a:pt x="6" y="62"/>
                      <a:pt x="7" y="63"/>
                      <a:pt x="7" y="64"/>
                    </a:cubicBezTo>
                    <a:cubicBezTo>
                      <a:pt x="8" y="64"/>
                      <a:pt x="8" y="65"/>
                      <a:pt x="9" y="66"/>
                    </a:cubicBezTo>
                    <a:cubicBezTo>
                      <a:pt x="9" y="66"/>
                      <a:pt x="10" y="67"/>
                      <a:pt x="10" y="68"/>
                    </a:cubicBezTo>
                    <a:cubicBezTo>
                      <a:pt x="11" y="68"/>
                      <a:pt x="12" y="69"/>
                      <a:pt x="12" y="70"/>
                    </a:cubicBezTo>
                    <a:cubicBezTo>
                      <a:pt x="13" y="71"/>
                      <a:pt x="14" y="72"/>
                      <a:pt x="15" y="72"/>
                    </a:cubicBezTo>
                    <a:cubicBezTo>
                      <a:pt x="16" y="73"/>
                      <a:pt x="16" y="73"/>
                      <a:pt x="17" y="74"/>
                    </a:cubicBezTo>
                    <a:cubicBezTo>
                      <a:pt x="18" y="74"/>
                      <a:pt x="19" y="75"/>
                      <a:pt x="20" y="76"/>
                    </a:cubicBezTo>
                    <a:cubicBezTo>
                      <a:pt x="23" y="78"/>
                      <a:pt x="26" y="79"/>
                      <a:pt x="29" y="80"/>
                    </a:cubicBezTo>
                    <a:cubicBezTo>
                      <a:pt x="33" y="81"/>
                      <a:pt x="37" y="82"/>
                      <a:pt x="41" y="82"/>
                    </a:cubicBezTo>
                    <a:cubicBezTo>
                      <a:pt x="53" y="82"/>
                      <a:pt x="64" y="77"/>
                      <a:pt x="71" y="68"/>
                    </a:cubicBezTo>
                    <a:cubicBezTo>
                      <a:pt x="73" y="67"/>
                      <a:pt x="74" y="65"/>
                      <a:pt x="75" y="64"/>
                    </a:cubicBezTo>
                    <a:cubicBezTo>
                      <a:pt x="77" y="61"/>
                      <a:pt x="78" y="58"/>
                      <a:pt x="79" y="55"/>
                    </a:cubicBezTo>
                    <a:cubicBezTo>
                      <a:pt x="81" y="51"/>
                      <a:pt x="82" y="46"/>
                      <a:pt x="82" y="41"/>
                    </a:cubicBezTo>
                    <a:cubicBezTo>
                      <a:pt x="82" y="40"/>
                      <a:pt x="82" y="38"/>
                      <a:pt x="82" y="37"/>
                    </a:cubicBezTo>
                    <a:cubicBezTo>
                      <a:pt x="81" y="36"/>
                      <a:pt x="81" y="34"/>
                      <a:pt x="81" y="33"/>
                    </a:cubicBezTo>
                    <a:cubicBezTo>
                      <a:pt x="80" y="30"/>
                      <a:pt x="80" y="28"/>
                      <a:pt x="79" y="25"/>
                    </a:cubicBezTo>
                    <a:cubicBezTo>
                      <a:pt x="78" y="24"/>
                      <a:pt x="78" y="23"/>
                      <a:pt x="77" y="22"/>
                    </a:cubicBezTo>
                    <a:cubicBezTo>
                      <a:pt x="76" y="20"/>
                      <a:pt x="76" y="19"/>
                      <a:pt x="75" y="18"/>
                    </a:cubicBezTo>
                    <a:cubicBezTo>
                      <a:pt x="74" y="17"/>
                      <a:pt x="73" y="15"/>
                      <a:pt x="71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30" y="0"/>
                      <a:pt x="19" y="5"/>
                      <a:pt x="12" y="13"/>
                    </a:cubicBezTo>
                    <a:cubicBezTo>
                      <a:pt x="11" y="14"/>
                      <a:pt x="10" y="14"/>
                      <a:pt x="10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7" y="19"/>
                      <a:pt x="6" y="20"/>
                      <a:pt x="5" y="22"/>
                    </a:cubicBezTo>
                    <a:cubicBezTo>
                      <a:pt x="5" y="23"/>
                      <a:pt x="4" y="24"/>
                      <a:pt x="4" y="25"/>
                    </a:cubicBezTo>
                    <a:cubicBezTo>
                      <a:pt x="3" y="28"/>
                      <a:pt x="2" y="30"/>
                      <a:pt x="1" y="33"/>
                    </a:cubicBezTo>
                    <a:cubicBezTo>
                      <a:pt x="1" y="34"/>
                      <a:pt x="1" y="36"/>
                      <a:pt x="1" y="37"/>
                    </a:cubicBezTo>
                    <a:cubicBezTo>
                      <a:pt x="0" y="38"/>
                      <a:pt x="0" y="40"/>
                      <a:pt x="0" y="41"/>
                    </a:cubicBezTo>
                    <a:cubicBezTo>
                      <a:pt x="0" y="46"/>
                      <a:pt x="1" y="51"/>
                      <a:pt x="3" y="55"/>
                    </a:cubicBezTo>
                    <a:cubicBezTo>
                      <a:pt x="4" y="57"/>
                      <a:pt x="4" y="59"/>
                      <a:pt x="5" y="60"/>
                    </a:cubicBezTo>
                    <a:close/>
                    <a:moveTo>
                      <a:pt x="41" y="12"/>
                    </a:moveTo>
                    <a:cubicBezTo>
                      <a:pt x="57" y="12"/>
                      <a:pt x="70" y="25"/>
                      <a:pt x="70" y="41"/>
                    </a:cubicBezTo>
                    <a:cubicBezTo>
                      <a:pt x="70" y="57"/>
                      <a:pt x="57" y="70"/>
                      <a:pt x="41" y="70"/>
                    </a:cubicBezTo>
                    <a:cubicBezTo>
                      <a:pt x="25" y="70"/>
                      <a:pt x="12" y="57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43"/>
              <p:cNvSpPr>
                <a:spLocks noEditPoints="1"/>
              </p:cNvSpPr>
              <p:nvPr/>
            </p:nvSpPr>
            <p:spPr bwMode="auto">
              <a:xfrm>
                <a:off x="6019801" y="3589338"/>
                <a:ext cx="684213" cy="688975"/>
              </a:xfrm>
              <a:custGeom>
                <a:avLst/>
                <a:gdLst>
                  <a:gd name="T0" fmla="*/ 119 w 238"/>
                  <a:gd name="T1" fmla="*/ 0 h 239"/>
                  <a:gd name="T2" fmla="*/ 0 w 238"/>
                  <a:gd name="T3" fmla="*/ 119 h 239"/>
                  <a:gd name="T4" fmla="*/ 119 w 238"/>
                  <a:gd name="T5" fmla="*/ 239 h 239"/>
                  <a:gd name="T6" fmla="*/ 238 w 238"/>
                  <a:gd name="T7" fmla="*/ 119 h 239"/>
                  <a:gd name="T8" fmla="*/ 119 w 238"/>
                  <a:gd name="T9" fmla="*/ 0 h 239"/>
                  <a:gd name="T10" fmla="*/ 139 w 238"/>
                  <a:gd name="T11" fmla="*/ 66 h 239"/>
                  <a:gd name="T12" fmla="*/ 166 w 238"/>
                  <a:gd name="T13" fmla="*/ 66 h 239"/>
                  <a:gd name="T14" fmla="*/ 166 w 238"/>
                  <a:gd name="T15" fmla="*/ 78 h 239"/>
                  <a:gd name="T16" fmla="*/ 139 w 238"/>
                  <a:gd name="T17" fmla="*/ 78 h 239"/>
                  <a:gd name="T18" fmla="*/ 139 w 238"/>
                  <a:gd name="T19" fmla="*/ 66 h 239"/>
                  <a:gd name="T20" fmla="*/ 182 w 238"/>
                  <a:gd name="T21" fmla="*/ 186 h 239"/>
                  <a:gd name="T22" fmla="*/ 40 w 238"/>
                  <a:gd name="T23" fmla="*/ 186 h 239"/>
                  <a:gd name="T24" fmla="*/ 40 w 238"/>
                  <a:gd name="T25" fmla="*/ 82 h 239"/>
                  <a:gd name="T26" fmla="*/ 182 w 238"/>
                  <a:gd name="T27" fmla="*/ 82 h 239"/>
                  <a:gd name="T28" fmla="*/ 182 w 238"/>
                  <a:gd name="T29" fmla="*/ 18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8" h="239">
                    <a:moveTo>
                      <a:pt x="119" y="0"/>
                    </a:moveTo>
                    <a:cubicBezTo>
                      <a:pt x="53" y="0"/>
                      <a:pt x="0" y="54"/>
                      <a:pt x="0" y="119"/>
                    </a:cubicBezTo>
                    <a:cubicBezTo>
                      <a:pt x="0" y="185"/>
                      <a:pt x="53" y="239"/>
                      <a:pt x="119" y="239"/>
                    </a:cubicBezTo>
                    <a:cubicBezTo>
                      <a:pt x="185" y="239"/>
                      <a:pt x="238" y="185"/>
                      <a:pt x="238" y="119"/>
                    </a:cubicBezTo>
                    <a:cubicBezTo>
                      <a:pt x="238" y="54"/>
                      <a:pt x="185" y="0"/>
                      <a:pt x="119" y="0"/>
                    </a:cubicBezTo>
                    <a:close/>
                    <a:moveTo>
                      <a:pt x="139" y="66"/>
                    </a:move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39" y="78"/>
                      <a:pt x="139" y="78"/>
                      <a:pt x="139" y="78"/>
                    </a:cubicBezTo>
                    <a:lnTo>
                      <a:pt x="139" y="66"/>
                    </a:lnTo>
                    <a:close/>
                    <a:moveTo>
                      <a:pt x="182" y="186"/>
                    </a:moveTo>
                    <a:cubicBezTo>
                      <a:pt x="40" y="186"/>
                      <a:pt x="40" y="186"/>
                      <a:pt x="40" y="186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182" y="82"/>
                      <a:pt x="182" y="82"/>
                      <a:pt x="182" y="82"/>
                    </a:cubicBezTo>
                    <a:lnTo>
                      <a:pt x="18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Rectangle 44"/>
              <p:cNvSpPr>
                <a:spLocks noChangeArrowheads="1"/>
              </p:cNvSpPr>
              <p:nvPr/>
            </p:nvSpPr>
            <p:spPr bwMode="auto">
              <a:xfrm>
                <a:off x="6416676" y="3860800"/>
                <a:ext cx="841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1027585" y="4589246"/>
              <a:ext cx="945718" cy="945718"/>
              <a:chOff x="8089901" y="4441825"/>
              <a:chExt cx="1016000" cy="1016000"/>
            </a:xfrm>
            <a:solidFill>
              <a:schemeClr val="accent3"/>
            </a:solidFill>
          </p:grpSpPr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8507413" y="4703763"/>
                <a:ext cx="255588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7"/>
              <p:cNvSpPr>
                <a:spLocks noEditPoints="1"/>
              </p:cNvSpPr>
              <p:nvPr/>
            </p:nvSpPr>
            <p:spPr bwMode="auto">
              <a:xfrm>
                <a:off x="8089901" y="4441825"/>
                <a:ext cx="1016000" cy="1016000"/>
              </a:xfrm>
              <a:custGeom>
                <a:avLst/>
                <a:gdLst>
                  <a:gd name="T0" fmla="*/ 176 w 353"/>
                  <a:gd name="T1" fmla="*/ 0 h 353"/>
                  <a:gd name="T2" fmla="*/ 0 w 353"/>
                  <a:gd name="T3" fmla="*/ 176 h 353"/>
                  <a:gd name="T4" fmla="*/ 176 w 353"/>
                  <a:gd name="T5" fmla="*/ 353 h 353"/>
                  <a:gd name="T6" fmla="*/ 353 w 353"/>
                  <a:gd name="T7" fmla="*/ 176 h 353"/>
                  <a:gd name="T8" fmla="*/ 176 w 353"/>
                  <a:gd name="T9" fmla="*/ 0 h 353"/>
                  <a:gd name="T10" fmla="*/ 271 w 353"/>
                  <a:gd name="T11" fmla="*/ 280 h 353"/>
                  <a:gd name="T12" fmla="*/ 107 w 353"/>
                  <a:gd name="T13" fmla="*/ 280 h 353"/>
                  <a:gd name="T14" fmla="*/ 107 w 353"/>
                  <a:gd name="T15" fmla="*/ 257 h 353"/>
                  <a:gd name="T16" fmla="*/ 98 w 353"/>
                  <a:gd name="T17" fmla="*/ 259 h 353"/>
                  <a:gd name="T18" fmla="*/ 93 w 353"/>
                  <a:gd name="T19" fmla="*/ 278 h 353"/>
                  <a:gd name="T20" fmla="*/ 82 w 353"/>
                  <a:gd name="T21" fmla="*/ 278 h 353"/>
                  <a:gd name="T22" fmla="*/ 89 w 353"/>
                  <a:gd name="T23" fmla="*/ 251 h 353"/>
                  <a:gd name="T24" fmla="*/ 107 w 353"/>
                  <a:gd name="T25" fmla="*/ 245 h 353"/>
                  <a:gd name="T26" fmla="*/ 107 w 353"/>
                  <a:gd name="T27" fmla="*/ 213 h 353"/>
                  <a:gd name="T28" fmla="*/ 98 w 353"/>
                  <a:gd name="T29" fmla="*/ 215 h 353"/>
                  <a:gd name="T30" fmla="*/ 93 w 353"/>
                  <a:gd name="T31" fmla="*/ 234 h 353"/>
                  <a:gd name="T32" fmla="*/ 82 w 353"/>
                  <a:gd name="T33" fmla="*/ 234 h 353"/>
                  <a:gd name="T34" fmla="*/ 89 w 353"/>
                  <a:gd name="T35" fmla="*/ 207 h 353"/>
                  <a:gd name="T36" fmla="*/ 107 w 353"/>
                  <a:gd name="T37" fmla="*/ 201 h 353"/>
                  <a:gd name="T38" fmla="*/ 107 w 353"/>
                  <a:gd name="T39" fmla="*/ 169 h 353"/>
                  <a:gd name="T40" fmla="*/ 98 w 353"/>
                  <a:gd name="T41" fmla="*/ 171 h 353"/>
                  <a:gd name="T42" fmla="*/ 93 w 353"/>
                  <a:gd name="T43" fmla="*/ 190 h 353"/>
                  <a:gd name="T44" fmla="*/ 82 w 353"/>
                  <a:gd name="T45" fmla="*/ 190 h 353"/>
                  <a:gd name="T46" fmla="*/ 89 w 353"/>
                  <a:gd name="T47" fmla="*/ 163 h 353"/>
                  <a:gd name="T48" fmla="*/ 107 w 353"/>
                  <a:gd name="T49" fmla="*/ 157 h 353"/>
                  <a:gd name="T50" fmla="*/ 107 w 353"/>
                  <a:gd name="T51" fmla="*/ 125 h 353"/>
                  <a:gd name="T52" fmla="*/ 98 w 353"/>
                  <a:gd name="T53" fmla="*/ 127 h 353"/>
                  <a:gd name="T54" fmla="*/ 93 w 353"/>
                  <a:gd name="T55" fmla="*/ 146 h 353"/>
                  <a:gd name="T56" fmla="*/ 82 w 353"/>
                  <a:gd name="T57" fmla="*/ 146 h 353"/>
                  <a:gd name="T58" fmla="*/ 89 w 353"/>
                  <a:gd name="T59" fmla="*/ 119 h 353"/>
                  <a:gd name="T60" fmla="*/ 107 w 353"/>
                  <a:gd name="T61" fmla="*/ 113 h 353"/>
                  <a:gd name="T62" fmla="*/ 107 w 353"/>
                  <a:gd name="T63" fmla="*/ 81 h 353"/>
                  <a:gd name="T64" fmla="*/ 98 w 353"/>
                  <a:gd name="T65" fmla="*/ 83 h 353"/>
                  <a:gd name="T66" fmla="*/ 93 w 353"/>
                  <a:gd name="T67" fmla="*/ 102 h 353"/>
                  <a:gd name="T68" fmla="*/ 82 w 353"/>
                  <a:gd name="T69" fmla="*/ 102 h 353"/>
                  <a:gd name="T70" fmla="*/ 89 w 353"/>
                  <a:gd name="T71" fmla="*/ 75 h 353"/>
                  <a:gd name="T72" fmla="*/ 107 w 353"/>
                  <a:gd name="T73" fmla="*/ 69 h 353"/>
                  <a:gd name="T74" fmla="*/ 107 w 353"/>
                  <a:gd name="T75" fmla="*/ 69 h 353"/>
                  <a:gd name="T76" fmla="*/ 271 w 353"/>
                  <a:gd name="T77" fmla="*/ 69 h 353"/>
                  <a:gd name="T78" fmla="*/ 271 w 353"/>
                  <a:gd name="T79" fmla="*/ 28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3" h="353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3"/>
                      <a:pt x="176" y="353"/>
                    </a:cubicBezTo>
                    <a:cubicBezTo>
                      <a:pt x="274" y="353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71" y="280"/>
                    </a:moveTo>
                    <a:cubicBezTo>
                      <a:pt x="107" y="280"/>
                      <a:pt x="107" y="280"/>
                      <a:pt x="107" y="280"/>
                    </a:cubicBezTo>
                    <a:cubicBezTo>
                      <a:pt x="107" y="257"/>
                      <a:pt x="107" y="257"/>
                      <a:pt x="107" y="257"/>
                    </a:cubicBezTo>
                    <a:cubicBezTo>
                      <a:pt x="104" y="257"/>
                      <a:pt x="100" y="257"/>
                      <a:pt x="98" y="259"/>
                    </a:cubicBezTo>
                    <a:cubicBezTo>
                      <a:pt x="92" y="263"/>
                      <a:pt x="93" y="272"/>
                      <a:pt x="93" y="278"/>
                    </a:cubicBezTo>
                    <a:cubicBezTo>
                      <a:pt x="94" y="285"/>
                      <a:pt x="82" y="285"/>
                      <a:pt x="82" y="278"/>
                    </a:cubicBezTo>
                    <a:cubicBezTo>
                      <a:pt x="81" y="268"/>
                      <a:pt x="82" y="258"/>
                      <a:pt x="89" y="251"/>
                    </a:cubicBezTo>
                    <a:cubicBezTo>
                      <a:pt x="94" y="247"/>
                      <a:pt x="101" y="245"/>
                      <a:pt x="107" y="245"/>
                    </a:cubicBezTo>
                    <a:cubicBezTo>
                      <a:pt x="107" y="213"/>
                      <a:pt x="107" y="213"/>
                      <a:pt x="107" y="213"/>
                    </a:cubicBezTo>
                    <a:cubicBezTo>
                      <a:pt x="104" y="213"/>
                      <a:pt x="100" y="213"/>
                      <a:pt x="98" y="215"/>
                    </a:cubicBezTo>
                    <a:cubicBezTo>
                      <a:pt x="92" y="219"/>
                      <a:pt x="93" y="228"/>
                      <a:pt x="93" y="234"/>
                    </a:cubicBezTo>
                    <a:cubicBezTo>
                      <a:pt x="94" y="241"/>
                      <a:pt x="82" y="241"/>
                      <a:pt x="82" y="234"/>
                    </a:cubicBezTo>
                    <a:cubicBezTo>
                      <a:pt x="81" y="224"/>
                      <a:pt x="82" y="214"/>
                      <a:pt x="89" y="207"/>
                    </a:cubicBezTo>
                    <a:cubicBezTo>
                      <a:pt x="94" y="202"/>
                      <a:pt x="101" y="201"/>
                      <a:pt x="107" y="201"/>
                    </a:cubicBezTo>
                    <a:cubicBezTo>
                      <a:pt x="107" y="169"/>
                      <a:pt x="107" y="169"/>
                      <a:pt x="107" y="169"/>
                    </a:cubicBezTo>
                    <a:cubicBezTo>
                      <a:pt x="104" y="169"/>
                      <a:pt x="100" y="169"/>
                      <a:pt x="98" y="171"/>
                    </a:cubicBezTo>
                    <a:cubicBezTo>
                      <a:pt x="92" y="175"/>
                      <a:pt x="93" y="184"/>
                      <a:pt x="93" y="190"/>
                    </a:cubicBezTo>
                    <a:cubicBezTo>
                      <a:pt x="94" y="197"/>
                      <a:pt x="82" y="197"/>
                      <a:pt x="82" y="190"/>
                    </a:cubicBezTo>
                    <a:cubicBezTo>
                      <a:pt x="81" y="180"/>
                      <a:pt x="82" y="170"/>
                      <a:pt x="89" y="163"/>
                    </a:cubicBezTo>
                    <a:cubicBezTo>
                      <a:pt x="94" y="158"/>
                      <a:pt x="101" y="157"/>
                      <a:pt x="107" y="157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04" y="125"/>
                      <a:pt x="100" y="125"/>
                      <a:pt x="98" y="127"/>
                    </a:cubicBezTo>
                    <a:cubicBezTo>
                      <a:pt x="92" y="131"/>
                      <a:pt x="93" y="140"/>
                      <a:pt x="93" y="146"/>
                    </a:cubicBezTo>
                    <a:cubicBezTo>
                      <a:pt x="94" y="153"/>
                      <a:pt x="82" y="153"/>
                      <a:pt x="82" y="146"/>
                    </a:cubicBezTo>
                    <a:cubicBezTo>
                      <a:pt x="81" y="136"/>
                      <a:pt x="82" y="126"/>
                      <a:pt x="89" y="119"/>
                    </a:cubicBezTo>
                    <a:cubicBezTo>
                      <a:pt x="94" y="114"/>
                      <a:pt x="101" y="113"/>
                      <a:pt x="107" y="113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4" y="81"/>
                      <a:pt x="100" y="81"/>
                      <a:pt x="98" y="83"/>
                    </a:cubicBezTo>
                    <a:cubicBezTo>
                      <a:pt x="92" y="87"/>
                      <a:pt x="93" y="96"/>
                      <a:pt x="93" y="102"/>
                    </a:cubicBezTo>
                    <a:cubicBezTo>
                      <a:pt x="94" y="109"/>
                      <a:pt x="82" y="109"/>
                      <a:pt x="82" y="102"/>
                    </a:cubicBezTo>
                    <a:cubicBezTo>
                      <a:pt x="81" y="92"/>
                      <a:pt x="82" y="82"/>
                      <a:pt x="89" y="75"/>
                    </a:cubicBezTo>
                    <a:cubicBezTo>
                      <a:pt x="94" y="70"/>
                      <a:pt x="101" y="69"/>
                      <a:pt x="107" y="69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271" y="69"/>
                      <a:pt x="271" y="69"/>
                      <a:pt x="271" y="69"/>
                    </a:cubicBezTo>
                    <a:lnTo>
                      <a:pt x="271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970257" y="4315875"/>
              <a:ext cx="833414" cy="830458"/>
              <a:chOff x="4805363" y="4148138"/>
              <a:chExt cx="895350" cy="892175"/>
            </a:xfrm>
            <a:solidFill>
              <a:schemeClr val="accent3"/>
            </a:solidFill>
          </p:grpSpPr>
          <p:sp>
            <p:nvSpPr>
              <p:cNvPr id="65" name="Freeform 67"/>
              <p:cNvSpPr>
                <a:spLocks/>
              </p:cNvSpPr>
              <p:nvPr/>
            </p:nvSpPr>
            <p:spPr bwMode="auto">
              <a:xfrm>
                <a:off x="5332413" y="4371975"/>
                <a:ext cx="103188" cy="66675"/>
              </a:xfrm>
              <a:custGeom>
                <a:avLst/>
                <a:gdLst>
                  <a:gd name="T0" fmla="*/ 36 w 36"/>
                  <a:gd name="T1" fmla="*/ 2 h 23"/>
                  <a:gd name="T2" fmla="*/ 34 w 36"/>
                  <a:gd name="T3" fmla="*/ 1 h 23"/>
                  <a:gd name="T4" fmla="*/ 0 w 36"/>
                  <a:gd name="T5" fmla="*/ 23 h 23"/>
                  <a:gd name="T6" fmla="*/ 22 w 36"/>
                  <a:gd name="T7" fmla="*/ 15 h 23"/>
                  <a:gd name="T8" fmla="*/ 32 w 36"/>
                  <a:gd name="T9" fmla="*/ 6 h 23"/>
                  <a:gd name="T10" fmla="*/ 36 w 36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36" y="2"/>
                    </a:moveTo>
                    <a:cubicBezTo>
                      <a:pt x="35" y="2"/>
                      <a:pt x="35" y="1"/>
                      <a:pt x="34" y="1"/>
                    </a:cubicBezTo>
                    <a:cubicBezTo>
                      <a:pt x="19" y="0"/>
                      <a:pt x="5" y="9"/>
                      <a:pt x="0" y="23"/>
                    </a:cubicBezTo>
                    <a:cubicBezTo>
                      <a:pt x="8" y="22"/>
                      <a:pt x="15" y="19"/>
                      <a:pt x="22" y="15"/>
                    </a:cubicBezTo>
                    <a:cubicBezTo>
                      <a:pt x="25" y="12"/>
                      <a:pt x="29" y="10"/>
                      <a:pt x="32" y="6"/>
                    </a:cubicBezTo>
                    <a:cubicBezTo>
                      <a:pt x="32" y="6"/>
                      <a:pt x="35" y="3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68"/>
              <p:cNvSpPr>
                <a:spLocks/>
              </p:cNvSpPr>
              <p:nvPr/>
            </p:nvSpPr>
            <p:spPr bwMode="auto">
              <a:xfrm>
                <a:off x="5067301" y="4371975"/>
                <a:ext cx="103188" cy="66675"/>
              </a:xfrm>
              <a:custGeom>
                <a:avLst/>
                <a:gdLst>
                  <a:gd name="T0" fmla="*/ 4 w 36"/>
                  <a:gd name="T1" fmla="*/ 6 h 23"/>
                  <a:gd name="T2" fmla="*/ 14 w 36"/>
                  <a:gd name="T3" fmla="*/ 15 h 23"/>
                  <a:gd name="T4" fmla="*/ 36 w 36"/>
                  <a:gd name="T5" fmla="*/ 23 h 23"/>
                  <a:gd name="T6" fmla="*/ 2 w 36"/>
                  <a:gd name="T7" fmla="*/ 1 h 23"/>
                  <a:gd name="T8" fmla="*/ 0 w 36"/>
                  <a:gd name="T9" fmla="*/ 2 h 23"/>
                  <a:gd name="T10" fmla="*/ 4 w 36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4" y="6"/>
                    </a:moveTo>
                    <a:cubicBezTo>
                      <a:pt x="7" y="10"/>
                      <a:pt x="10" y="12"/>
                      <a:pt x="14" y="15"/>
                    </a:cubicBezTo>
                    <a:cubicBezTo>
                      <a:pt x="21" y="19"/>
                      <a:pt x="28" y="22"/>
                      <a:pt x="36" y="23"/>
                    </a:cubicBezTo>
                    <a:cubicBezTo>
                      <a:pt x="31" y="9"/>
                      <a:pt x="17" y="0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3" y="6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69"/>
              <p:cNvSpPr>
                <a:spLocks noEditPoints="1"/>
              </p:cNvSpPr>
              <p:nvPr/>
            </p:nvSpPr>
            <p:spPr bwMode="auto">
              <a:xfrm>
                <a:off x="4805363" y="4148138"/>
                <a:ext cx="895350" cy="892175"/>
              </a:xfrm>
              <a:custGeom>
                <a:avLst/>
                <a:gdLst>
                  <a:gd name="T0" fmla="*/ 155 w 311"/>
                  <a:gd name="T1" fmla="*/ 0 h 310"/>
                  <a:gd name="T2" fmla="*/ 0 w 311"/>
                  <a:gd name="T3" fmla="*/ 155 h 310"/>
                  <a:gd name="T4" fmla="*/ 155 w 311"/>
                  <a:gd name="T5" fmla="*/ 310 h 310"/>
                  <a:gd name="T6" fmla="*/ 311 w 311"/>
                  <a:gd name="T7" fmla="*/ 155 h 310"/>
                  <a:gd name="T8" fmla="*/ 155 w 311"/>
                  <a:gd name="T9" fmla="*/ 0 h 310"/>
                  <a:gd name="T10" fmla="*/ 187 w 311"/>
                  <a:gd name="T11" fmla="*/ 73 h 310"/>
                  <a:gd name="T12" fmla="*/ 208 w 311"/>
                  <a:gd name="T13" fmla="*/ 65 h 310"/>
                  <a:gd name="T14" fmla="*/ 227 w 311"/>
                  <a:gd name="T15" fmla="*/ 67 h 310"/>
                  <a:gd name="T16" fmla="*/ 217 w 311"/>
                  <a:gd name="T17" fmla="*/ 102 h 310"/>
                  <a:gd name="T18" fmla="*/ 208 w 311"/>
                  <a:gd name="T19" fmla="*/ 108 h 310"/>
                  <a:gd name="T20" fmla="*/ 166 w 311"/>
                  <a:gd name="T21" fmla="*/ 108 h 310"/>
                  <a:gd name="T22" fmla="*/ 187 w 311"/>
                  <a:gd name="T23" fmla="*/ 73 h 310"/>
                  <a:gd name="T24" fmla="*/ 148 w 311"/>
                  <a:gd name="T25" fmla="*/ 92 h 310"/>
                  <a:gd name="T26" fmla="*/ 163 w 311"/>
                  <a:gd name="T27" fmla="*/ 92 h 310"/>
                  <a:gd name="T28" fmla="*/ 163 w 311"/>
                  <a:gd name="T29" fmla="*/ 108 h 310"/>
                  <a:gd name="T30" fmla="*/ 148 w 311"/>
                  <a:gd name="T31" fmla="*/ 108 h 310"/>
                  <a:gd name="T32" fmla="*/ 148 w 311"/>
                  <a:gd name="T33" fmla="*/ 92 h 310"/>
                  <a:gd name="T34" fmla="*/ 83 w 311"/>
                  <a:gd name="T35" fmla="*/ 67 h 310"/>
                  <a:gd name="T36" fmla="*/ 102 w 311"/>
                  <a:gd name="T37" fmla="*/ 65 h 310"/>
                  <a:gd name="T38" fmla="*/ 123 w 311"/>
                  <a:gd name="T39" fmla="*/ 73 h 310"/>
                  <a:gd name="T40" fmla="*/ 143 w 311"/>
                  <a:gd name="T41" fmla="*/ 108 h 310"/>
                  <a:gd name="T42" fmla="*/ 102 w 311"/>
                  <a:gd name="T43" fmla="*/ 108 h 310"/>
                  <a:gd name="T44" fmla="*/ 92 w 311"/>
                  <a:gd name="T45" fmla="*/ 102 h 310"/>
                  <a:gd name="T46" fmla="*/ 83 w 311"/>
                  <a:gd name="T47" fmla="*/ 67 h 310"/>
                  <a:gd name="T48" fmla="*/ 238 w 311"/>
                  <a:gd name="T49" fmla="*/ 245 h 310"/>
                  <a:gd name="T50" fmla="*/ 73 w 311"/>
                  <a:gd name="T51" fmla="*/ 245 h 310"/>
                  <a:gd name="T52" fmla="*/ 73 w 311"/>
                  <a:gd name="T53" fmla="*/ 114 h 310"/>
                  <a:gd name="T54" fmla="*/ 116 w 311"/>
                  <a:gd name="T55" fmla="*/ 114 h 310"/>
                  <a:gd name="T56" fmla="*/ 137 w 311"/>
                  <a:gd name="T57" fmla="*/ 114 h 310"/>
                  <a:gd name="T58" fmla="*/ 137 w 311"/>
                  <a:gd name="T59" fmla="*/ 118 h 310"/>
                  <a:gd name="T60" fmla="*/ 137 w 311"/>
                  <a:gd name="T61" fmla="*/ 183 h 310"/>
                  <a:gd name="T62" fmla="*/ 156 w 311"/>
                  <a:gd name="T63" fmla="*/ 167 h 310"/>
                  <a:gd name="T64" fmla="*/ 175 w 311"/>
                  <a:gd name="T65" fmla="*/ 183 h 310"/>
                  <a:gd name="T66" fmla="*/ 175 w 311"/>
                  <a:gd name="T67" fmla="*/ 117 h 310"/>
                  <a:gd name="T68" fmla="*/ 175 w 311"/>
                  <a:gd name="T69" fmla="*/ 114 h 310"/>
                  <a:gd name="T70" fmla="*/ 194 w 311"/>
                  <a:gd name="T71" fmla="*/ 114 h 310"/>
                  <a:gd name="T72" fmla="*/ 238 w 311"/>
                  <a:gd name="T73" fmla="*/ 114 h 310"/>
                  <a:gd name="T74" fmla="*/ 238 w 311"/>
                  <a:gd name="T75" fmla="*/ 24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1" h="310">
                    <a:moveTo>
                      <a:pt x="155" y="0"/>
                    </a:moveTo>
                    <a:cubicBezTo>
                      <a:pt x="70" y="0"/>
                      <a:pt x="0" y="69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241" y="310"/>
                      <a:pt x="311" y="240"/>
                      <a:pt x="311" y="155"/>
                    </a:cubicBezTo>
                    <a:cubicBezTo>
                      <a:pt x="311" y="69"/>
                      <a:pt x="241" y="0"/>
                      <a:pt x="155" y="0"/>
                    </a:cubicBezTo>
                    <a:close/>
                    <a:moveTo>
                      <a:pt x="187" y="73"/>
                    </a:moveTo>
                    <a:cubicBezTo>
                      <a:pt x="193" y="68"/>
                      <a:pt x="200" y="66"/>
                      <a:pt x="208" y="65"/>
                    </a:cubicBezTo>
                    <a:cubicBezTo>
                      <a:pt x="214" y="64"/>
                      <a:pt x="222" y="64"/>
                      <a:pt x="227" y="67"/>
                    </a:cubicBezTo>
                    <a:cubicBezTo>
                      <a:pt x="242" y="78"/>
                      <a:pt x="227" y="94"/>
                      <a:pt x="217" y="102"/>
                    </a:cubicBezTo>
                    <a:cubicBezTo>
                      <a:pt x="214" y="104"/>
                      <a:pt x="211" y="106"/>
                      <a:pt x="208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8" y="94"/>
                      <a:pt x="175" y="80"/>
                      <a:pt x="187" y="73"/>
                    </a:cubicBezTo>
                    <a:close/>
                    <a:moveTo>
                      <a:pt x="148" y="92"/>
                    </a:moveTo>
                    <a:cubicBezTo>
                      <a:pt x="148" y="82"/>
                      <a:pt x="163" y="82"/>
                      <a:pt x="163" y="92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48" y="108"/>
                      <a:pt x="148" y="108"/>
                      <a:pt x="148" y="108"/>
                    </a:cubicBezTo>
                    <a:lnTo>
                      <a:pt x="148" y="92"/>
                    </a:lnTo>
                    <a:close/>
                    <a:moveTo>
                      <a:pt x="83" y="67"/>
                    </a:moveTo>
                    <a:cubicBezTo>
                      <a:pt x="88" y="64"/>
                      <a:pt x="96" y="64"/>
                      <a:pt x="102" y="65"/>
                    </a:cubicBezTo>
                    <a:cubicBezTo>
                      <a:pt x="109" y="66"/>
                      <a:pt x="116" y="68"/>
                      <a:pt x="123" y="73"/>
                    </a:cubicBezTo>
                    <a:cubicBezTo>
                      <a:pt x="135" y="80"/>
                      <a:pt x="142" y="94"/>
                      <a:pt x="143" y="108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99" y="106"/>
                      <a:pt x="96" y="104"/>
                      <a:pt x="92" y="102"/>
                    </a:cubicBezTo>
                    <a:cubicBezTo>
                      <a:pt x="82" y="94"/>
                      <a:pt x="67" y="78"/>
                      <a:pt x="83" y="67"/>
                    </a:cubicBezTo>
                    <a:close/>
                    <a:moveTo>
                      <a:pt x="238" y="245"/>
                    </a:moveTo>
                    <a:cubicBezTo>
                      <a:pt x="73" y="245"/>
                      <a:pt x="73" y="245"/>
                      <a:pt x="73" y="245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75" y="183"/>
                      <a:pt x="175" y="183"/>
                      <a:pt x="175" y="183"/>
                    </a:cubicBezTo>
                    <a:cubicBezTo>
                      <a:pt x="175" y="117"/>
                      <a:pt x="175" y="117"/>
                      <a:pt x="175" y="117"/>
                    </a:cubicBezTo>
                    <a:cubicBezTo>
                      <a:pt x="175" y="114"/>
                      <a:pt x="175" y="114"/>
                      <a:pt x="175" y="114"/>
                    </a:cubicBezTo>
                    <a:cubicBezTo>
                      <a:pt x="194" y="114"/>
                      <a:pt x="194" y="114"/>
                      <a:pt x="194" y="114"/>
                    </a:cubicBezTo>
                    <a:cubicBezTo>
                      <a:pt x="238" y="114"/>
                      <a:pt x="238" y="114"/>
                      <a:pt x="238" y="114"/>
                    </a:cubicBezTo>
                    <a:lnTo>
                      <a:pt x="238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8" name="Freeform 145"/>
            <p:cNvSpPr>
              <a:spLocks noEditPoints="1"/>
            </p:cNvSpPr>
            <p:nvPr/>
          </p:nvSpPr>
          <p:spPr bwMode="auto">
            <a:xfrm>
              <a:off x="8471287" y="3812784"/>
              <a:ext cx="378891" cy="300617"/>
            </a:xfrm>
            <a:custGeom>
              <a:avLst/>
              <a:gdLst>
                <a:gd name="T0" fmla="*/ 141 w 141"/>
                <a:gd name="T1" fmla="*/ 41 h 112"/>
                <a:gd name="T2" fmla="*/ 127 w 141"/>
                <a:gd name="T3" fmla="*/ 26 h 112"/>
                <a:gd name="T4" fmla="*/ 114 w 141"/>
                <a:gd name="T5" fmla="*/ 0 h 112"/>
                <a:gd name="T6" fmla="*/ 28 w 141"/>
                <a:gd name="T7" fmla="*/ 0 h 112"/>
                <a:gd name="T8" fmla="*/ 14 w 141"/>
                <a:gd name="T9" fmla="*/ 26 h 112"/>
                <a:gd name="T10" fmla="*/ 0 w 141"/>
                <a:gd name="T11" fmla="*/ 41 h 112"/>
                <a:gd name="T12" fmla="*/ 0 w 141"/>
                <a:gd name="T13" fmla="*/ 86 h 112"/>
                <a:gd name="T14" fmla="*/ 0 w 141"/>
                <a:gd name="T15" fmla="*/ 90 h 112"/>
                <a:gd name="T16" fmla="*/ 0 w 141"/>
                <a:gd name="T17" fmla="*/ 106 h 112"/>
                <a:gd name="T18" fmla="*/ 7 w 141"/>
                <a:gd name="T19" fmla="*/ 112 h 112"/>
                <a:gd name="T20" fmla="*/ 27 w 141"/>
                <a:gd name="T21" fmla="*/ 112 h 112"/>
                <a:gd name="T22" fmla="*/ 34 w 141"/>
                <a:gd name="T23" fmla="*/ 106 h 112"/>
                <a:gd name="T24" fmla="*/ 34 w 141"/>
                <a:gd name="T25" fmla="*/ 90 h 112"/>
                <a:gd name="T26" fmla="*/ 108 w 141"/>
                <a:gd name="T27" fmla="*/ 90 h 112"/>
                <a:gd name="T28" fmla="*/ 108 w 141"/>
                <a:gd name="T29" fmla="*/ 106 h 112"/>
                <a:gd name="T30" fmla="*/ 114 w 141"/>
                <a:gd name="T31" fmla="*/ 112 h 112"/>
                <a:gd name="T32" fmla="*/ 135 w 141"/>
                <a:gd name="T33" fmla="*/ 112 h 112"/>
                <a:gd name="T34" fmla="*/ 141 w 141"/>
                <a:gd name="T35" fmla="*/ 106 h 112"/>
                <a:gd name="T36" fmla="*/ 141 w 141"/>
                <a:gd name="T37" fmla="*/ 90 h 112"/>
                <a:gd name="T38" fmla="*/ 141 w 141"/>
                <a:gd name="T39" fmla="*/ 41 h 112"/>
                <a:gd name="T40" fmla="*/ 35 w 141"/>
                <a:gd name="T41" fmla="*/ 10 h 112"/>
                <a:gd name="T42" fmla="*/ 106 w 141"/>
                <a:gd name="T43" fmla="*/ 10 h 112"/>
                <a:gd name="T44" fmla="*/ 118 w 141"/>
                <a:gd name="T45" fmla="*/ 32 h 112"/>
                <a:gd name="T46" fmla="*/ 24 w 141"/>
                <a:gd name="T47" fmla="*/ 32 h 112"/>
                <a:gd name="T48" fmla="*/ 35 w 141"/>
                <a:gd name="T49" fmla="*/ 10 h 112"/>
                <a:gd name="T50" fmla="*/ 41 w 141"/>
                <a:gd name="T51" fmla="*/ 79 h 112"/>
                <a:gd name="T52" fmla="*/ 13 w 141"/>
                <a:gd name="T53" fmla="*/ 79 h 112"/>
                <a:gd name="T54" fmla="*/ 13 w 141"/>
                <a:gd name="T55" fmla="*/ 64 h 112"/>
                <a:gd name="T56" fmla="*/ 41 w 141"/>
                <a:gd name="T57" fmla="*/ 64 h 112"/>
                <a:gd name="T58" fmla="*/ 41 w 141"/>
                <a:gd name="T59" fmla="*/ 79 h 112"/>
                <a:gd name="T60" fmla="*/ 129 w 141"/>
                <a:gd name="T61" fmla="*/ 79 h 112"/>
                <a:gd name="T62" fmla="*/ 100 w 141"/>
                <a:gd name="T63" fmla="*/ 79 h 112"/>
                <a:gd name="T64" fmla="*/ 100 w 141"/>
                <a:gd name="T65" fmla="*/ 64 h 112"/>
                <a:gd name="T66" fmla="*/ 129 w 141"/>
                <a:gd name="T67" fmla="*/ 64 h 112"/>
                <a:gd name="T68" fmla="*/ 129 w 141"/>
                <a:gd name="T69" fmla="*/ 7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12">
                  <a:moveTo>
                    <a:pt x="141" y="41"/>
                  </a:moveTo>
                  <a:cubicBezTo>
                    <a:pt x="127" y="26"/>
                    <a:pt x="127" y="26"/>
                    <a:pt x="127" y="2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2"/>
                    <a:pt x="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1" y="112"/>
                    <a:pt x="34" y="110"/>
                    <a:pt x="34" y="106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10"/>
                    <a:pt x="111" y="112"/>
                    <a:pt x="11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8" y="112"/>
                    <a:pt x="141" y="110"/>
                    <a:pt x="141" y="106"/>
                  </a:cubicBezTo>
                  <a:cubicBezTo>
                    <a:pt x="141" y="90"/>
                    <a:pt x="141" y="90"/>
                    <a:pt x="141" y="90"/>
                  </a:cubicBezTo>
                  <a:lnTo>
                    <a:pt x="141" y="41"/>
                  </a:lnTo>
                  <a:close/>
                  <a:moveTo>
                    <a:pt x="35" y="10"/>
                  </a:moveTo>
                  <a:cubicBezTo>
                    <a:pt x="106" y="10"/>
                    <a:pt x="106" y="10"/>
                    <a:pt x="106" y="10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35" y="10"/>
                  </a:lnTo>
                  <a:close/>
                  <a:moveTo>
                    <a:pt x="41" y="79"/>
                  </a:moveTo>
                  <a:cubicBezTo>
                    <a:pt x="13" y="79"/>
                    <a:pt x="13" y="79"/>
                    <a:pt x="13" y="79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41" y="64"/>
                    <a:pt x="41" y="64"/>
                    <a:pt x="41" y="64"/>
                  </a:cubicBezTo>
                  <a:lnTo>
                    <a:pt x="41" y="79"/>
                  </a:lnTo>
                  <a:close/>
                  <a:moveTo>
                    <a:pt x="129" y="79"/>
                  </a:moveTo>
                  <a:cubicBezTo>
                    <a:pt x="100" y="79"/>
                    <a:pt x="100" y="79"/>
                    <a:pt x="100" y="79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29" y="64"/>
                    <a:pt x="129" y="64"/>
                    <a:pt x="129" y="64"/>
                  </a:cubicBezTo>
                  <a:lnTo>
                    <a:pt x="129" y="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470741" y="4262008"/>
              <a:ext cx="334650" cy="338053"/>
              <a:chOff x="3659188" y="4076700"/>
              <a:chExt cx="468313" cy="473075"/>
            </a:xfrm>
            <a:solidFill>
              <a:schemeClr val="accent3"/>
            </a:solidFill>
          </p:grpSpPr>
          <p:sp>
            <p:nvSpPr>
              <p:cNvPr id="80" name="Freeform 154"/>
              <p:cNvSpPr>
                <a:spLocks noEditPoints="1"/>
              </p:cNvSpPr>
              <p:nvPr/>
            </p:nvSpPr>
            <p:spPr bwMode="auto">
              <a:xfrm>
                <a:off x="3659188" y="4076700"/>
                <a:ext cx="225425" cy="473075"/>
              </a:xfrm>
              <a:custGeom>
                <a:avLst/>
                <a:gdLst>
                  <a:gd name="T0" fmla="*/ 1 w 60"/>
                  <a:gd name="T1" fmla="*/ 122 h 126"/>
                  <a:gd name="T2" fmla="*/ 30 w 60"/>
                  <a:gd name="T3" fmla="*/ 108 h 126"/>
                  <a:gd name="T4" fmla="*/ 59 w 60"/>
                  <a:gd name="T5" fmla="*/ 122 h 126"/>
                  <a:gd name="T6" fmla="*/ 60 w 60"/>
                  <a:gd name="T7" fmla="*/ 122 h 126"/>
                  <a:gd name="T8" fmla="*/ 60 w 60"/>
                  <a:gd name="T9" fmla="*/ 27 h 126"/>
                  <a:gd name="T10" fmla="*/ 59 w 60"/>
                  <a:gd name="T11" fmla="*/ 13 h 126"/>
                  <a:gd name="T12" fmla="*/ 30 w 60"/>
                  <a:gd name="T13" fmla="*/ 0 h 126"/>
                  <a:gd name="T14" fmla="*/ 1 w 60"/>
                  <a:gd name="T15" fmla="*/ 13 h 126"/>
                  <a:gd name="T16" fmla="*/ 0 w 60"/>
                  <a:gd name="T17" fmla="*/ 27 h 126"/>
                  <a:gd name="T18" fmla="*/ 0 w 60"/>
                  <a:gd name="T19" fmla="*/ 122 h 126"/>
                  <a:gd name="T20" fmla="*/ 1 w 60"/>
                  <a:gd name="T21" fmla="*/ 122 h 126"/>
                  <a:gd name="T22" fmla="*/ 9 w 60"/>
                  <a:gd name="T23" fmla="*/ 21 h 126"/>
                  <a:gd name="T24" fmla="*/ 30 w 60"/>
                  <a:gd name="T25" fmla="*/ 17 h 126"/>
                  <a:gd name="T26" fmla="*/ 50 w 60"/>
                  <a:gd name="T27" fmla="*/ 21 h 126"/>
                  <a:gd name="T28" fmla="*/ 51 w 60"/>
                  <a:gd name="T29" fmla="*/ 23 h 126"/>
                  <a:gd name="T30" fmla="*/ 50 w 60"/>
                  <a:gd name="T31" fmla="*/ 24 h 126"/>
                  <a:gd name="T32" fmla="*/ 49 w 60"/>
                  <a:gd name="T33" fmla="*/ 24 h 126"/>
                  <a:gd name="T34" fmla="*/ 45 w 60"/>
                  <a:gd name="T35" fmla="*/ 22 h 126"/>
                  <a:gd name="T36" fmla="*/ 30 w 60"/>
                  <a:gd name="T37" fmla="*/ 20 h 126"/>
                  <a:gd name="T38" fmla="*/ 15 w 60"/>
                  <a:gd name="T39" fmla="*/ 22 h 126"/>
                  <a:gd name="T40" fmla="*/ 11 w 60"/>
                  <a:gd name="T41" fmla="*/ 24 h 126"/>
                  <a:gd name="T42" fmla="*/ 9 w 60"/>
                  <a:gd name="T43" fmla="*/ 23 h 126"/>
                  <a:gd name="T44" fmla="*/ 9 w 60"/>
                  <a:gd name="T45" fmla="*/ 21 h 126"/>
                  <a:gd name="T46" fmla="*/ 9 w 60"/>
                  <a:gd name="T47" fmla="*/ 38 h 126"/>
                  <a:gd name="T48" fmla="*/ 30 w 60"/>
                  <a:gd name="T49" fmla="*/ 34 h 126"/>
                  <a:gd name="T50" fmla="*/ 50 w 60"/>
                  <a:gd name="T51" fmla="*/ 38 h 126"/>
                  <a:gd name="T52" fmla="*/ 51 w 60"/>
                  <a:gd name="T53" fmla="*/ 40 h 126"/>
                  <a:gd name="T54" fmla="*/ 50 w 60"/>
                  <a:gd name="T55" fmla="*/ 41 h 126"/>
                  <a:gd name="T56" fmla="*/ 49 w 60"/>
                  <a:gd name="T57" fmla="*/ 41 h 126"/>
                  <a:gd name="T58" fmla="*/ 45 w 60"/>
                  <a:gd name="T59" fmla="*/ 39 h 126"/>
                  <a:gd name="T60" fmla="*/ 30 w 60"/>
                  <a:gd name="T61" fmla="*/ 37 h 126"/>
                  <a:gd name="T62" fmla="*/ 15 w 60"/>
                  <a:gd name="T63" fmla="*/ 39 h 126"/>
                  <a:gd name="T64" fmla="*/ 11 w 60"/>
                  <a:gd name="T65" fmla="*/ 41 h 126"/>
                  <a:gd name="T66" fmla="*/ 9 w 60"/>
                  <a:gd name="T67" fmla="*/ 40 h 126"/>
                  <a:gd name="T68" fmla="*/ 9 w 60"/>
                  <a:gd name="T69" fmla="*/ 38 h 126"/>
                  <a:gd name="T70" fmla="*/ 9 w 60"/>
                  <a:gd name="T71" fmla="*/ 55 h 126"/>
                  <a:gd name="T72" fmla="*/ 30 w 60"/>
                  <a:gd name="T73" fmla="*/ 51 h 126"/>
                  <a:gd name="T74" fmla="*/ 50 w 60"/>
                  <a:gd name="T75" fmla="*/ 55 h 126"/>
                  <a:gd name="T76" fmla="*/ 51 w 60"/>
                  <a:gd name="T77" fmla="*/ 57 h 126"/>
                  <a:gd name="T78" fmla="*/ 50 w 60"/>
                  <a:gd name="T79" fmla="*/ 58 h 126"/>
                  <a:gd name="T80" fmla="*/ 49 w 60"/>
                  <a:gd name="T81" fmla="*/ 58 h 126"/>
                  <a:gd name="T82" fmla="*/ 45 w 60"/>
                  <a:gd name="T83" fmla="*/ 56 h 126"/>
                  <a:gd name="T84" fmla="*/ 30 w 60"/>
                  <a:gd name="T85" fmla="*/ 54 h 126"/>
                  <a:gd name="T86" fmla="*/ 15 w 60"/>
                  <a:gd name="T87" fmla="*/ 56 h 126"/>
                  <a:gd name="T88" fmla="*/ 11 w 60"/>
                  <a:gd name="T89" fmla="*/ 58 h 126"/>
                  <a:gd name="T90" fmla="*/ 9 w 60"/>
                  <a:gd name="T91" fmla="*/ 57 h 126"/>
                  <a:gd name="T92" fmla="*/ 9 w 60"/>
                  <a:gd name="T93" fmla="*/ 5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1" y="122"/>
                    </a:move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5" y="111"/>
                      <a:pt x="59" y="122"/>
                    </a:cubicBez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moveTo>
                      <a:pt x="9" y="21"/>
                    </a:moveTo>
                    <a:cubicBezTo>
                      <a:pt x="14" y="18"/>
                      <a:pt x="21" y="17"/>
                      <a:pt x="30" y="17"/>
                    </a:cubicBezTo>
                    <a:cubicBezTo>
                      <a:pt x="39" y="17"/>
                      <a:pt x="45" y="18"/>
                      <a:pt x="50" y="21"/>
                    </a:cubicBezTo>
                    <a:cubicBezTo>
                      <a:pt x="51" y="21"/>
                      <a:pt x="52" y="22"/>
                      <a:pt x="51" y="23"/>
                    </a:cubicBez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9" y="21"/>
                    </a:cubicBezTo>
                    <a:moveTo>
                      <a:pt x="9" y="38"/>
                    </a:moveTo>
                    <a:cubicBezTo>
                      <a:pt x="14" y="35"/>
                      <a:pt x="21" y="34"/>
                      <a:pt x="30" y="34"/>
                    </a:cubicBezTo>
                    <a:cubicBezTo>
                      <a:pt x="39" y="34"/>
                      <a:pt x="45" y="35"/>
                      <a:pt x="50" y="38"/>
                    </a:cubicBezTo>
                    <a:cubicBezTo>
                      <a:pt x="51" y="38"/>
                      <a:pt x="52" y="39"/>
                      <a:pt x="51" y="40"/>
                    </a:cubicBez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9" y="38"/>
                    </a:cubicBezTo>
                    <a:moveTo>
                      <a:pt x="9" y="55"/>
                    </a:moveTo>
                    <a:cubicBezTo>
                      <a:pt x="14" y="52"/>
                      <a:pt x="21" y="51"/>
                      <a:pt x="30" y="51"/>
                    </a:cubicBezTo>
                    <a:cubicBezTo>
                      <a:pt x="39" y="51"/>
                      <a:pt x="45" y="52"/>
                      <a:pt x="50" y="55"/>
                    </a:cubicBezTo>
                    <a:cubicBezTo>
                      <a:pt x="51" y="55"/>
                      <a:pt x="52" y="56"/>
                      <a:pt x="51" y="57"/>
                    </a:cubicBez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9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55"/>
              <p:cNvSpPr>
                <a:spLocks noEditPoints="1"/>
              </p:cNvSpPr>
              <p:nvPr/>
            </p:nvSpPr>
            <p:spPr bwMode="auto">
              <a:xfrm>
                <a:off x="3902076" y="4076700"/>
                <a:ext cx="225425" cy="473075"/>
              </a:xfrm>
              <a:custGeom>
                <a:avLst/>
                <a:gdLst>
                  <a:gd name="T0" fmla="*/ 59 w 60"/>
                  <a:gd name="T1" fmla="*/ 122 h 126"/>
                  <a:gd name="T2" fmla="*/ 60 w 60"/>
                  <a:gd name="T3" fmla="*/ 122 h 126"/>
                  <a:gd name="T4" fmla="*/ 60 w 60"/>
                  <a:gd name="T5" fmla="*/ 27 h 126"/>
                  <a:gd name="T6" fmla="*/ 59 w 60"/>
                  <a:gd name="T7" fmla="*/ 13 h 126"/>
                  <a:gd name="T8" fmla="*/ 30 w 60"/>
                  <a:gd name="T9" fmla="*/ 0 h 126"/>
                  <a:gd name="T10" fmla="*/ 1 w 60"/>
                  <a:gd name="T11" fmla="*/ 13 h 126"/>
                  <a:gd name="T12" fmla="*/ 0 w 60"/>
                  <a:gd name="T13" fmla="*/ 27 h 126"/>
                  <a:gd name="T14" fmla="*/ 0 w 60"/>
                  <a:gd name="T15" fmla="*/ 122 h 126"/>
                  <a:gd name="T16" fmla="*/ 1 w 60"/>
                  <a:gd name="T17" fmla="*/ 122 h 126"/>
                  <a:gd name="T18" fmla="*/ 30 w 60"/>
                  <a:gd name="T19" fmla="*/ 108 h 126"/>
                  <a:gd name="T20" fmla="*/ 59 w 60"/>
                  <a:gd name="T21" fmla="*/ 122 h 126"/>
                  <a:gd name="T22" fmla="*/ 51 w 60"/>
                  <a:gd name="T23" fmla="*/ 57 h 126"/>
                  <a:gd name="T24" fmla="*/ 50 w 60"/>
                  <a:gd name="T25" fmla="*/ 58 h 126"/>
                  <a:gd name="T26" fmla="*/ 49 w 60"/>
                  <a:gd name="T27" fmla="*/ 58 h 126"/>
                  <a:gd name="T28" fmla="*/ 45 w 60"/>
                  <a:gd name="T29" fmla="*/ 56 h 126"/>
                  <a:gd name="T30" fmla="*/ 30 w 60"/>
                  <a:gd name="T31" fmla="*/ 54 h 126"/>
                  <a:gd name="T32" fmla="*/ 15 w 60"/>
                  <a:gd name="T33" fmla="*/ 56 h 126"/>
                  <a:gd name="T34" fmla="*/ 11 w 60"/>
                  <a:gd name="T35" fmla="*/ 58 h 126"/>
                  <a:gd name="T36" fmla="*/ 9 w 60"/>
                  <a:gd name="T37" fmla="*/ 57 h 126"/>
                  <a:gd name="T38" fmla="*/ 10 w 60"/>
                  <a:gd name="T39" fmla="*/ 55 h 126"/>
                  <a:gd name="T40" fmla="*/ 30 w 60"/>
                  <a:gd name="T41" fmla="*/ 51 h 126"/>
                  <a:gd name="T42" fmla="*/ 51 w 60"/>
                  <a:gd name="T43" fmla="*/ 55 h 126"/>
                  <a:gd name="T44" fmla="*/ 51 w 60"/>
                  <a:gd name="T45" fmla="*/ 57 h 126"/>
                  <a:gd name="T46" fmla="*/ 51 w 60"/>
                  <a:gd name="T47" fmla="*/ 40 h 126"/>
                  <a:gd name="T48" fmla="*/ 50 w 60"/>
                  <a:gd name="T49" fmla="*/ 41 h 126"/>
                  <a:gd name="T50" fmla="*/ 49 w 60"/>
                  <a:gd name="T51" fmla="*/ 41 h 126"/>
                  <a:gd name="T52" fmla="*/ 45 w 60"/>
                  <a:gd name="T53" fmla="*/ 39 h 126"/>
                  <a:gd name="T54" fmla="*/ 30 w 60"/>
                  <a:gd name="T55" fmla="*/ 37 h 126"/>
                  <a:gd name="T56" fmla="*/ 15 w 60"/>
                  <a:gd name="T57" fmla="*/ 39 h 126"/>
                  <a:gd name="T58" fmla="*/ 11 w 60"/>
                  <a:gd name="T59" fmla="*/ 41 h 126"/>
                  <a:gd name="T60" fmla="*/ 9 w 60"/>
                  <a:gd name="T61" fmla="*/ 40 h 126"/>
                  <a:gd name="T62" fmla="*/ 10 w 60"/>
                  <a:gd name="T63" fmla="*/ 38 h 126"/>
                  <a:gd name="T64" fmla="*/ 30 w 60"/>
                  <a:gd name="T65" fmla="*/ 34 h 126"/>
                  <a:gd name="T66" fmla="*/ 51 w 60"/>
                  <a:gd name="T67" fmla="*/ 38 h 126"/>
                  <a:gd name="T68" fmla="*/ 51 w 60"/>
                  <a:gd name="T69" fmla="*/ 40 h 126"/>
                  <a:gd name="T70" fmla="*/ 51 w 60"/>
                  <a:gd name="T71" fmla="*/ 23 h 126"/>
                  <a:gd name="T72" fmla="*/ 50 w 60"/>
                  <a:gd name="T73" fmla="*/ 24 h 126"/>
                  <a:gd name="T74" fmla="*/ 49 w 60"/>
                  <a:gd name="T75" fmla="*/ 24 h 126"/>
                  <a:gd name="T76" fmla="*/ 45 w 60"/>
                  <a:gd name="T77" fmla="*/ 22 h 126"/>
                  <a:gd name="T78" fmla="*/ 30 w 60"/>
                  <a:gd name="T79" fmla="*/ 20 h 126"/>
                  <a:gd name="T80" fmla="*/ 15 w 60"/>
                  <a:gd name="T81" fmla="*/ 22 h 126"/>
                  <a:gd name="T82" fmla="*/ 11 w 60"/>
                  <a:gd name="T83" fmla="*/ 24 h 126"/>
                  <a:gd name="T84" fmla="*/ 9 w 60"/>
                  <a:gd name="T85" fmla="*/ 23 h 126"/>
                  <a:gd name="T86" fmla="*/ 10 w 60"/>
                  <a:gd name="T87" fmla="*/ 21 h 126"/>
                  <a:gd name="T88" fmla="*/ 30 w 60"/>
                  <a:gd name="T89" fmla="*/ 17 h 126"/>
                  <a:gd name="T90" fmla="*/ 51 w 60"/>
                  <a:gd name="T91" fmla="*/ 21 h 126"/>
                  <a:gd name="T92" fmla="*/ 51 w 60"/>
                  <a:gd name="T93" fmla="*/ 2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59" y="122"/>
                    </a:move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6" y="111"/>
                      <a:pt x="59" y="122"/>
                    </a:cubicBezTo>
                    <a:moveTo>
                      <a:pt x="51" y="57"/>
                    </a:move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10" y="55"/>
                    </a:cubicBezTo>
                    <a:cubicBezTo>
                      <a:pt x="15" y="52"/>
                      <a:pt x="21" y="51"/>
                      <a:pt x="30" y="51"/>
                    </a:cubicBezTo>
                    <a:cubicBezTo>
                      <a:pt x="39" y="51"/>
                      <a:pt x="46" y="52"/>
                      <a:pt x="51" y="55"/>
                    </a:cubicBezTo>
                    <a:cubicBezTo>
                      <a:pt x="51" y="55"/>
                      <a:pt x="52" y="56"/>
                      <a:pt x="51" y="57"/>
                    </a:cubicBezTo>
                    <a:moveTo>
                      <a:pt x="51" y="40"/>
                    </a:move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10" y="38"/>
                    </a:cubicBezTo>
                    <a:cubicBezTo>
                      <a:pt x="15" y="35"/>
                      <a:pt x="21" y="34"/>
                      <a:pt x="30" y="34"/>
                    </a:cubicBezTo>
                    <a:cubicBezTo>
                      <a:pt x="39" y="34"/>
                      <a:pt x="46" y="35"/>
                      <a:pt x="51" y="38"/>
                    </a:cubicBezTo>
                    <a:cubicBezTo>
                      <a:pt x="51" y="38"/>
                      <a:pt x="52" y="39"/>
                      <a:pt x="51" y="40"/>
                    </a:cubicBezTo>
                    <a:moveTo>
                      <a:pt x="51" y="23"/>
                    </a:move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10" y="21"/>
                    </a:cubicBezTo>
                    <a:cubicBezTo>
                      <a:pt x="15" y="18"/>
                      <a:pt x="21" y="17"/>
                      <a:pt x="30" y="17"/>
                    </a:cubicBezTo>
                    <a:cubicBezTo>
                      <a:pt x="39" y="17"/>
                      <a:pt x="46" y="18"/>
                      <a:pt x="51" y="21"/>
                    </a:cubicBezTo>
                    <a:cubicBezTo>
                      <a:pt x="51" y="21"/>
                      <a:pt x="52" y="22"/>
                      <a:pt x="51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0" name="Freeform 162"/>
            <p:cNvSpPr>
              <a:spLocks/>
            </p:cNvSpPr>
            <p:nvPr/>
          </p:nvSpPr>
          <p:spPr bwMode="auto">
            <a:xfrm>
              <a:off x="10934082" y="3042522"/>
              <a:ext cx="306290" cy="284735"/>
            </a:xfrm>
            <a:custGeom>
              <a:avLst/>
              <a:gdLst>
                <a:gd name="T0" fmla="*/ 107 w 114"/>
                <a:gd name="T1" fmla="*/ 55 h 106"/>
                <a:gd name="T2" fmla="*/ 59 w 114"/>
                <a:gd name="T3" fmla="*/ 38 h 106"/>
                <a:gd name="T4" fmla="*/ 57 w 114"/>
                <a:gd name="T5" fmla="*/ 43 h 106"/>
                <a:gd name="T6" fmla="*/ 56 w 114"/>
                <a:gd name="T7" fmla="*/ 38 h 106"/>
                <a:gd name="T8" fmla="*/ 6 w 114"/>
                <a:gd name="T9" fmla="*/ 34 h 106"/>
                <a:gd name="T10" fmla="*/ 44 w 114"/>
                <a:gd name="T11" fmla="*/ 106 h 106"/>
                <a:gd name="T12" fmla="*/ 44 w 114"/>
                <a:gd name="T13" fmla="*/ 106 h 106"/>
                <a:gd name="T14" fmla="*/ 44 w 114"/>
                <a:gd name="T15" fmla="*/ 106 h 106"/>
                <a:gd name="T16" fmla="*/ 44 w 114"/>
                <a:gd name="T17" fmla="*/ 106 h 106"/>
                <a:gd name="T18" fmla="*/ 44 w 114"/>
                <a:gd name="T19" fmla="*/ 106 h 106"/>
                <a:gd name="T20" fmla="*/ 107 w 114"/>
                <a:gd name="T21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06">
                  <a:moveTo>
                    <a:pt x="107" y="55"/>
                  </a:moveTo>
                  <a:cubicBezTo>
                    <a:pt x="114" y="21"/>
                    <a:pt x="73" y="8"/>
                    <a:pt x="59" y="38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5"/>
                    <a:pt x="13" y="0"/>
                    <a:pt x="6" y="34"/>
                  </a:cubicBezTo>
                  <a:cubicBezTo>
                    <a:pt x="0" y="61"/>
                    <a:pt x="30" y="8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64" y="93"/>
                    <a:pt x="101" y="82"/>
                    <a:pt x="107" y="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65"/>
            <p:cNvSpPr>
              <a:spLocks noEditPoints="1"/>
            </p:cNvSpPr>
            <p:nvPr/>
          </p:nvSpPr>
          <p:spPr bwMode="auto">
            <a:xfrm>
              <a:off x="9830305" y="2910931"/>
              <a:ext cx="190580" cy="271122"/>
            </a:xfrm>
            <a:custGeom>
              <a:avLst/>
              <a:gdLst>
                <a:gd name="T0" fmla="*/ 36 w 71"/>
                <a:gd name="T1" fmla="*/ 0 h 101"/>
                <a:gd name="T2" fmla="*/ 0 w 71"/>
                <a:gd name="T3" fmla="*/ 36 h 101"/>
                <a:gd name="T4" fmla="*/ 36 w 71"/>
                <a:gd name="T5" fmla="*/ 101 h 101"/>
                <a:gd name="T6" fmla="*/ 71 w 71"/>
                <a:gd name="T7" fmla="*/ 36 h 101"/>
                <a:gd name="T8" fmla="*/ 36 w 71"/>
                <a:gd name="T9" fmla="*/ 0 h 101"/>
                <a:gd name="T10" fmla="*/ 36 w 71"/>
                <a:gd name="T11" fmla="*/ 41 h 101"/>
                <a:gd name="T12" fmla="*/ 25 w 71"/>
                <a:gd name="T13" fmla="*/ 30 h 101"/>
                <a:gd name="T14" fmla="*/ 36 w 71"/>
                <a:gd name="T15" fmla="*/ 19 h 101"/>
                <a:gd name="T16" fmla="*/ 47 w 71"/>
                <a:gd name="T17" fmla="*/ 30 h 101"/>
                <a:gd name="T18" fmla="*/ 36 w 71"/>
                <a:gd name="T19" fmla="*/ 4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36" y="101"/>
                    <a:pt x="36" y="101"/>
                  </a:cubicBezTo>
                  <a:cubicBezTo>
                    <a:pt x="36" y="10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41"/>
                  </a:moveTo>
                  <a:cubicBezTo>
                    <a:pt x="30" y="41"/>
                    <a:pt x="25" y="37"/>
                    <a:pt x="25" y="30"/>
                  </a:cubicBezTo>
                  <a:cubicBezTo>
                    <a:pt x="25" y="24"/>
                    <a:pt x="30" y="19"/>
                    <a:pt x="36" y="19"/>
                  </a:cubicBezTo>
                  <a:cubicBezTo>
                    <a:pt x="42" y="19"/>
                    <a:pt x="47" y="24"/>
                    <a:pt x="47" y="30"/>
                  </a:cubicBezTo>
                  <a:cubicBezTo>
                    <a:pt x="47" y="37"/>
                    <a:pt x="42" y="41"/>
                    <a:pt x="36" y="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820095" y="2363013"/>
              <a:ext cx="348263" cy="338053"/>
              <a:chOff x="6946901" y="1419225"/>
              <a:chExt cx="487363" cy="473075"/>
            </a:xfrm>
            <a:solidFill>
              <a:schemeClr val="accent3"/>
            </a:solidFill>
          </p:grpSpPr>
          <p:sp>
            <p:nvSpPr>
              <p:cNvPr id="116" name="Freeform 183"/>
              <p:cNvSpPr>
                <a:spLocks/>
              </p:cNvSpPr>
              <p:nvPr/>
            </p:nvSpPr>
            <p:spPr bwMode="auto">
              <a:xfrm>
                <a:off x="6946901" y="1419225"/>
                <a:ext cx="487363" cy="300037"/>
              </a:xfrm>
              <a:custGeom>
                <a:avLst/>
                <a:gdLst>
                  <a:gd name="T0" fmla="*/ 130 w 130"/>
                  <a:gd name="T1" fmla="*/ 66 h 80"/>
                  <a:gd name="T2" fmla="*/ 116 w 130"/>
                  <a:gd name="T3" fmla="*/ 52 h 80"/>
                  <a:gd name="T4" fmla="*/ 118 w 130"/>
                  <a:gd name="T5" fmla="*/ 40 h 80"/>
                  <a:gd name="T6" fmla="*/ 78 w 130"/>
                  <a:gd name="T7" fmla="*/ 0 h 80"/>
                  <a:gd name="T8" fmla="*/ 38 w 130"/>
                  <a:gd name="T9" fmla="*/ 39 h 80"/>
                  <a:gd name="T10" fmla="*/ 23 w 130"/>
                  <a:gd name="T11" fmla="*/ 34 h 80"/>
                  <a:gd name="T12" fmla="*/ 0 w 130"/>
                  <a:gd name="T13" fmla="*/ 57 h 80"/>
                  <a:gd name="T14" fmla="*/ 23 w 130"/>
                  <a:gd name="T15" fmla="*/ 80 h 80"/>
                  <a:gd name="T16" fmla="*/ 76 w 130"/>
                  <a:gd name="T17" fmla="*/ 80 h 80"/>
                  <a:gd name="T18" fmla="*/ 78 w 130"/>
                  <a:gd name="T19" fmla="*/ 80 h 80"/>
                  <a:gd name="T20" fmla="*/ 116 w 130"/>
                  <a:gd name="T21" fmla="*/ 80 h 80"/>
                  <a:gd name="T22" fmla="*/ 130 w 130"/>
                  <a:gd name="T23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80">
                    <a:moveTo>
                      <a:pt x="130" y="66"/>
                    </a:moveTo>
                    <a:cubicBezTo>
                      <a:pt x="130" y="58"/>
                      <a:pt x="124" y="52"/>
                      <a:pt x="116" y="52"/>
                    </a:cubicBezTo>
                    <a:cubicBezTo>
                      <a:pt x="118" y="48"/>
                      <a:pt x="118" y="44"/>
                      <a:pt x="118" y="40"/>
                    </a:cubicBezTo>
                    <a:cubicBezTo>
                      <a:pt x="118" y="18"/>
                      <a:pt x="100" y="0"/>
                      <a:pt x="78" y="0"/>
                    </a:cubicBezTo>
                    <a:cubicBezTo>
                      <a:pt x="56" y="0"/>
                      <a:pt x="38" y="18"/>
                      <a:pt x="38" y="39"/>
                    </a:cubicBezTo>
                    <a:cubicBezTo>
                      <a:pt x="34" y="36"/>
                      <a:pt x="29" y="34"/>
                      <a:pt x="23" y="34"/>
                    </a:cubicBezTo>
                    <a:cubicBezTo>
                      <a:pt x="10" y="34"/>
                      <a:pt x="0" y="44"/>
                      <a:pt x="0" y="57"/>
                    </a:cubicBezTo>
                    <a:cubicBezTo>
                      <a:pt x="0" y="70"/>
                      <a:pt x="10" y="80"/>
                      <a:pt x="23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116" y="80"/>
                      <a:pt x="116" y="80"/>
                      <a:pt x="116" y="80"/>
                    </a:cubicBezTo>
                    <a:cubicBezTo>
                      <a:pt x="124" y="80"/>
                      <a:pt x="130" y="74"/>
                      <a:pt x="130" y="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Rectangle 184"/>
              <p:cNvSpPr>
                <a:spLocks noChangeArrowheads="1"/>
              </p:cNvSpPr>
              <p:nvPr/>
            </p:nvSpPr>
            <p:spPr bwMode="auto">
              <a:xfrm>
                <a:off x="7016751" y="1749425"/>
                <a:ext cx="42863" cy="904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Rectangle 185"/>
              <p:cNvSpPr>
                <a:spLocks noChangeArrowheads="1"/>
              </p:cNvSpPr>
              <p:nvPr/>
            </p:nvSpPr>
            <p:spPr bwMode="auto">
              <a:xfrm>
                <a:off x="7118351" y="1798638"/>
                <a:ext cx="41275" cy="93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Rectangle 186"/>
              <p:cNvSpPr>
                <a:spLocks noChangeArrowheads="1"/>
              </p:cNvSpPr>
              <p:nvPr/>
            </p:nvSpPr>
            <p:spPr bwMode="auto">
              <a:xfrm>
                <a:off x="7219951" y="1749425"/>
                <a:ext cx="41275" cy="904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Rectangle 187"/>
              <p:cNvSpPr>
                <a:spLocks noChangeArrowheads="1"/>
              </p:cNvSpPr>
              <p:nvPr/>
            </p:nvSpPr>
            <p:spPr bwMode="auto">
              <a:xfrm>
                <a:off x="7321551" y="1798638"/>
                <a:ext cx="46038" cy="93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59609" y="2424440"/>
            <a:ext cx="5714204" cy="3927683"/>
            <a:chOff x="6477796" y="2424440"/>
            <a:chExt cx="5714204" cy="3927683"/>
          </a:xfrm>
        </p:grpSpPr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6477796" y="3544524"/>
              <a:ext cx="953107" cy="950151"/>
            </a:xfrm>
            <a:custGeom>
              <a:avLst/>
              <a:gdLst>
                <a:gd name="T0" fmla="*/ 178 w 356"/>
                <a:gd name="T1" fmla="*/ 0 h 355"/>
                <a:gd name="T2" fmla="*/ 0 w 356"/>
                <a:gd name="T3" fmla="*/ 177 h 355"/>
                <a:gd name="T4" fmla="*/ 178 w 356"/>
                <a:gd name="T5" fmla="*/ 355 h 355"/>
                <a:gd name="T6" fmla="*/ 356 w 356"/>
                <a:gd name="T7" fmla="*/ 177 h 355"/>
                <a:gd name="T8" fmla="*/ 178 w 356"/>
                <a:gd name="T9" fmla="*/ 0 h 355"/>
                <a:gd name="T10" fmla="*/ 186 w 356"/>
                <a:gd name="T11" fmla="*/ 124 h 355"/>
                <a:gd name="T12" fmla="*/ 186 w 356"/>
                <a:gd name="T13" fmla="*/ 246 h 355"/>
                <a:gd name="T14" fmla="*/ 140 w 356"/>
                <a:gd name="T15" fmla="*/ 276 h 355"/>
                <a:gd name="T16" fmla="*/ 94 w 356"/>
                <a:gd name="T17" fmla="*/ 246 h 355"/>
                <a:gd name="T18" fmla="*/ 140 w 356"/>
                <a:gd name="T19" fmla="*/ 215 h 355"/>
                <a:gd name="T20" fmla="*/ 170 w 356"/>
                <a:gd name="T21" fmla="*/ 223 h 355"/>
                <a:gd name="T22" fmla="*/ 170 w 356"/>
                <a:gd name="T23" fmla="*/ 78 h 355"/>
                <a:gd name="T24" fmla="*/ 186 w 356"/>
                <a:gd name="T25" fmla="*/ 78 h 355"/>
                <a:gd name="T26" fmla="*/ 262 w 356"/>
                <a:gd name="T27" fmla="*/ 185 h 355"/>
                <a:gd name="T28" fmla="*/ 186 w 356"/>
                <a:gd name="T29" fmla="*/ 12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355">
                  <a:moveTo>
                    <a:pt x="178" y="0"/>
                  </a:moveTo>
                  <a:cubicBezTo>
                    <a:pt x="80" y="0"/>
                    <a:pt x="0" y="79"/>
                    <a:pt x="0" y="177"/>
                  </a:cubicBezTo>
                  <a:cubicBezTo>
                    <a:pt x="0" y="275"/>
                    <a:pt x="80" y="355"/>
                    <a:pt x="178" y="355"/>
                  </a:cubicBezTo>
                  <a:cubicBezTo>
                    <a:pt x="276" y="355"/>
                    <a:pt x="356" y="275"/>
                    <a:pt x="356" y="177"/>
                  </a:cubicBezTo>
                  <a:cubicBezTo>
                    <a:pt x="356" y="79"/>
                    <a:pt x="276" y="0"/>
                    <a:pt x="178" y="0"/>
                  </a:cubicBezTo>
                  <a:close/>
                  <a:moveTo>
                    <a:pt x="186" y="124"/>
                  </a:moveTo>
                  <a:cubicBezTo>
                    <a:pt x="186" y="246"/>
                    <a:pt x="186" y="246"/>
                    <a:pt x="186" y="246"/>
                  </a:cubicBezTo>
                  <a:cubicBezTo>
                    <a:pt x="186" y="262"/>
                    <a:pt x="165" y="276"/>
                    <a:pt x="140" y="276"/>
                  </a:cubicBezTo>
                  <a:cubicBezTo>
                    <a:pt x="115" y="276"/>
                    <a:pt x="94" y="262"/>
                    <a:pt x="94" y="246"/>
                  </a:cubicBezTo>
                  <a:cubicBezTo>
                    <a:pt x="94" y="229"/>
                    <a:pt x="115" y="215"/>
                    <a:pt x="140" y="215"/>
                  </a:cubicBezTo>
                  <a:cubicBezTo>
                    <a:pt x="152" y="215"/>
                    <a:pt x="162" y="218"/>
                    <a:pt x="170" y="223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6" y="78"/>
                    <a:pt x="252" y="78"/>
                    <a:pt x="262" y="185"/>
                  </a:cubicBezTo>
                  <a:cubicBezTo>
                    <a:pt x="246" y="162"/>
                    <a:pt x="224" y="118"/>
                    <a:pt x="186" y="1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557983" y="5396061"/>
              <a:ext cx="953107" cy="956062"/>
              <a:chOff x="4362451" y="5308600"/>
              <a:chExt cx="1023938" cy="1027113"/>
            </a:xfrm>
            <a:solidFill>
              <a:schemeClr val="accent4"/>
            </a:solidFill>
          </p:grpSpPr>
          <p:sp>
            <p:nvSpPr>
              <p:cNvPr id="17" name="Freeform 29"/>
              <p:cNvSpPr>
                <a:spLocks noEditPoints="1"/>
              </p:cNvSpPr>
              <p:nvPr/>
            </p:nvSpPr>
            <p:spPr bwMode="auto">
              <a:xfrm>
                <a:off x="4362451" y="5308600"/>
                <a:ext cx="1023938" cy="1027113"/>
              </a:xfrm>
              <a:custGeom>
                <a:avLst/>
                <a:gdLst>
                  <a:gd name="T0" fmla="*/ 178 w 356"/>
                  <a:gd name="T1" fmla="*/ 0 h 357"/>
                  <a:gd name="T2" fmla="*/ 0 w 356"/>
                  <a:gd name="T3" fmla="*/ 179 h 357"/>
                  <a:gd name="T4" fmla="*/ 178 w 356"/>
                  <a:gd name="T5" fmla="*/ 357 h 357"/>
                  <a:gd name="T6" fmla="*/ 356 w 356"/>
                  <a:gd name="T7" fmla="*/ 179 h 357"/>
                  <a:gd name="T8" fmla="*/ 178 w 356"/>
                  <a:gd name="T9" fmla="*/ 0 h 357"/>
                  <a:gd name="T10" fmla="*/ 276 w 356"/>
                  <a:gd name="T11" fmla="*/ 268 h 357"/>
                  <a:gd name="T12" fmla="*/ 80 w 356"/>
                  <a:gd name="T13" fmla="*/ 268 h 357"/>
                  <a:gd name="T14" fmla="*/ 80 w 356"/>
                  <a:gd name="T15" fmla="*/ 190 h 357"/>
                  <a:gd name="T16" fmla="*/ 148 w 356"/>
                  <a:gd name="T17" fmla="*/ 190 h 357"/>
                  <a:gd name="T18" fmla="*/ 148 w 356"/>
                  <a:gd name="T19" fmla="*/ 210 h 357"/>
                  <a:gd name="T20" fmla="*/ 148 w 356"/>
                  <a:gd name="T21" fmla="*/ 224 h 357"/>
                  <a:gd name="T22" fmla="*/ 208 w 356"/>
                  <a:gd name="T23" fmla="*/ 224 h 357"/>
                  <a:gd name="T24" fmla="*/ 208 w 356"/>
                  <a:gd name="T25" fmla="*/ 224 h 357"/>
                  <a:gd name="T26" fmla="*/ 208 w 356"/>
                  <a:gd name="T27" fmla="*/ 210 h 357"/>
                  <a:gd name="T28" fmla="*/ 208 w 356"/>
                  <a:gd name="T29" fmla="*/ 190 h 357"/>
                  <a:gd name="T30" fmla="*/ 276 w 356"/>
                  <a:gd name="T31" fmla="*/ 190 h 357"/>
                  <a:gd name="T32" fmla="*/ 276 w 356"/>
                  <a:gd name="T33" fmla="*/ 268 h 357"/>
                  <a:gd name="T34" fmla="*/ 276 w 356"/>
                  <a:gd name="T35" fmla="*/ 176 h 357"/>
                  <a:gd name="T36" fmla="*/ 194 w 356"/>
                  <a:gd name="T37" fmla="*/ 176 h 357"/>
                  <a:gd name="T38" fmla="*/ 194 w 356"/>
                  <a:gd name="T39" fmla="*/ 176 h 357"/>
                  <a:gd name="T40" fmla="*/ 194 w 356"/>
                  <a:gd name="T41" fmla="*/ 176 h 357"/>
                  <a:gd name="T42" fmla="*/ 194 w 356"/>
                  <a:gd name="T43" fmla="*/ 210 h 357"/>
                  <a:gd name="T44" fmla="*/ 162 w 356"/>
                  <a:gd name="T45" fmla="*/ 210 h 357"/>
                  <a:gd name="T46" fmla="*/ 162 w 356"/>
                  <a:gd name="T47" fmla="*/ 176 h 357"/>
                  <a:gd name="T48" fmla="*/ 162 w 356"/>
                  <a:gd name="T49" fmla="*/ 176 h 357"/>
                  <a:gd name="T50" fmla="*/ 80 w 356"/>
                  <a:gd name="T51" fmla="*/ 176 h 357"/>
                  <a:gd name="T52" fmla="*/ 80 w 356"/>
                  <a:gd name="T53" fmla="*/ 121 h 357"/>
                  <a:gd name="T54" fmla="*/ 139 w 356"/>
                  <a:gd name="T55" fmla="*/ 121 h 357"/>
                  <a:gd name="T56" fmla="*/ 139 w 356"/>
                  <a:gd name="T57" fmla="*/ 121 h 357"/>
                  <a:gd name="T58" fmla="*/ 139 w 356"/>
                  <a:gd name="T59" fmla="*/ 83 h 357"/>
                  <a:gd name="T60" fmla="*/ 217 w 356"/>
                  <a:gd name="T61" fmla="*/ 83 h 357"/>
                  <a:gd name="T62" fmla="*/ 217 w 356"/>
                  <a:gd name="T63" fmla="*/ 121 h 357"/>
                  <a:gd name="T64" fmla="*/ 217 w 356"/>
                  <a:gd name="T65" fmla="*/ 121 h 357"/>
                  <a:gd name="T66" fmla="*/ 276 w 356"/>
                  <a:gd name="T67" fmla="*/ 121 h 357"/>
                  <a:gd name="T68" fmla="*/ 276 w 356"/>
                  <a:gd name="T69" fmla="*/ 176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cubicBezTo>
                      <a:pt x="79" y="0"/>
                      <a:pt x="0" y="80"/>
                      <a:pt x="0" y="179"/>
                    </a:cubicBezTo>
                    <a:cubicBezTo>
                      <a:pt x="0" y="277"/>
                      <a:pt x="79" y="357"/>
                      <a:pt x="178" y="357"/>
                    </a:cubicBezTo>
                    <a:cubicBezTo>
                      <a:pt x="277" y="357"/>
                      <a:pt x="356" y="277"/>
                      <a:pt x="356" y="179"/>
                    </a:cubicBezTo>
                    <a:cubicBezTo>
                      <a:pt x="356" y="80"/>
                      <a:pt x="277" y="0"/>
                      <a:pt x="178" y="0"/>
                    </a:cubicBezTo>
                    <a:close/>
                    <a:moveTo>
                      <a:pt x="276" y="268"/>
                    </a:moveTo>
                    <a:cubicBezTo>
                      <a:pt x="80" y="268"/>
                      <a:pt x="80" y="268"/>
                      <a:pt x="80" y="268"/>
                    </a:cubicBezTo>
                    <a:cubicBezTo>
                      <a:pt x="80" y="190"/>
                      <a:pt x="80" y="190"/>
                      <a:pt x="80" y="190"/>
                    </a:cubicBezTo>
                    <a:cubicBezTo>
                      <a:pt x="148" y="190"/>
                      <a:pt x="148" y="190"/>
                      <a:pt x="148" y="190"/>
                    </a:cubicBezTo>
                    <a:cubicBezTo>
                      <a:pt x="148" y="210"/>
                      <a:pt x="148" y="210"/>
                      <a:pt x="148" y="210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10"/>
                      <a:pt x="208" y="210"/>
                      <a:pt x="208" y="210"/>
                    </a:cubicBezTo>
                    <a:cubicBezTo>
                      <a:pt x="208" y="190"/>
                      <a:pt x="208" y="190"/>
                      <a:pt x="208" y="190"/>
                    </a:cubicBezTo>
                    <a:cubicBezTo>
                      <a:pt x="276" y="190"/>
                      <a:pt x="276" y="190"/>
                      <a:pt x="276" y="190"/>
                    </a:cubicBezTo>
                    <a:lnTo>
                      <a:pt x="276" y="268"/>
                    </a:lnTo>
                    <a:close/>
                    <a:moveTo>
                      <a:pt x="276" y="176"/>
                    </a:move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210"/>
                      <a:pt x="194" y="210"/>
                      <a:pt x="194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217" y="83"/>
                      <a:pt x="217" y="83"/>
                      <a:pt x="217" y="83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76" y="121"/>
                      <a:pt x="276" y="121"/>
                      <a:pt x="276" y="121"/>
                    </a:cubicBezTo>
                    <a:lnTo>
                      <a:pt x="276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30"/>
              <p:cNvSpPr>
                <a:spLocks/>
              </p:cNvSpPr>
              <p:nvPr/>
            </p:nvSpPr>
            <p:spPr bwMode="auto">
              <a:xfrm>
                <a:off x="4822826" y="5618163"/>
                <a:ext cx="103188" cy="38100"/>
              </a:xfrm>
              <a:custGeom>
                <a:avLst/>
                <a:gdLst>
                  <a:gd name="T0" fmla="*/ 0 w 65"/>
                  <a:gd name="T1" fmla="*/ 0 h 24"/>
                  <a:gd name="T2" fmla="*/ 0 w 65"/>
                  <a:gd name="T3" fmla="*/ 24 h 24"/>
                  <a:gd name="T4" fmla="*/ 0 w 65"/>
                  <a:gd name="T5" fmla="*/ 24 h 24"/>
                  <a:gd name="T6" fmla="*/ 65 w 65"/>
                  <a:gd name="T7" fmla="*/ 24 h 24"/>
                  <a:gd name="T8" fmla="*/ 65 w 65"/>
                  <a:gd name="T9" fmla="*/ 24 h 24"/>
                  <a:gd name="T10" fmla="*/ 65 w 65"/>
                  <a:gd name="T11" fmla="*/ 0 h 24"/>
                  <a:gd name="T12" fmla="*/ 0 w 6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4">
                    <a:moveTo>
                      <a:pt x="0" y="0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65" y="24"/>
                    </a:lnTo>
                    <a:lnTo>
                      <a:pt x="65" y="24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11235938" y="2424440"/>
              <a:ext cx="956062" cy="953106"/>
            </a:xfrm>
            <a:custGeom>
              <a:avLst/>
              <a:gdLst>
                <a:gd name="T0" fmla="*/ 178 w 357"/>
                <a:gd name="T1" fmla="*/ 0 h 356"/>
                <a:gd name="T2" fmla="*/ 0 w 357"/>
                <a:gd name="T3" fmla="*/ 178 h 356"/>
                <a:gd name="T4" fmla="*/ 178 w 357"/>
                <a:gd name="T5" fmla="*/ 356 h 356"/>
                <a:gd name="T6" fmla="*/ 357 w 357"/>
                <a:gd name="T7" fmla="*/ 178 h 356"/>
                <a:gd name="T8" fmla="*/ 178 w 357"/>
                <a:gd name="T9" fmla="*/ 0 h 356"/>
                <a:gd name="T10" fmla="*/ 220 w 357"/>
                <a:gd name="T11" fmla="*/ 77 h 356"/>
                <a:gd name="T12" fmla="*/ 258 w 357"/>
                <a:gd name="T13" fmla="*/ 77 h 356"/>
                <a:gd name="T14" fmla="*/ 258 w 357"/>
                <a:gd name="T15" fmla="*/ 125 h 356"/>
                <a:gd name="T16" fmla="*/ 220 w 357"/>
                <a:gd name="T17" fmla="*/ 94 h 356"/>
                <a:gd name="T18" fmla="*/ 220 w 357"/>
                <a:gd name="T19" fmla="*/ 77 h 356"/>
                <a:gd name="T20" fmla="*/ 258 w 357"/>
                <a:gd name="T21" fmla="*/ 200 h 356"/>
                <a:gd name="T22" fmla="*/ 258 w 357"/>
                <a:gd name="T23" fmla="*/ 272 h 356"/>
                <a:gd name="T24" fmla="*/ 208 w 357"/>
                <a:gd name="T25" fmla="*/ 272 h 356"/>
                <a:gd name="T26" fmla="*/ 208 w 357"/>
                <a:gd name="T27" fmla="*/ 185 h 356"/>
                <a:gd name="T28" fmla="*/ 149 w 357"/>
                <a:gd name="T29" fmla="*/ 185 h 356"/>
                <a:gd name="T30" fmla="*/ 149 w 357"/>
                <a:gd name="T31" fmla="*/ 272 h 356"/>
                <a:gd name="T32" fmla="*/ 98 w 357"/>
                <a:gd name="T33" fmla="*/ 272 h 356"/>
                <a:gd name="T34" fmla="*/ 98 w 357"/>
                <a:gd name="T35" fmla="*/ 184 h 356"/>
                <a:gd name="T36" fmla="*/ 178 w 357"/>
                <a:gd name="T37" fmla="*/ 118 h 356"/>
                <a:gd name="T38" fmla="*/ 220 w 357"/>
                <a:gd name="T39" fmla="*/ 152 h 356"/>
                <a:gd name="T40" fmla="*/ 258 w 357"/>
                <a:gd name="T41" fmla="*/ 184 h 356"/>
                <a:gd name="T42" fmla="*/ 258 w 357"/>
                <a:gd name="T43" fmla="*/ 200 h 356"/>
                <a:gd name="T44" fmla="*/ 276 w 357"/>
                <a:gd name="T45" fmla="*/ 190 h 356"/>
                <a:gd name="T46" fmla="*/ 258 w 357"/>
                <a:gd name="T47" fmla="*/ 175 h 356"/>
                <a:gd name="T48" fmla="*/ 220 w 357"/>
                <a:gd name="T49" fmla="*/ 144 h 356"/>
                <a:gd name="T50" fmla="*/ 178 w 357"/>
                <a:gd name="T51" fmla="*/ 110 h 356"/>
                <a:gd name="T52" fmla="*/ 98 w 357"/>
                <a:gd name="T53" fmla="*/ 175 h 356"/>
                <a:gd name="T54" fmla="*/ 81 w 357"/>
                <a:gd name="T55" fmla="*/ 190 h 356"/>
                <a:gd name="T56" fmla="*/ 60 w 357"/>
                <a:gd name="T57" fmla="*/ 165 h 356"/>
                <a:gd name="T58" fmla="*/ 178 w 357"/>
                <a:gd name="T59" fmla="*/ 69 h 356"/>
                <a:gd name="T60" fmla="*/ 220 w 357"/>
                <a:gd name="T61" fmla="*/ 102 h 356"/>
                <a:gd name="T62" fmla="*/ 258 w 357"/>
                <a:gd name="T63" fmla="*/ 134 h 356"/>
                <a:gd name="T64" fmla="*/ 296 w 357"/>
                <a:gd name="T65" fmla="*/ 165 h 356"/>
                <a:gd name="T66" fmla="*/ 276 w 357"/>
                <a:gd name="T67" fmla="*/ 19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56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7"/>
                    <a:pt x="80" y="356"/>
                    <a:pt x="178" y="356"/>
                  </a:cubicBezTo>
                  <a:cubicBezTo>
                    <a:pt x="277" y="356"/>
                    <a:pt x="357" y="277"/>
                    <a:pt x="357" y="178"/>
                  </a:cubicBezTo>
                  <a:cubicBezTo>
                    <a:pt x="357" y="80"/>
                    <a:pt x="277" y="0"/>
                    <a:pt x="178" y="0"/>
                  </a:cubicBezTo>
                  <a:close/>
                  <a:moveTo>
                    <a:pt x="220" y="77"/>
                  </a:moveTo>
                  <a:cubicBezTo>
                    <a:pt x="258" y="77"/>
                    <a:pt x="258" y="77"/>
                    <a:pt x="258" y="77"/>
                  </a:cubicBezTo>
                  <a:cubicBezTo>
                    <a:pt x="258" y="125"/>
                    <a:pt x="258" y="125"/>
                    <a:pt x="258" y="125"/>
                  </a:cubicBezTo>
                  <a:cubicBezTo>
                    <a:pt x="220" y="94"/>
                    <a:pt x="220" y="94"/>
                    <a:pt x="220" y="94"/>
                  </a:cubicBezTo>
                  <a:lnTo>
                    <a:pt x="220" y="77"/>
                  </a:lnTo>
                  <a:close/>
                  <a:moveTo>
                    <a:pt x="258" y="200"/>
                  </a:moveTo>
                  <a:cubicBezTo>
                    <a:pt x="258" y="272"/>
                    <a:pt x="258" y="272"/>
                    <a:pt x="258" y="272"/>
                  </a:cubicBezTo>
                  <a:cubicBezTo>
                    <a:pt x="208" y="272"/>
                    <a:pt x="208" y="272"/>
                    <a:pt x="208" y="272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49" y="272"/>
                    <a:pt x="149" y="272"/>
                    <a:pt x="149" y="272"/>
                  </a:cubicBezTo>
                  <a:cubicBezTo>
                    <a:pt x="98" y="272"/>
                    <a:pt x="98" y="272"/>
                    <a:pt x="98" y="272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220" y="152"/>
                    <a:pt x="220" y="152"/>
                    <a:pt x="220" y="152"/>
                  </a:cubicBezTo>
                  <a:cubicBezTo>
                    <a:pt x="258" y="184"/>
                    <a:pt x="258" y="184"/>
                    <a:pt x="258" y="184"/>
                  </a:cubicBezTo>
                  <a:lnTo>
                    <a:pt x="258" y="200"/>
                  </a:lnTo>
                  <a:close/>
                  <a:moveTo>
                    <a:pt x="276" y="190"/>
                  </a:moveTo>
                  <a:cubicBezTo>
                    <a:pt x="258" y="175"/>
                    <a:pt x="258" y="175"/>
                    <a:pt x="258" y="175"/>
                  </a:cubicBezTo>
                  <a:cubicBezTo>
                    <a:pt x="220" y="144"/>
                    <a:pt x="220" y="144"/>
                    <a:pt x="220" y="144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178" y="69"/>
                    <a:pt x="178" y="69"/>
                    <a:pt x="178" y="69"/>
                  </a:cubicBezTo>
                  <a:cubicBezTo>
                    <a:pt x="220" y="102"/>
                    <a:pt x="220" y="102"/>
                    <a:pt x="220" y="102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96" y="165"/>
                    <a:pt x="296" y="165"/>
                    <a:pt x="296" y="165"/>
                  </a:cubicBezTo>
                  <a:lnTo>
                    <a:pt x="276" y="1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121764" y="2490935"/>
              <a:ext cx="768396" cy="766918"/>
              <a:chOff x="7116763" y="2187575"/>
              <a:chExt cx="825500" cy="823913"/>
            </a:xfrm>
            <a:solidFill>
              <a:schemeClr val="accent4"/>
            </a:solidFill>
          </p:grpSpPr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7473951" y="2566988"/>
                <a:ext cx="71438" cy="98425"/>
              </a:xfrm>
              <a:custGeom>
                <a:avLst/>
                <a:gdLst>
                  <a:gd name="T0" fmla="*/ 0 w 25"/>
                  <a:gd name="T1" fmla="*/ 32 h 34"/>
                  <a:gd name="T2" fmla="*/ 3 w 25"/>
                  <a:gd name="T3" fmla="*/ 34 h 34"/>
                  <a:gd name="T4" fmla="*/ 25 w 25"/>
                  <a:gd name="T5" fmla="*/ 0 h 34"/>
                  <a:gd name="T6" fmla="*/ 13 w 25"/>
                  <a:gd name="T7" fmla="*/ 4 h 34"/>
                  <a:gd name="T8" fmla="*/ 0 w 25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4">
                    <a:moveTo>
                      <a:pt x="0" y="32"/>
                    </a:moveTo>
                    <a:cubicBezTo>
                      <a:pt x="0" y="34"/>
                      <a:pt x="2" y="34"/>
                      <a:pt x="3" y="34"/>
                    </a:cubicBezTo>
                    <a:cubicBezTo>
                      <a:pt x="9" y="34"/>
                      <a:pt x="18" y="28"/>
                      <a:pt x="25" y="0"/>
                    </a:cubicBezTo>
                    <a:cubicBezTo>
                      <a:pt x="20" y="0"/>
                      <a:pt x="15" y="2"/>
                      <a:pt x="13" y="4"/>
                    </a:cubicBezTo>
                    <a:cubicBezTo>
                      <a:pt x="6" y="11"/>
                      <a:pt x="0" y="23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9"/>
              <p:cNvSpPr>
                <a:spLocks noEditPoints="1"/>
              </p:cNvSpPr>
              <p:nvPr/>
            </p:nvSpPr>
            <p:spPr bwMode="auto">
              <a:xfrm>
                <a:off x="7116763" y="2187575"/>
                <a:ext cx="825500" cy="823913"/>
              </a:xfrm>
              <a:custGeom>
                <a:avLst/>
                <a:gdLst>
                  <a:gd name="T0" fmla="*/ 143 w 287"/>
                  <a:gd name="T1" fmla="*/ 0 h 286"/>
                  <a:gd name="T2" fmla="*/ 0 w 287"/>
                  <a:gd name="T3" fmla="*/ 143 h 286"/>
                  <a:gd name="T4" fmla="*/ 143 w 287"/>
                  <a:gd name="T5" fmla="*/ 286 h 286"/>
                  <a:gd name="T6" fmla="*/ 287 w 287"/>
                  <a:gd name="T7" fmla="*/ 143 h 286"/>
                  <a:gd name="T8" fmla="*/ 143 w 287"/>
                  <a:gd name="T9" fmla="*/ 0 h 286"/>
                  <a:gd name="T10" fmla="*/ 222 w 287"/>
                  <a:gd name="T11" fmla="*/ 171 h 286"/>
                  <a:gd name="T12" fmla="*/ 180 w 287"/>
                  <a:gd name="T13" fmla="*/ 194 h 286"/>
                  <a:gd name="T14" fmla="*/ 154 w 287"/>
                  <a:gd name="T15" fmla="*/ 184 h 286"/>
                  <a:gd name="T16" fmla="*/ 125 w 287"/>
                  <a:gd name="T17" fmla="*/ 194 h 286"/>
                  <a:gd name="T18" fmla="*/ 91 w 287"/>
                  <a:gd name="T19" fmla="*/ 165 h 286"/>
                  <a:gd name="T20" fmla="*/ 110 w 287"/>
                  <a:gd name="T21" fmla="*/ 120 h 286"/>
                  <a:gd name="T22" fmla="*/ 170 w 287"/>
                  <a:gd name="T23" fmla="*/ 103 h 286"/>
                  <a:gd name="T24" fmla="*/ 180 w 287"/>
                  <a:gd name="T25" fmla="*/ 103 h 286"/>
                  <a:gd name="T26" fmla="*/ 187 w 287"/>
                  <a:gd name="T27" fmla="*/ 104 h 286"/>
                  <a:gd name="T28" fmla="*/ 185 w 287"/>
                  <a:gd name="T29" fmla="*/ 110 h 286"/>
                  <a:gd name="T30" fmla="*/ 178 w 287"/>
                  <a:gd name="T31" fmla="*/ 149 h 286"/>
                  <a:gd name="T32" fmla="*/ 177 w 287"/>
                  <a:gd name="T33" fmla="*/ 151 h 286"/>
                  <a:gd name="T34" fmla="*/ 175 w 287"/>
                  <a:gd name="T35" fmla="*/ 162 h 286"/>
                  <a:gd name="T36" fmla="*/ 181 w 287"/>
                  <a:gd name="T37" fmla="*/ 166 h 286"/>
                  <a:gd name="T38" fmla="*/ 196 w 287"/>
                  <a:gd name="T39" fmla="*/ 154 h 286"/>
                  <a:gd name="T40" fmla="*/ 201 w 287"/>
                  <a:gd name="T41" fmla="*/ 131 h 286"/>
                  <a:gd name="T42" fmla="*/ 186 w 287"/>
                  <a:gd name="T43" fmla="*/ 94 h 286"/>
                  <a:gd name="T44" fmla="*/ 146 w 287"/>
                  <a:gd name="T45" fmla="*/ 80 h 286"/>
                  <a:gd name="T46" fmla="*/ 79 w 287"/>
                  <a:gd name="T47" fmla="*/ 161 h 286"/>
                  <a:gd name="T48" fmla="*/ 94 w 287"/>
                  <a:gd name="T49" fmla="*/ 199 h 286"/>
                  <a:gd name="T50" fmla="*/ 135 w 287"/>
                  <a:gd name="T51" fmla="*/ 213 h 286"/>
                  <a:gd name="T52" fmla="*/ 201 w 287"/>
                  <a:gd name="T53" fmla="*/ 193 h 286"/>
                  <a:gd name="T54" fmla="*/ 206 w 287"/>
                  <a:gd name="T55" fmla="*/ 191 h 286"/>
                  <a:gd name="T56" fmla="*/ 208 w 287"/>
                  <a:gd name="T57" fmla="*/ 196 h 286"/>
                  <a:gd name="T58" fmla="*/ 216 w 287"/>
                  <a:gd name="T59" fmla="*/ 212 h 286"/>
                  <a:gd name="T60" fmla="*/ 218 w 287"/>
                  <a:gd name="T61" fmla="*/ 217 h 286"/>
                  <a:gd name="T62" fmla="*/ 214 w 287"/>
                  <a:gd name="T63" fmla="*/ 219 h 286"/>
                  <a:gd name="T64" fmla="*/ 133 w 287"/>
                  <a:gd name="T65" fmla="*/ 240 h 286"/>
                  <a:gd name="T66" fmla="*/ 74 w 287"/>
                  <a:gd name="T67" fmla="*/ 221 h 286"/>
                  <a:gd name="T68" fmla="*/ 46 w 287"/>
                  <a:gd name="T69" fmla="*/ 160 h 286"/>
                  <a:gd name="T70" fmla="*/ 71 w 287"/>
                  <a:gd name="T71" fmla="*/ 88 h 286"/>
                  <a:gd name="T72" fmla="*/ 148 w 287"/>
                  <a:gd name="T73" fmla="*/ 52 h 286"/>
                  <a:gd name="T74" fmla="*/ 204 w 287"/>
                  <a:gd name="T75" fmla="*/ 70 h 286"/>
                  <a:gd name="T76" fmla="*/ 234 w 287"/>
                  <a:gd name="T77" fmla="*/ 129 h 286"/>
                  <a:gd name="T78" fmla="*/ 222 w 287"/>
                  <a:gd name="T79" fmla="*/ 17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7" h="286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6"/>
                      <a:pt x="143" y="286"/>
                    </a:cubicBezTo>
                    <a:cubicBezTo>
                      <a:pt x="223" y="286"/>
                      <a:pt x="287" y="222"/>
                      <a:pt x="287" y="143"/>
                    </a:cubicBezTo>
                    <a:cubicBezTo>
                      <a:pt x="287" y="64"/>
                      <a:pt x="223" y="0"/>
                      <a:pt x="143" y="0"/>
                    </a:cubicBezTo>
                    <a:close/>
                    <a:moveTo>
                      <a:pt x="222" y="171"/>
                    </a:moveTo>
                    <a:cubicBezTo>
                      <a:pt x="212" y="186"/>
                      <a:pt x="198" y="194"/>
                      <a:pt x="180" y="194"/>
                    </a:cubicBezTo>
                    <a:cubicBezTo>
                      <a:pt x="167" y="194"/>
                      <a:pt x="161" y="190"/>
                      <a:pt x="154" y="184"/>
                    </a:cubicBezTo>
                    <a:cubicBezTo>
                      <a:pt x="146" y="190"/>
                      <a:pt x="138" y="194"/>
                      <a:pt x="125" y="194"/>
                    </a:cubicBezTo>
                    <a:cubicBezTo>
                      <a:pt x="105" y="194"/>
                      <a:pt x="91" y="182"/>
                      <a:pt x="91" y="165"/>
                    </a:cubicBezTo>
                    <a:cubicBezTo>
                      <a:pt x="91" y="150"/>
                      <a:pt x="99" y="132"/>
                      <a:pt x="110" y="120"/>
                    </a:cubicBezTo>
                    <a:cubicBezTo>
                      <a:pt x="119" y="110"/>
                      <a:pt x="133" y="103"/>
                      <a:pt x="170" y="103"/>
                    </a:cubicBezTo>
                    <a:cubicBezTo>
                      <a:pt x="173" y="103"/>
                      <a:pt x="177" y="103"/>
                      <a:pt x="180" y="103"/>
                    </a:cubicBezTo>
                    <a:cubicBezTo>
                      <a:pt x="187" y="104"/>
                      <a:pt x="187" y="104"/>
                      <a:pt x="187" y="104"/>
                    </a:cubicBezTo>
                    <a:cubicBezTo>
                      <a:pt x="185" y="110"/>
                      <a:pt x="185" y="110"/>
                      <a:pt x="185" y="110"/>
                    </a:cubicBezTo>
                    <a:cubicBezTo>
                      <a:pt x="178" y="149"/>
                      <a:pt x="178" y="149"/>
                      <a:pt x="178" y="149"/>
                    </a:cubicBezTo>
                    <a:cubicBezTo>
                      <a:pt x="177" y="149"/>
                      <a:pt x="177" y="150"/>
                      <a:pt x="177" y="151"/>
                    </a:cubicBezTo>
                    <a:cubicBezTo>
                      <a:pt x="177" y="154"/>
                      <a:pt x="175" y="159"/>
                      <a:pt x="175" y="162"/>
                    </a:cubicBezTo>
                    <a:cubicBezTo>
                      <a:pt x="175" y="165"/>
                      <a:pt x="177" y="166"/>
                      <a:pt x="181" y="166"/>
                    </a:cubicBezTo>
                    <a:cubicBezTo>
                      <a:pt x="187" y="166"/>
                      <a:pt x="192" y="162"/>
                      <a:pt x="196" y="154"/>
                    </a:cubicBezTo>
                    <a:cubicBezTo>
                      <a:pt x="200" y="146"/>
                      <a:pt x="201" y="136"/>
                      <a:pt x="201" y="131"/>
                    </a:cubicBezTo>
                    <a:cubicBezTo>
                      <a:pt x="201" y="116"/>
                      <a:pt x="196" y="103"/>
                      <a:pt x="186" y="94"/>
                    </a:cubicBezTo>
                    <a:cubicBezTo>
                      <a:pt x="176" y="84"/>
                      <a:pt x="162" y="80"/>
                      <a:pt x="146" y="80"/>
                    </a:cubicBezTo>
                    <a:cubicBezTo>
                      <a:pt x="112" y="80"/>
                      <a:pt x="79" y="107"/>
                      <a:pt x="79" y="161"/>
                    </a:cubicBezTo>
                    <a:cubicBezTo>
                      <a:pt x="79" y="177"/>
                      <a:pt x="84" y="190"/>
                      <a:pt x="94" y="199"/>
                    </a:cubicBezTo>
                    <a:cubicBezTo>
                      <a:pt x="104" y="208"/>
                      <a:pt x="118" y="213"/>
                      <a:pt x="135" y="213"/>
                    </a:cubicBezTo>
                    <a:cubicBezTo>
                      <a:pt x="161" y="213"/>
                      <a:pt x="182" y="203"/>
                      <a:pt x="201" y="193"/>
                    </a:cubicBezTo>
                    <a:cubicBezTo>
                      <a:pt x="206" y="191"/>
                      <a:pt x="206" y="191"/>
                      <a:pt x="206" y="191"/>
                    </a:cubicBezTo>
                    <a:cubicBezTo>
                      <a:pt x="208" y="196"/>
                      <a:pt x="208" y="196"/>
                      <a:pt x="208" y="196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8" y="217"/>
                      <a:pt x="218" y="217"/>
                      <a:pt x="218" y="217"/>
                    </a:cubicBezTo>
                    <a:cubicBezTo>
                      <a:pt x="214" y="219"/>
                      <a:pt x="214" y="219"/>
                      <a:pt x="214" y="219"/>
                    </a:cubicBezTo>
                    <a:cubicBezTo>
                      <a:pt x="189" y="233"/>
                      <a:pt x="161" y="240"/>
                      <a:pt x="133" y="240"/>
                    </a:cubicBezTo>
                    <a:cubicBezTo>
                      <a:pt x="111" y="240"/>
                      <a:pt x="90" y="233"/>
                      <a:pt x="74" y="221"/>
                    </a:cubicBezTo>
                    <a:cubicBezTo>
                      <a:pt x="55" y="207"/>
                      <a:pt x="46" y="186"/>
                      <a:pt x="46" y="160"/>
                    </a:cubicBezTo>
                    <a:cubicBezTo>
                      <a:pt x="46" y="134"/>
                      <a:pt x="55" y="108"/>
                      <a:pt x="71" y="88"/>
                    </a:cubicBezTo>
                    <a:cubicBezTo>
                      <a:pt x="84" y="72"/>
                      <a:pt x="108" y="52"/>
                      <a:pt x="148" y="52"/>
                    </a:cubicBezTo>
                    <a:cubicBezTo>
                      <a:pt x="167" y="52"/>
                      <a:pt x="188" y="59"/>
                      <a:pt x="204" y="70"/>
                    </a:cubicBezTo>
                    <a:cubicBezTo>
                      <a:pt x="217" y="80"/>
                      <a:pt x="234" y="98"/>
                      <a:pt x="234" y="129"/>
                    </a:cubicBezTo>
                    <a:cubicBezTo>
                      <a:pt x="234" y="144"/>
                      <a:pt x="229" y="159"/>
                      <a:pt x="22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8" name="Freeform 153"/>
            <p:cNvSpPr>
              <a:spLocks noEditPoints="1"/>
            </p:cNvSpPr>
            <p:nvPr/>
          </p:nvSpPr>
          <p:spPr bwMode="auto">
            <a:xfrm>
              <a:off x="9708924" y="4234782"/>
              <a:ext cx="319902" cy="349397"/>
            </a:xfrm>
            <a:custGeom>
              <a:avLst/>
              <a:gdLst>
                <a:gd name="T0" fmla="*/ 147 w 282"/>
                <a:gd name="T1" fmla="*/ 0 h 308"/>
                <a:gd name="T2" fmla="*/ 145 w 282"/>
                <a:gd name="T3" fmla="*/ 2 h 308"/>
                <a:gd name="T4" fmla="*/ 3 w 282"/>
                <a:gd name="T5" fmla="*/ 218 h 308"/>
                <a:gd name="T6" fmla="*/ 0 w 282"/>
                <a:gd name="T7" fmla="*/ 218 h 308"/>
                <a:gd name="T8" fmla="*/ 3 w 282"/>
                <a:gd name="T9" fmla="*/ 220 h 308"/>
                <a:gd name="T10" fmla="*/ 133 w 282"/>
                <a:gd name="T11" fmla="*/ 308 h 308"/>
                <a:gd name="T12" fmla="*/ 135 w 282"/>
                <a:gd name="T13" fmla="*/ 308 h 308"/>
                <a:gd name="T14" fmla="*/ 135 w 282"/>
                <a:gd name="T15" fmla="*/ 308 h 308"/>
                <a:gd name="T16" fmla="*/ 280 w 282"/>
                <a:gd name="T17" fmla="*/ 92 h 308"/>
                <a:gd name="T18" fmla="*/ 282 w 282"/>
                <a:gd name="T19" fmla="*/ 90 h 308"/>
                <a:gd name="T20" fmla="*/ 280 w 282"/>
                <a:gd name="T21" fmla="*/ 90 h 308"/>
                <a:gd name="T22" fmla="*/ 249 w 282"/>
                <a:gd name="T23" fmla="*/ 68 h 308"/>
                <a:gd name="T24" fmla="*/ 263 w 282"/>
                <a:gd name="T25" fmla="*/ 47 h 308"/>
                <a:gd name="T26" fmla="*/ 263 w 282"/>
                <a:gd name="T27" fmla="*/ 45 h 308"/>
                <a:gd name="T28" fmla="*/ 263 w 282"/>
                <a:gd name="T29" fmla="*/ 45 h 308"/>
                <a:gd name="T30" fmla="*/ 197 w 282"/>
                <a:gd name="T31" fmla="*/ 0 h 308"/>
                <a:gd name="T32" fmla="*/ 195 w 282"/>
                <a:gd name="T33" fmla="*/ 0 h 308"/>
                <a:gd name="T34" fmla="*/ 195 w 282"/>
                <a:gd name="T35" fmla="*/ 0 h 308"/>
                <a:gd name="T36" fmla="*/ 180 w 282"/>
                <a:gd name="T37" fmla="*/ 24 h 308"/>
                <a:gd name="T38" fmla="*/ 147 w 282"/>
                <a:gd name="T39" fmla="*/ 2 h 308"/>
                <a:gd name="T40" fmla="*/ 147 w 282"/>
                <a:gd name="T41" fmla="*/ 0 h 308"/>
                <a:gd name="T42" fmla="*/ 171 w 282"/>
                <a:gd name="T43" fmla="*/ 211 h 308"/>
                <a:gd name="T44" fmla="*/ 76 w 282"/>
                <a:gd name="T45" fmla="*/ 147 h 308"/>
                <a:gd name="T46" fmla="*/ 109 w 282"/>
                <a:gd name="T47" fmla="*/ 97 h 308"/>
                <a:gd name="T48" fmla="*/ 206 w 282"/>
                <a:gd name="T49" fmla="*/ 161 h 308"/>
                <a:gd name="T50" fmla="*/ 171 w 282"/>
                <a:gd name="T51" fmla="*/ 211 h 308"/>
                <a:gd name="T52" fmla="*/ 128 w 282"/>
                <a:gd name="T53" fmla="*/ 274 h 308"/>
                <a:gd name="T54" fmla="*/ 34 w 282"/>
                <a:gd name="T55" fmla="*/ 211 h 308"/>
                <a:gd name="T56" fmla="*/ 67 w 282"/>
                <a:gd name="T57" fmla="*/ 161 h 308"/>
                <a:gd name="T58" fmla="*/ 164 w 282"/>
                <a:gd name="T59" fmla="*/ 225 h 308"/>
                <a:gd name="T60" fmla="*/ 128 w 282"/>
                <a:gd name="T61" fmla="*/ 27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08">
                  <a:moveTo>
                    <a:pt x="147" y="0"/>
                  </a:moveTo>
                  <a:lnTo>
                    <a:pt x="145" y="2"/>
                  </a:lnTo>
                  <a:lnTo>
                    <a:pt x="3" y="218"/>
                  </a:lnTo>
                  <a:lnTo>
                    <a:pt x="0" y="218"/>
                  </a:lnTo>
                  <a:lnTo>
                    <a:pt x="3" y="220"/>
                  </a:lnTo>
                  <a:lnTo>
                    <a:pt x="133" y="308"/>
                  </a:lnTo>
                  <a:lnTo>
                    <a:pt x="135" y="308"/>
                  </a:lnTo>
                  <a:lnTo>
                    <a:pt x="135" y="308"/>
                  </a:lnTo>
                  <a:lnTo>
                    <a:pt x="280" y="92"/>
                  </a:lnTo>
                  <a:lnTo>
                    <a:pt x="282" y="90"/>
                  </a:lnTo>
                  <a:lnTo>
                    <a:pt x="280" y="90"/>
                  </a:lnTo>
                  <a:lnTo>
                    <a:pt x="249" y="68"/>
                  </a:lnTo>
                  <a:lnTo>
                    <a:pt x="263" y="47"/>
                  </a:lnTo>
                  <a:lnTo>
                    <a:pt x="263" y="45"/>
                  </a:lnTo>
                  <a:lnTo>
                    <a:pt x="263" y="45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80" y="24"/>
                  </a:lnTo>
                  <a:lnTo>
                    <a:pt x="147" y="2"/>
                  </a:lnTo>
                  <a:lnTo>
                    <a:pt x="147" y="0"/>
                  </a:lnTo>
                  <a:close/>
                  <a:moveTo>
                    <a:pt x="171" y="211"/>
                  </a:moveTo>
                  <a:lnTo>
                    <a:pt x="76" y="147"/>
                  </a:lnTo>
                  <a:lnTo>
                    <a:pt x="109" y="97"/>
                  </a:lnTo>
                  <a:lnTo>
                    <a:pt x="206" y="161"/>
                  </a:lnTo>
                  <a:lnTo>
                    <a:pt x="171" y="211"/>
                  </a:lnTo>
                  <a:close/>
                  <a:moveTo>
                    <a:pt x="128" y="274"/>
                  </a:moveTo>
                  <a:lnTo>
                    <a:pt x="34" y="211"/>
                  </a:lnTo>
                  <a:lnTo>
                    <a:pt x="67" y="161"/>
                  </a:lnTo>
                  <a:lnTo>
                    <a:pt x="164" y="225"/>
                  </a:lnTo>
                  <a:lnTo>
                    <a:pt x="128" y="2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8810475" y="2714679"/>
              <a:ext cx="257510" cy="279064"/>
              <a:chOff x="5534026" y="1911350"/>
              <a:chExt cx="360362" cy="390525"/>
            </a:xfrm>
            <a:solidFill>
              <a:schemeClr val="accent4"/>
            </a:solidFill>
          </p:grpSpPr>
          <p:sp>
            <p:nvSpPr>
              <p:cNvPr id="83" name="Freeform 156"/>
              <p:cNvSpPr>
                <a:spLocks/>
              </p:cNvSpPr>
              <p:nvPr/>
            </p:nvSpPr>
            <p:spPr bwMode="auto">
              <a:xfrm>
                <a:off x="5534026" y="1911350"/>
                <a:ext cx="344488" cy="206375"/>
              </a:xfrm>
              <a:custGeom>
                <a:avLst/>
                <a:gdLst>
                  <a:gd name="T0" fmla="*/ 26 w 92"/>
                  <a:gd name="T1" fmla="*/ 30 h 55"/>
                  <a:gd name="T2" fmla="*/ 65 w 92"/>
                  <a:gd name="T3" fmla="*/ 25 h 55"/>
                  <a:gd name="T4" fmla="*/ 56 w 92"/>
                  <a:gd name="T5" fmla="*/ 34 h 55"/>
                  <a:gd name="T6" fmla="*/ 59 w 92"/>
                  <a:gd name="T7" fmla="*/ 41 h 55"/>
                  <a:gd name="T8" fmla="*/ 81 w 92"/>
                  <a:gd name="T9" fmla="*/ 41 h 55"/>
                  <a:gd name="T10" fmla="*/ 83 w 92"/>
                  <a:gd name="T11" fmla="*/ 41 h 55"/>
                  <a:gd name="T12" fmla="*/ 85 w 92"/>
                  <a:gd name="T13" fmla="*/ 41 h 55"/>
                  <a:gd name="T14" fmla="*/ 90 w 92"/>
                  <a:gd name="T15" fmla="*/ 41 h 55"/>
                  <a:gd name="T16" fmla="*/ 92 w 92"/>
                  <a:gd name="T17" fmla="*/ 38 h 55"/>
                  <a:gd name="T18" fmla="*/ 92 w 92"/>
                  <a:gd name="T19" fmla="*/ 7 h 55"/>
                  <a:gd name="T20" fmla="*/ 86 w 92"/>
                  <a:gd name="T21" fmla="*/ 5 h 55"/>
                  <a:gd name="T22" fmla="*/ 77 w 92"/>
                  <a:gd name="T23" fmla="*/ 14 h 55"/>
                  <a:gd name="T24" fmla="*/ 14 w 92"/>
                  <a:gd name="T25" fmla="*/ 19 h 55"/>
                  <a:gd name="T26" fmla="*/ 0 w 92"/>
                  <a:gd name="T27" fmla="*/ 55 h 55"/>
                  <a:gd name="T28" fmla="*/ 17 w 92"/>
                  <a:gd name="T29" fmla="*/ 55 h 55"/>
                  <a:gd name="T30" fmla="*/ 26 w 92"/>
                  <a:gd name="T31" fmla="*/ 3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26" y="30"/>
                    </a:moveTo>
                    <a:cubicBezTo>
                      <a:pt x="36" y="19"/>
                      <a:pt x="53" y="18"/>
                      <a:pt x="65" y="25"/>
                    </a:cubicBezTo>
                    <a:cubicBezTo>
                      <a:pt x="61" y="29"/>
                      <a:pt x="56" y="34"/>
                      <a:pt x="56" y="34"/>
                    </a:cubicBezTo>
                    <a:cubicBezTo>
                      <a:pt x="53" y="38"/>
                      <a:pt x="57" y="41"/>
                      <a:pt x="59" y="41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2" y="41"/>
                      <a:pt x="83" y="41"/>
                      <a:pt x="83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1" y="41"/>
                      <a:pt x="92" y="40"/>
                      <a:pt x="92" y="38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5"/>
                      <a:pt x="89" y="2"/>
                      <a:pt x="86" y="5"/>
                    </a:cubicBezTo>
                    <a:cubicBezTo>
                      <a:pt x="86" y="5"/>
                      <a:pt x="80" y="10"/>
                      <a:pt x="77" y="14"/>
                    </a:cubicBezTo>
                    <a:cubicBezTo>
                      <a:pt x="58" y="0"/>
                      <a:pt x="31" y="2"/>
                      <a:pt x="14" y="19"/>
                    </a:cubicBezTo>
                    <a:cubicBezTo>
                      <a:pt x="5" y="29"/>
                      <a:pt x="0" y="42"/>
                      <a:pt x="0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46"/>
                      <a:pt x="19" y="37"/>
                      <a:pt x="26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157"/>
              <p:cNvSpPr>
                <a:spLocks/>
              </p:cNvSpPr>
              <p:nvPr/>
            </p:nvSpPr>
            <p:spPr bwMode="auto">
              <a:xfrm>
                <a:off x="5548313" y="2095500"/>
                <a:ext cx="346075" cy="206375"/>
              </a:xfrm>
              <a:custGeom>
                <a:avLst/>
                <a:gdLst>
                  <a:gd name="T0" fmla="*/ 75 w 92"/>
                  <a:gd name="T1" fmla="*/ 0 h 55"/>
                  <a:gd name="T2" fmla="*/ 66 w 92"/>
                  <a:gd name="T3" fmla="*/ 25 h 55"/>
                  <a:gd name="T4" fmla="*/ 27 w 92"/>
                  <a:gd name="T5" fmla="*/ 30 h 55"/>
                  <a:gd name="T6" fmla="*/ 36 w 92"/>
                  <a:gd name="T7" fmla="*/ 21 h 55"/>
                  <a:gd name="T8" fmla="*/ 33 w 92"/>
                  <a:gd name="T9" fmla="*/ 14 h 55"/>
                  <a:gd name="T10" fmla="*/ 11 w 92"/>
                  <a:gd name="T11" fmla="*/ 14 h 55"/>
                  <a:gd name="T12" fmla="*/ 8 w 92"/>
                  <a:gd name="T13" fmla="*/ 14 h 55"/>
                  <a:gd name="T14" fmla="*/ 6 w 92"/>
                  <a:gd name="T15" fmla="*/ 14 h 55"/>
                  <a:gd name="T16" fmla="*/ 2 w 92"/>
                  <a:gd name="T17" fmla="*/ 14 h 55"/>
                  <a:gd name="T18" fmla="*/ 0 w 92"/>
                  <a:gd name="T19" fmla="*/ 17 h 55"/>
                  <a:gd name="T20" fmla="*/ 0 w 92"/>
                  <a:gd name="T21" fmla="*/ 48 h 55"/>
                  <a:gd name="T22" fmla="*/ 6 w 92"/>
                  <a:gd name="T23" fmla="*/ 50 h 55"/>
                  <a:gd name="T24" fmla="*/ 15 w 92"/>
                  <a:gd name="T25" fmla="*/ 41 h 55"/>
                  <a:gd name="T26" fmla="*/ 77 w 92"/>
                  <a:gd name="T27" fmla="*/ 36 h 55"/>
                  <a:gd name="T28" fmla="*/ 91 w 92"/>
                  <a:gd name="T29" fmla="*/ 0 h 55"/>
                  <a:gd name="T30" fmla="*/ 75 w 92"/>
                  <a:gd name="T3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75" y="0"/>
                    </a:moveTo>
                    <a:cubicBezTo>
                      <a:pt x="76" y="9"/>
                      <a:pt x="73" y="18"/>
                      <a:pt x="66" y="25"/>
                    </a:cubicBezTo>
                    <a:cubicBezTo>
                      <a:pt x="55" y="36"/>
                      <a:pt x="39" y="37"/>
                      <a:pt x="27" y="30"/>
                    </a:cubicBezTo>
                    <a:cubicBezTo>
                      <a:pt x="31" y="26"/>
                      <a:pt x="36" y="21"/>
                      <a:pt x="36" y="21"/>
                    </a:cubicBezTo>
                    <a:cubicBezTo>
                      <a:pt x="39" y="17"/>
                      <a:pt x="35" y="14"/>
                      <a:pt x="33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5"/>
                      <a:pt x="0" y="1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3" y="53"/>
                      <a:pt x="6" y="50"/>
                    </a:cubicBezTo>
                    <a:cubicBezTo>
                      <a:pt x="6" y="50"/>
                      <a:pt x="11" y="45"/>
                      <a:pt x="15" y="41"/>
                    </a:cubicBezTo>
                    <a:cubicBezTo>
                      <a:pt x="34" y="55"/>
                      <a:pt x="60" y="53"/>
                      <a:pt x="77" y="36"/>
                    </a:cubicBezTo>
                    <a:cubicBezTo>
                      <a:pt x="87" y="26"/>
                      <a:pt x="92" y="13"/>
                      <a:pt x="91" y="0"/>
                    </a:cubicBezTo>
                    <a:cubicBezTo>
                      <a:pt x="75" y="0"/>
                      <a:pt x="75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1" name="Freeform 180"/>
            <p:cNvSpPr>
              <a:spLocks/>
            </p:cNvSpPr>
            <p:nvPr/>
          </p:nvSpPr>
          <p:spPr bwMode="auto">
            <a:xfrm>
              <a:off x="10012944" y="5258016"/>
              <a:ext cx="294946" cy="348262"/>
            </a:xfrm>
            <a:custGeom>
              <a:avLst/>
              <a:gdLst>
                <a:gd name="T0" fmla="*/ 71 w 110"/>
                <a:gd name="T1" fmla="*/ 112 h 130"/>
                <a:gd name="T2" fmla="*/ 102 w 110"/>
                <a:gd name="T3" fmla="*/ 55 h 130"/>
                <a:gd name="T4" fmla="*/ 91 w 110"/>
                <a:gd name="T5" fmla="*/ 13 h 130"/>
                <a:gd name="T6" fmla="*/ 80 w 110"/>
                <a:gd name="T7" fmla="*/ 7 h 130"/>
                <a:gd name="T8" fmla="*/ 41 w 110"/>
                <a:gd name="T9" fmla="*/ 22 h 130"/>
                <a:gd name="T10" fmla="*/ 7 w 110"/>
                <a:gd name="T11" fmla="*/ 87 h 130"/>
                <a:gd name="T12" fmla="*/ 17 w 110"/>
                <a:gd name="T13" fmla="*/ 123 h 130"/>
                <a:gd name="T14" fmla="*/ 18 w 110"/>
                <a:gd name="T15" fmla="*/ 123 h 130"/>
                <a:gd name="T16" fmla="*/ 54 w 110"/>
                <a:gd name="T17" fmla="*/ 113 h 130"/>
                <a:gd name="T18" fmla="*/ 78 w 110"/>
                <a:gd name="T19" fmla="*/ 68 h 130"/>
                <a:gd name="T20" fmla="*/ 70 w 110"/>
                <a:gd name="T21" fmla="*/ 42 h 130"/>
                <a:gd name="T22" fmla="*/ 69 w 110"/>
                <a:gd name="T23" fmla="*/ 41 h 130"/>
                <a:gd name="T24" fmla="*/ 44 w 110"/>
                <a:gd name="T25" fmla="*/ 50 h 130"/>
                <a:gd name="T26" fmla="*/ 24 w 110"/>
                <a:gd name="T27" fmla="*/ 87 h 130"/>
                <a:gd name="T28" fmla="*/ 33 w 110"/>
                <a:gd name="T29" fmla="*/ 92 h 130"/>
                <a:gd name="T30" fmla="*/ 53 w 110"/>
                <a:gd name="T31" fmla="*/ 54 h 130"/>
                <a:gd name="T32" fmla="*/ 64 w 110"/>
                <a:gd name="T33" fmla="*/ 50 h 130"/>
                <a:gd name="T34" fmla="*/ 66 w 110"/>
                <a:gd name="T35" fmla="*/ 51 h 130"/>
                <a:gd name="T36" fmla="*/ 69 w 110"/>
                <a:gd name="T37" fmla="*/ 63 h 130"/>
                <a:gd name="T38" fmla="*/ 45 w 110"/>
                <a:gd name="T39" fmla="*/ 107 h 130"/>
                <a:gd name="T40" fmla="*/ 23 w 110"/>
                <a:gd name="T41" fmla="*/ 114 h 130"/>
                <a:gd name="T42" fmla="*/ 14 w 110"/>
                <a:gd name="T43" fmla="*/ 103 h 130"/>
                <a:gd name="T44" fmla="*/ 18 w 110"/>
                <a:gd name="T45" fmla="*/ 87 h 130"/>
                <a:gd name="T46" fmla="*/ 50 w 110"/>
                <a:gd name="T47" fmla="*/ 27 h 130"/>
                <a:gd name="T48" fmla="*/ 75 w 110"/>
                <a:gd name="T49" fmla="*/ 16 h 130"/>
                <a:gd name="T50" fmla="*/ 87 w 110"/>
                <a:gd name="T51" fmla="*/ 22 h 130"/>
                <a:gd name="T52" fmla="*/ 93 w 110"/>
                <a:gd name="T53" fmla="*/ 50 h 130"/>
                <a:gd name="T54" fmla="*/ 62 w 110"/>
                <a:gd name="T55" fmla="*/ 108 h 130"/>
                <a:gd name="T56" fmla="*/ 71 w 110"/>
                <a:gd name="T57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" h="130">
                  <a:moveTo>
                    <a:pt x="71" y="112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0" y="38"/>
                    <a:pt x="106" y="21"/>
                    <a:pt x="91" y="13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6" y="0"/>
                    <a:pt x="50" y="6"/>
                    <a:pt x="41" y="22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7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31" y="130"/>
                    <a:pt x="47" y="125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8"/>
                    <a:pt x="79" y="47"/>
                    <a:pt x="70" y="42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0" y="36"/>
                    <a:pt x="49" y="40"/>
                    <a:pt x="44" y="50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0"/>
                    <a:pt x="59" y="47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3"/>
                    <a:pt x="71" y="58"/>
                    <a:pt x="69" y="63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1" y="115"/>
                    <a:pt x="31" y="119"/>
                    <a:pt x="23" y="114"/>
                  </a:cubicBezTo>
                  <a:cubicBezTo>
                    <a:pt x="18" y="112"/>
                    <a:pt x="15" y="108"/>
                    <a:pt x="14" y="103"/>
                  </a:cubicBezTo>
                  <a:cubicBezTo>
                    <a:pt x="13" y="99"/>
                    <a:pt x="14" y="94"/>
                    <a:pt x="18" y="8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7" y="13"/>
                    <a:pt x="68" y="12"/>
                    <a:pt x="75" y="1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98" y="28"/>
                    <a:pt x="98" y="40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88"/>
            <p:cNvSpPr>
              <a:spLocks/>
            </p:cNvSpPr>
            <p:nvPr/>
          </p:nvSpPr>
          <p:spPr bwMode="auto">
            <a:xfrm>
              <a:off x="10981727" y="2580819"/>
              <a:ext cx="276795" cy="228015"/>
            </a:xfrm>
            <a:custGeom>
              <a:avLst/>
              <a:gdLst>
                <a:gd name="T0" fmla="*/ 202 w 244"/>
                <a:gd name="T1" fmla="*/ 0 h 201"/>
                <a:gd name="T2" fmla="*/ 88 w 244"/>
                <a:gd name="T3" fmla="*/ 113 h 201"/>
                <a:gd name="T4" fmla="*/ 45 w 244"/>
                <a:gd name="T5" fmla="*/ 71 h 201"/>
                <a:gd name="T6" fmla="*/ 0 w 244"/>
                <a:gd name="T7" fmla="*/ 116 h 201"/>
                <a:gd name="T8" fmla="*/ 43 w 244"/>
                <a:gd name="T9" fmla="*/ 158 h 201"/>
                <a:gd name="T10" fmla="*/ 88 w 244"/>
                <a:gd name="T11" fmla="*/ 201 h 201"/>
                <a:gd name="T12" fmla="*/ 133 w 244"/>
                <a:gd name="T13" fmla="*/ 158 h 201"/>
                <a:gd name="T14" fmla="*/ 244 w 244"/>
                <a:gd name="T15" fmla="*/ 45 h 201"/>
                <a:gd name="T16" fmla="*/ 202 w 244"/>
                <a:gd name="T1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01">
                  <a:moveTo>
                    <a:pt x="202" y="0"/>
                  </a:moveTo>
                  <a:lnTo>
                    <a:pt x="88" y="113"/>
                  </a:lnTo>
                  <a:lnTo>
                    <a:pt x="45" y="71"/>
                  </a:lnTo>
                  <a:lnTo>
                    <a:pt x="0" y="116"/>
                  </a:lnTo>
                  <a:lnTo>
                    <a:pt x="43" y="158"/>
                  </a:lnTo>
                  <a:lnTo>
                    <a:pt x="88" y="201"/>
                  </a:lnTo>
                  <a:lnTo>
                    <a:pt x="133" y="158"/>
                  </a:lnTo>
                  <a:lnTo>
                    <a:pt x="244" y="4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0574" y="1033939"/>
            <a:ext cx="4115350" cy="4695990"/>
            <a:chOff x="6678761" y="1033939"/>
            <a:chExt cx="4115350" cy="4695990"/>
          </a:xfrm>
        </p:grpSpPr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6678761" y="2480592"/>
              <a:ext cx="935374" cy="935374"/>
            </a:xfrm>
            <a:custGeom>
              <a:avLst/>
              <a:gdLst>
                <a:gd name="T0" fmla="*/ 175 w 349"/>
                <a:gd name="T1" fmla="*/ 0 h 349"/>
                <a:gd name="T2" fmla="*/ 0 w 349"/>
                <a:gd name="T3" fmla="*/ 174 h 349"/>
                <a:gd name="T4" fmla="*/ 175 w 349"/>
                <a:gd name="T5" fmla="*/ 349 h 349"/>
                <a:gd name="T6" fmla="*/ 349 w 349"/>
                <a:gd name="T7" fmla="*/ 174 h 349"/>
                <a:gd name="T8" fmla="*/ 175 w 349"/>
                <a:gd name="T9" fmla="*/ 0 h 349"/>
                <a:gd name="T10" fmla="*/ 178 w 349"/>
                <a:gd name="T11" fmla="*/ 289 h 349"/>
                <a:gd name="T12" fmla="*/ 178 w 349"/>
                <a:gd name="T13" fmla="*/ 289 h 349"/>
                <a:gd name="T14" fmla="*/ 178 w 349"/>
                <a:gd name="T15" fmla="*/ 289 h 349"/>
                <a:gd name="T16" fmla="*/ 178 w 349"/>
                <a:gd name="T17" fmla="*/ 289 h 349"/>
                <a:gd name="T18" fmla="*/ 178 w 349"/>
                <a:gd name="T19" fmla="*/ 289 h 349"/>
                <a:gd name="T20" fmla="*/ 72 w 349"/>
                <a:gd name="T21" fmla="*/ 165 h 349"/>
                <a:gd name="T22" fmla="*/ 173 w 349"/>
                <a:gd name="T23" fmla="*/ 151 h 349"/>
                <a:gd name="T24" fmla="*/ 176 w 349"/>
                <a:gd name="T25" fmla="*/ 161 h 349"/>
                <a:gd name="T26" fmla="*/ 178 w 349"/>
                <a:gd name="T27" fmla="*/ 151 h 349"/>
                <a:gd name="T28" fmla="*/ 280 w 349"/>
                <a:gd name="T29" fmla="*/ 162 h 349"/>
                <a:gd name="T30" fmla="*/ 178 w 349"/>
                <a:gd name="T31" fmla="*/ 28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9" h="349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71"/>
                    <a:pt x="78" y="349"/>
                    <a:pt x="175" y="349"/>
                  </a:cubicBezTo>
                  <a:cubicBezTo>
                    <a:pt x="271" y="349"/>
                    <a:pt x="349" y="271"/>
                    <a:pt x="349" y="174"/>
                  </a:cubicBezTo>
                  <a:cubicBezTo>
                    <a:pt x="349" y="78"/>
                    <a:pt x="271" y="0"/>
                    <a:pt x="175" y="0"/>
                  </a:cubicBezTo>
                  <a:close/>
                  <a:moveTo>
                    <a:pt x="178" y="289"/>
                  </a:move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42" y="257"/>
                    <a:pt x="73" y="220"/>
                    <a:pt x="72" y="165"/>
                  </a:cubicBezTo>
                  <a:cubicBezTo>
                    <a:pt x="72" y="96"/>
                    <a:pt x="157" y="86"/>
                    <a:pt x="173" y="151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93" y="86"/>
                    <a:pt x="279" y="93"/>
                    <a:pt x="280" y="162"/>
                  </a:cubicBezTo>
                  <a:cubicBezTo>
                    <a:pt x="280" y="218"/>
                    <a:pt x="212" y="256"/>
                    <a:pt x="178" y="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591276" y="1033939"/>
              <a:ext cx="929464" cy="929463"/>
              <a:chOff x="6546851" y="622300"/>
              <a:chExt cx="998538" cy="998538"/>
            </a:xfrm>
            <a:solidFill>
              <a:schemeClr val="accent2"/>
            </a:solidFill>
          </p:grpSpPr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6773863" y="849313"/>
                <a:ext cx="541338" cy="541338"/>
              </a:xfrm>
              <a:custGeom>
                <a:avLst/>
                <a:gdLst>
                  <a:gd name="T0" fmla="*/ 94 w 188"/>
                  <a:gd name="T1" fmla="*/ 0 h 188"/>
                  <a:gd name="T2" fmla="*/ 0 w 188"/>
                  <a:gd name="T3" fmla="*/ 94 h 188"/>
                  <a:gd name="T4" fmla="*/ 94 w 188"/>
                  <a:gd name="T5" fmla="*/ 188 h 188"/>
                  <a:gd name="T6" fmla="*/ 188 w 188"/>
                  <a:gd name="T7" fmla="*/ 94 h 188"/>
                  <a:gd name="T8" fmla="*/ 94 w 188"/>
                  <a:gd name="T9" fmla="*/ 0 h 188"/>
                  <a:gd name="T10" fmla="*/ 138 w 188"/>
                  <a:gd name="T11" fmla="*/ 36 h 188"/>
                  <a:gd name="T12" fmla="*/ 152 w 188"/>
                  <a:gd name="T13" fmla="*/ 58 h 188"/>
                  <a:gd name="T14" fmla="*/ 138 w 188"/>
                  <a:gd name="T15" fmla="*/ 80 h 188"/>
                  <a:gd name="T16" fmla="*/ 123 w 188"/>
                  <a:gd name="T17" fmla="*/ 58 h 188"/>
                  <a:gd name="T18" fmla="*/ 138 w 188"/>
                  <a:gd name="T19" fmla="*/ 36 h 188"/>
                  <a:gd name="T20" fmla="*/ 51 w 188"/>
                  <a:gd name="T21" fmla="*/ 36 h 188"/>
                  <a:gd name="T22" fmla="*/ 65 w 188"/>
                  <a:gd name="T23" fmla="*/ 58 h 188"/>
                  <a:gd name="T24" fmla="*/ 51 w 188"/>
                  <a:gd name="T25" fmla="*/ 80 h 188"/>
                  <a:gd name="T26" fmla="*/ 36 w 188"/>
                  <a:gd name="T27" fmla="*/ 58 h 188"/>
                  <a:gd name="T28" fmla="*/ 51 w 188"/>
                  <a:gd name="T29" fmla="*/ 36 h 188"/>
                  <a:gd name="T30" fmla="*/ 94 w 188"/>
                  <a:gd name="T31" fmla="*/ 167 h 188"/>
                  <a:gd name="T32" fmla="*/ 22 w 188"/>
                  <a:gd name="T33" fmla="*/ 95 h 188"/>
                  <a:gd name="T34" fmla="*/ 94 w 188"/>
                  <a:gd name="T35" fmla="*/ 114 h 188"/>
                  <a:gd name="T36" fmla="*/ 167 w 188"/>
                  <a:gd name="T37" fmla="*/ 95 h 188"/>
                  <a:gd name="T38" fmla="*/ 94 w 188"/>
                  <a:gd name="T39" fmla="*/ 167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188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138" y="36"/>
                    </a:moveTo>
                    <a:cubicBezTo>
                      <a:pt x="146" y="36"/>
                      <a:pt x="152" y="46"/>
                      <a:pt x="152" y="58"/>
                    </a:cubicBezTo>
                    <a:cubicBezTo>
                      <a:pt x="152" y="70"/>
                      <a:pt x="146" y="80"/>
                      <a:pt x="138" y="80"/>
                    </a:cubicBezTo>
                    <a:cubicBezTo>
                      <a:pt x="130" y="80"/>
                      <a:pt x="123" y="70"/>
                      <a:pt x="123" y="58"/>
                    </a:cubicBezTo>
                    <a:cubicBezTo>
                      <a:pt x="123" y="46"/>
                      <a:pt x="130" y="36"/>
                      <a:pt x="138" y="36"/>
                    </a:cubicBezTo>
                    <a:close/>
                    <a:moveTo>
                      <a:pt x="51" y="36"/>
                    </a:moveTo>
                    <a:cubicBezTo>
                      <a:pt x="59" y="36"/>
                      <a:pt x="65" y="46"/>
                      <a:pt x="65" y="58"/>
                    </a:cubicBezTo>
                    <a:cubicBezTo>
                      <a:pt x="65" y="70"/>
                      <a:pt x="59" y="80"/>
                      <a:pt x="51" y="80"/>
                    </a:cubicBezTo>
                    <a:cubicBezTo>
                      <a:pt x="43" y="80"/>
                      <a:pt x="36" y="70"/>
                      <a:pt x="36" y="58"/>
                    </a:cubicBezTo>
                    <a:cubicBezTo>
                      <a:pt x="36" y="46"/>
                      <a:pt x="43" y="36"/>
                      <a:pt x="51" y="36"/>
                    </a:cubicBezTo>
                    <a:close/>
                    <a:moveTo>
                      <a:pt x="94" y="167"/>
                    </a:moveTo>
                    <a:cubicBezTo>
                      <a:pt x="56" y="167"/>
                      <a:pt x="25" y="135"/>
                      <a:pt x="22" y="95"/>
                    </a:cubicBezTo>
                    <a:cubicBezTo>
                      <a:pt x="43" y="107"/>
                      <a:pt x="68" y="114"/>
                      <a:pt x="94" y="114"/>
                    </a:cubicBezTo>
                    <a:cubicBezTo>
                      <a:pt x="120" y="114"/>
                      <a:pt x="145" y="107"/>
                      <a:pt x="167" y="95"/>
                    </a:cubicBezTo>
                    <a:cubicBezTo>
                      <a:pt x="163" y="135"/>
                      <a:pt x="132" y="167"/>
                      <a:pt x="94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3"/>
              <p:cNvSpPr>
                <a:spLocks noEditPoints="1"/>
              </p:cNvSpPr>
              <p:nvPr/>
            </p:nvSpPr>
            <p:spPr bwMode="auto">
              <a:xfrm>
                <a:off x="6546851" y="622300"/>
                <a:ext cx="998538" cy="998538"/>
              </a:xfrm>
              <a:custGeom>
                <a:avLst/>
                <a:gdLst>
                  <a:gd name="T0" fmla="*/ 173 w 347"/>
                  <a:gd name="T1" fmla="*/ 0 h 347"/>
                  <a:gd name="T2" fmla="*/ 0 w 347"/>
                  <a:gd name="T3" fmla="*/ 173 h 347"/>
                  <a:gd name="T4" fmla="*/ 173 w 347"/>
                  <a:gd name="T5" fmla="*/ 347 h 347"/>
                  <a:gd name="T6" fmla="*/ 347 w 347"/>
                  <a:gd name="T7" fmla="*/ 173 h 347"/>
                  <a:gd name="T8" fmla="*/ 173 w 347"/>
                  <a:gd name="T9" fmla="*/ 0 h 347"/>
                  <a:gd name="T10" fmla="*/ 173 w 347"/>
                  <a:gd name="T11" fmla="*/ 289 h 347"/>
                  <a:gd name="T12" fmla="*/ 57 w 347"/>
                  <a:gd name="T13" fmla="*/ 173 h 347"/>
                  <a:gd name="T14" fmla="*/ 173 w 347"/>
                  <a:gd name="T15" fmla="*/ 57 h 347"/>
                  <a:gd name="T16" fmla="*/ 289 w 347"/>
                  <a:gd name="T17" fmla="*/ 173 h 347"/>
                  <a:gd name="T18" fmla="*/ 173 w 347"/>
                  <a:gd name="T19" fmla="*/ 28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" h="347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69"/>
                      <a:pt x="77" y="347"/>
                      <a:pt x="173" y="347"/>
                    </a:cubicBezTo>
                    <a:cubicBezTo>
                      <a:pt x="269" y="347"/>
                      <a:pt x="347" y="269"/>
                      <a:pt x="347" y="173"/>
                    </a:cubicBezTo>
                    <a:cubicBezTo>
                      <a:pt x="347" y="77"/>
                      <a:pt x="269" y="0"/>
                      <a:pt x="173" y="0"/>
                    </a:cubicBezTo>
                    <a:close/>
                    <a:moveTo>
                      <a:pt x="173" y="289"/>
                    </a:moveTo>
                    <a:cubicBezTo>
                      <a:pt x="109" y="289"/>
                      <a:pt x="57" y="237"/>
                      <a:pt x="57" y="173"/>
                    </a:cubicBezTo>
                    <a:cubicBezTo>
                      <a:pt x="57" y="109"/>
                      <a:pt x="109" y="57"/>
                      <a:pt x="173" y="57"/>
                    </a:cubicBezTo>
                    <a:cubicBezTo>
                      <a:pt x="237" y="57"/>
                      <a:pt x="289" y="109"/>
                      <a:pt x="289" y="173"/>
                    </a:cubicBezTo>
                    <a:cubicBezTo>
                      <a:pt x="289" y="237"/>
                      <a:pt x="237" y="289"/>
                      <a:pt x="173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755601" y="4612889"/>
              <a:ext cx="944240" cy="942762"/>
              <a:chOff x="3500438" y="4467225"/>
              <a:chExt cx="1014413" cy="1012825"/>
            </a:xfrm>
            <a:solidFill>
              <a:schemeClr val="accent2"/>
            </a:solidFill>
          </p:grpSpPr>
          <p:sp>
            <p:nvSpPr>
              <p:cNvPr id="28" name="Oval 37"/>
              <p:cNvSpPr>
                <a:spLocks noChangeArrowheads="1"/>
              </p:cNvSpPr>
              <p:nvPr/>
            </p:nvSpPr>
            <p:spPr bwMode="auto">
              <a:xfrm>
                <a:off x="4008438" y="4845050"/>
                <a:ext cx="79375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38"/>
              <p:cNvSpPr>
                <a:spLocks/>
              </p:cNvSpPr>
              <p:nvPr/>
            </p:nvSpPr>
            <p:spPr bwMode="auto">
              <a:xfrm>
                <a:off x="4119563" y="4845050"/>
                <a:ext cx="84138" cy="82550"/>
              </a:xfrm>
              <a:custGeom>
                <a:avLst/>
                <a:gdLst>
                  <a:gd name="T0" fmla="*/ 14 w 29"/>
                  <a:gd name="T1" fmla="*/ 29 h 29"/>
                  <a:gd name="T2" fmla="*/ 15 w 29"/>
                  <a:gd name="T3" fmla="*/ 29 h 29"/>
                  <a:gd name="T4" fmla="*/ 29 w 29"/>
                  <a:gd name="T5" fmla="*/ 14 h 29"/>
                  <a:gd name="T6" fmla="*/ 15 w 29"/>
                  <a:gd name="T7" fmla="*/ 0 h 29"/>
                  <a:gd name="T8" fmla="*/ 14 w 29"/>
                  <a:gd name="T9" fmla="*/ 0 h 29"/>
                  <a:gd name="T10" fmla="*/ 0 w 29"/>
                  <a:gd name="T11" fmla="*/ 14 h 29"/>
                  <a:gd name="T12" fmla="*/ 14 w 29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23" y="28"/>
                      <a:pt x="29" y="22"/>
                      <a:pt x="29" y="14"/>
                    </a:cubicBezTo>
                    <a:cubicBezTo>
                      <a:pt x="29" y="7"/>
                      <a:pt x="23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7" y="0"/>
                      <a:pt x="0" y="7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Oval 39"/>
              <p:cNvSpPr>
                <a:spLocks noChangeArrowheads="1"/>
              </p:cNvSpPr>
              <p:nvPr/>
            </p:nvSpPr>
            <p:spPr bwMode="auto">
              <a:xfrm>
                <a:off x="4235451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Oval 40"/>
              <p:cNvSpPr>
                <a:spLocks noChangeArrowheads="1"/>
              </p:cNvSpPr>
              <p:nvPr/>
            </p:nvSpPr>
            <p:spPr bwMode="auto">
              <a:xfrm>
                <a:off x="3895726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41"/>
              <p:cNvSpPr>
                <a:spLocks noEditPoints="1"/>
              </p:cNvSpPr>
              <p:nvPr/>
            </p:nvSpPr>
            <p:spPr bwMode="auto">
              <a:xfrm>
                <a:off x="3500438" y="4467225"/>
                <a:ext cx="1014413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30 w 352"/>
                  <a:gd name="T11" fmla="*/ 249 h 352"/>
                  <a:gd name="T12" fmla="*/ 102 w 352"/>
                  <a:gd name="T13" fmla="*/ 249 h 352"/>
                  <a:gd name="T14" fmla="*/ 71 w 352"/>
                  <a:gd name="T15" fmla="*/ 282 h 352"/>
                  <a:gd name="T16" fmla="*/ 71 w 352"/>
                  <a:gd name="T17" fmla="*/ 249 h 352"/>
                  <a:gd name="T18" fmla="*/ 52 w 352"/>
                  <a:gd name="T19" fmla="*/ 249 h 352"/>
                  <a:gd name="T20" fmla="*/ 52 w 352"/>
                  <a:gd name="T21" fmla="*/ 129 h 352"/>
                  <a:gd name="T22" fmla="*/ 108 w 352"/>
                  <a:gd name="T23" fmla="*/ 129 h 352"/>
                  <a:gd name="T24" fmla="*/ 108 w 352"/>
                  <a:gd name="T25" fmla="*/ 206 h 352"/>
                  <a:gd name="T26" fmla="*/ 108 w 352"/>
                  <a:gd name="T27" fmla="*/ 213 h 352"/>
                  <a:gd name="T28" fmla="*/ 114 w 352"/>
                  <a:gd name="T29" fmla="*/ 213 h 352"/>
                  <a:gd name="T30" fmla="*/ 230 w 352"/>
                  <a:gd name="T31" fmla="*/ 213 h 352"/>
                  <a:gd name="T32" fmla="*/ 230 w 352"/>
                  <a:gd name="T33" fmla="*/ 249 h 352"/>
                  <a:gd name="T34" fmla="*/ 299 w 352"/>
                  <a:gd name="T35" fmla="*/ 206 h 352"/>
                  <a:gd name="T36" fmla="*/ 279 w 352"/>
                  <a:gd name="T37" fmla="*/ 206 h 352"/>
                  <a:gd name="T38" fmla="*/ 279 w 352"/>
                  <a:gd name="T39" fmla="*/ 242 h 352"/>
                  <a:gd name="T40" fmla="*/ 247 w 352"/>
                  <a:gd name="T41" fmla="*/ 206 h 352"/>
                  <a:gd name="T42" fmla="*/ 230 w 352"/>
                  <a:gd name="T43" fmla="*/ 206 h 352"/>
                  <a:gd name="T44" fmla="*/ 115 w 352"/>
                  <a:gd name="T45" fmla="*/ 206 h 352"/>
                  <a:gd name="T46" fmla="*/ 115 w 352"/>
                  <a:gd name="T47" fmla="*/ 129 h 352"/>
                  <a:gd name="T48" fmla="*/ 115 w 352"/>
                  <a:gd name="T49" fmla="*/ 82 h 352"/>
                  <a:gd name="T50" fmla="*/ 299 w 352"/>
                  <a:gd name="T51" fmla="*/ 82 h 352"/>
                  <a:gd name="T52" fmla="*/ 299 w 352"/>
                  <a:gd name="T53" fmla="*/ 20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8" y="0"/>
                      <a:pt x="0" y="79"/>
                      <a:pt x="0" y="176"/>
                    </a:cubicBezTo>
                    <a:cubicBezTo>
                      <a:pt x="0" y="273"/>
                      <a:pt x="78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30" y="249"/>
                    </a:moveTo>
                    <a:cubicBezTo>
                      <a:pt x="102" y="249"/>
                      <a:pt x="102" y="249"/>
                      <a:pt x="102" y="249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52" y="249"/>
                      <a:pt x="52" y="249"/>
                      <a:pt x="52" y="24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108" y="129"/>
                      <a:pt x="108" y="129"/>
                      <a:pt x="108" y="129"/>
                    </a:cubicBezTo>
                    <a:cubicBezTo>
                      <a:pt x="108" y="206"/>
                      <a:pt x="108" y="206"/>
                      <a:pt x="108" y="206"/>
                    </a:cubicBezTo>
                    <a:cubicBezTo>
                      <a:pt x="108" y="213"/>
                      <a:pt x="108" y="213"/>
                      <a:pt x="108" y="213"/>
                    </a:cubicBezTo>
                    <a:cubicBezTo>
                      <a:pt x="114" y="213"/>
                      <a:pt x="114" y="213"/>
                      <a:pt x="114" y="213"/>
                    </a:cubicBezTo>
                    <a:cubicBezTo>
                      <a:pt x="230" y="213"/>
                      <a:pt x="230" y="213"/>
                      <a:pt x="230" y="213"/>
                    </a:cubicBezTo>
                    <a:lnTo>
                      <a:pt x="230" y="249"/>
                    </a:lnTo>
                    <a:close/>
                    <a:moveTo>
                      <a:pt x="299" y="206"/>
                    </a:moveTo>
                    <a:cubicBezTo>
                      <a:pt x="279" y="206"/>
                      <a:pt x="279" y="206"/>
                      <a:pt x="279" y="206"/>
                    </a:cubicBezTo>
                    <a:cubicBezTo>
                      <a:pt x="279" y="242"/>
                      <a:pt x="279" y="242"/>
                      <a:pt x="279" y="242"/>
                    </a:cubicBezTo>
                    <a:cubicBezTo>
                      <a:pt x="247" y="206"/>
                      <a:pt x="247" y="206"/>
                      <a:pt x="247" y="206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115" y="206"/>
                      <a:pt x="115" y="206"/>
                      <a:pt x="115" y="206"/>
                    </a:cubicBezTo>
                    <a:cubicBezTo>
                      <a:pt x="115" y="129"/>
                      <a:pt x="115" y="129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299" y="82"/>
                      <a:pt x="299" y="82"/>
                      <a:pt x="299" y="82"/>
                    </a:cubicBezTo>
                    <a:lnTo>
                      <a:pt x="299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4" name="Freeform 50"/>
            <p:cNvSpPr>
              <a:spLocks noEditPoints="1"/>
            </p:cNvSpPr>
            <p:nvPr/>
          </p:nvSpPr>
          <p:spPr bwMode="auto">
            <a:xfrm>
              <a:off x="9006114" y="1957492"/>
              <a:ext cx="777262" cy="774306"/>
            </a:xfrm>
            <a:custGeom>
              <a:avLst/>
              <a:gdLst>
                <a:gd name="T0" fmla="*/ 145 w 290"/>
                <a:gd name="T1" fmla="*/ 0 h 289"/>
                <a:gd name="T2" fmla="*/ 0 w 290"/>
                <a:gd name="T3" fmla="*/ 144 h 289"/>
                <a:gd name="T4" fmla="*/ 145 w 290"/>
                <a:gd name="T5" fmla="*/ 289 h 289"/>
                <a:gd name="T6" fmla="*/ 290 w 290"/>
                <a:gd name="T7" fmla="*/ 144 h 289"/>
                <a:gd name="T8" fmla="*/ 145 w 290"/>
                <a:gd name="T9" fmla="*/ 0 h 289"/>
                <a:gd name="T10" fmla="*/ 173 w 290"/>
                <a:gd name="T11" fmla="*/ 144 h 289"/>
                <a:gd name="T12" fmla="*/ 173 w 290"/>
                <a:gd name="T13" fmla="*/ 236 h 289"/>
                <a:gd name="T14" fmla="*/ 79 w 290"/>
                <a:gd name="T15" fmla="*/ 197 h 289"/>
                <a:gd name="T16" fmla="*/ 79 w 290"/>
                <a:gd name="T17" fmla="*/ 183 h 289"/>
                <a:gd name="T18" fmla="*/ 46 w 290"/>
                <a:gd name="T19" fmla="*/ 183 h 289"/>
                <a:gd name="T20" fmla="*/ 46 w 290"/>
                <a:gd name="T21" fmla="*/ 106 h 289"/>
                <a:gd name="T22" fmla="*/ 79 w 290"/>
                <a:gd name="T23" fmla="*/ 106 h 289"/>
                <a:gd name="T24" fmla="*/ 79 w 290"/>
                <a:gd name="T25" fmla="*/ 91 h 289"/>
                <a:gd name="T26" fmla="*/ 173 w 290"/>
                <a:gd name="T27" fmla="*/ 53 h 289"/>
                <a:gd name="T28" fmla="*/ 173 w 290"/>
                <a:gd name="T29" fmla="*/ 144 h 289"/>
                <a:gd name="T30" fmla="*/ 182 w 290"/>
                <a:gd name="T31" fmla="*/ 196 h 289"/>
                <a:gd name="T32" fmla="*/ 194 w 290"/>
                <a:gd name="T33" fmla="*/ 144 h 289"/>
                <a:gd name="T34" fmla="*/ 182 w 290"/>
                <a:gd name="T35" fmla="*/ 93 h 289"/>
                <a:gd name="T36" fmla="*/ 197 w 290"/>
                <a:gd name="T37" fmla="*/ 84 h 289"/>
                <a:gd name="T38" fmla="*/ 211 w 290"/>
                <a:gd name="T39" fmla="*/ 144 h 289"/>
                <a:gd name="T40" fmla="*/ 197 w 290"/>
                <a:gd name="T41" fmla="*/ 204 h 289"/>
                <a:gd name="T42" fmla="*/ 182 w 290"/>
                <a:gd name="T43" fmla="*/ 196 h 289"/>
                <a:gd name="T44" fmla="*/ 225 w 290"/>
                <a:gd name="T45" fmla="*/ 225 h 289"/>
                <a:gd name="T46" fmla="*/ 210 w 290"/>
                <a:gd name="T47" fmla="*/ 216 h 289"/>
                <a:gd name="T48" fmla="*/ 227 w 290"/>
                <a:gd name="T49" fmla="*/ 144 h 289"/>
                <a:gd name="T50" fmla="*/ 210 w 290"/>
                <a:gd name="T51" fmla="*/ 72 h 289"/>
                <a:gd name="T52" fmla="*/ 225 w 290"/>
                <a:gd name="T53" fmla="*/ 64 h 289"/>
                <a:gd name="T54" fmla="*/ 244 w 290"/>
                <a:gd name="T55" fmla="*/ 144 h 289"/>
                <a:gd name="T56" fmla="*/ 225 w 290"/>
                <a:gd name="T57" fmla="*/ 2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0" h="289">
                  <a:moveTo>
                    <a:pt x="145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90" y="224"/>
                    <a:pt x="290" y="144"/>
                  </a:cubicBezTo>
                  <a:cubicBezTo>
                    <a:pt x="290" y="64"/>
                    <a:pt x="225" y="0"/>
                    <a:pt x="145" y="0"/>
                  </a:cubicBezTo>
                  <a:close/>
                  <a:moveTo>
                    <a:pt x="173" y="144"/>
                  </a:moveTo>
                  <a:cubicBezTo>
                    <a:pt x="173" y="236"/>
                    <a:pt x="173" y="236"/>
                    <a:pt x="173" y="236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83"/>
                    <a:pt x="79" y="183"/>
                    <a:pt x="79" y="183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73" y="53"/>
                    <a:pt x="173" y="53"/>
                    <a:pt x="173" y="53"/>
                  </a:cubicBezTo>
                  <a:lnTo>
                    <a:pt x="173" y="144"/>
                  </a:lnTo>
                  <a:close/>
                  <a:moveTo>
                    <a:pt x="182" y="196"/>
                  </a:moveTo>
                  <a:cubicBezTo>
                    <a:pt x="190" y="182"/>
                    <a:pt x="194" y="163"/>
                    <a:pt x="194" y="144"/>
                  </a:cubicBezTo>
                  <a:cubicBezTo>
                    <a:pt x="194" y="125"/>
                    <a:pt x="190" y="107"/>
                    <a:pt x="182" y="93"/>
                  </a:cubicBezTo>
                  <a:cubicBezTo>
                    <a:pt x="197" y="84"/>
                    <a:pt x="197" y="84"/>
                    <a:pt x="197" y="84"/>
                  </a:cubicBezTo>
                  <a:cubicBezTo>
                    <a:pt x="206" y="101"/>
                    <a:pt x="211" y="123"/>
                    <a:pt x="211" y="144"/>
                  </a:cubicBezTo>
                  <a:cubicBezTo>
                    <a:pt x="211" y="166"/>
                    <a:pt x="206" y="187"/>
                    <a:pt x="197" y="204"/>
                  </a:cubicBezTo>
                  <a:lnTo>
                    <a:pt x="182" y="196"/>
                  </a:lnTo>
                  <a:close/>
                  <a:moveTo>
                    <a:pt x="225" y="225"/>
                  </a:moveTo>
                  <a:cubicBezTo>
                    <a:pt x="210" y="216"/>
                    <a:pt x="210" y="216"/>
                    <a:pt x="210" y="216"/>
                  </a:cubicBezTo>
                  <a:cubicBezTo>
                    <a:pt x="221" y="196"/>
                    <a:pt x="227" y="171"/>
                    <a:pt x="227" y="144"/>
                  </a:cubicBezTo>
                  <a:cubicBezTo>
                    <a:pt x="227" y="118"/>
                    <a:pt x="221" y="93"/>
                    <a:pt x="210" y="72"/>
                  </a:cubicBezTo>
                  <a:cubicBezTo>
                    <a:pt x="225" y="64"/>
                    <a:pt x="225" y="64"/>
                    <a:pt x="225" y="64"/>
                  </a:cubicBezTo>
                  <a:cubicBezTo>
                    <a:pt x="237" y="87"/>
                    <a:pt x="244" y="115"/>
                    <a:pt x="244" y="144"/>
                  </a:cubicBezTo>
                  <a:cubicBezTo>
                    <a:pt x="244" y="174"/>
                    <a:pt x="237" y="202"/>
                    <a:pt x="225" y="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968085" y="4339518"/>
              <a:ext cx="826026" cy="826026"/>
              <a:chOff x="6951663" y="4173538"/>
              <a:chExt cx="887413" cy="887413"/>
            </a:xfrm>
            <a:solidFill>
              <a:schemeClr val="accent2"/>
            </a:solidFill>
          </p:grpSpPr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7597776" y="4640263"/>
                <a:ext cx="77788" cy="114300"/>
              </a:xfrm>
              <a:custGeom>
                <a:avLst/>
                <a:gdLst>
                  <a:gd name="T0" fmla="*/ 9 w 27"/>
                  <a:gd name="T1" fmla="*/ 0 h 40"/>
                  <a:gd name="T2" fmla="*/ 9 w 27"/>
                  <a:gd name="T3" fmla="*/ 0 h 40"/>
                  <a:gd name="T4" fmla="*/ 0 w 27"/>
                  <a:gd name="T5" fmla="*/ 39 h 40"/>
                  <a:gd name="T6" fmla="*/ 6 w 27"/>
                  <a:gd name="T7" fmla="*/ 40 h 40"/>
                  <a:gd name="T8" fmla="*/ 27 w 27"/>
                  <a:gd name="T9" fmla="*/ 20 h 40"/>
                  <a:gd name="T10" fmla="*/ 9 w 27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4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14"/>
                      <a:pt x="6" y="27"/>
                      <a:pt x="0" y="39"/>
                    </a:cubicBezTo>
                    <a:cubicBezTo>
                      <a:pt x="2" y="40"/>
                      <a:pt x="4" y="40"/>
                      <a:pt x="6" y="40"/>
                    </a:cubicBezTo>
                    <a:cubicBezTo>
                      <a:pt x="17" y="40"/>
                      <a:pt x="27" y="31"/>
                      <a:pt x="27" y="20"/>
                    </a:cubicBezTo>
                    <a:cubicBezTo>
                      <a:pt x="27" y="10"/>
                      <a:pt x="19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6"/>
              <p:cNvSpPr>
                <a:spLocks noEditPoints="1"/>
              </p:cNvSpPr>
              <p:nvPr/>
            </p:nvSpPr>
            <p:spPr bwMode="auto">
              <a:xfrm>
                <a:off x="6951663" y="4173538"/>
                <a:ext cx="887413" cy="887413"/>
              </a:xfrm>
              <a:custGeom>
                <a:avLst/>
                <a:gdLst>
                  <a:gd name="T0" fmla="*/ 154 w 308"/>
                  <a:gd name="T1" fmla="*/ 0 h 308"/>
                  <a:gd name="T2" fmla="*/ 0 w 308"/>
                  <a:gd name="T3" fmla="*/ 154 h 308"/>
                  <a:gd name="T4" fmla="*/ 154 w 308"/>
                  <a:gd name="T5" fmla="*/ 308 h 308"/>
                  <a:gd name="T6" fmla="*/ 308 w 308"/>
                  <a:gd name="T7" fmla="*/ 154 h 308"/>
                  <a:gd name="T8" fmla="*/ 154 w 308"/>
                  <a:gd name="T9" fmla="*/ 0 h 308"/>
                  <a:gd name="T10" fmla="*/ 165 w 308"/>
                  <a:gd name="T11" fmla="*/ 62 h 308"/>
                  <a:gd name="T12" fmla="*/ 174 w 308"/>
                  <a:gd name="T13" fmla="*/ 77 h 308"/>
                  <a:gd name="T14" fmla="*/ 174 w 308"/>
                  <a:gd name="T15" fmla="*/ 90 h 308"/>
                  <a:gd name="T16" fmla="*/ 182 w 308"/>
                  <a:gd name="T17" fmla="*/ 107 h 308"/>
                  <a:gd name="T18" fmla="*/ 169 w 308"/>
                  <a:gd name="T19" fmla="*/ 136 h 308"/>
                  <a:gd name="T20" fmla="*/ 164 w 308"/>
                  <a:gd name="T21" fmla="*/ 120 h 308"/>
                  <a:gd name="T22" fmla="*/ 156 w 308"/>
                  <a:gd name="T23" fmla="*/ 91 h 308"/>
                  <a:gd name="T24" fmla="*/ 165 w 308"/>
                  <a:gd name="T25" fmla="*/ 62 h 308"/>
                  <a:gd name="T26" fmla="*/ 117 w 308"/>
                  <a:gd name="T27" fmla="*/ 62 h 308"/>
                  <a:gd name="T28" fmla="*/ 125 w 308"/>
                  <a:gd name="T29" fmla="*/ 77 h 308"/>
                  <a:gd name="T30" fmla="*/ 126 w 308"/>
                  <a:gd name="T31" fmla="*/ 90 h 308"/>
                  <a:gd name="T32" fmla="*/ 134 w 308"/>
                  <a:gd name="T33" fmla="*/ 107 h 308"/>
                  <a:gd name="T34" fmla="*/ 120 w 308"/>
                  <a:gd name="T35" fmla="*/ 136 h 308"/>
                  <a:gd name="T36" fmla="*/ 116 w 308"/>
                  <a:gd name="T37" fmla="*/ 120 h 308"/>
                  <a:gd name="T38" fmla="*/ 108 w 308"/>
                  <a:gd name="T39" fmla="*/ 91 h 308"/>
                  <a:gd name="T40" fmla="*/ 117 w 308"/>
                  <a:gd name="T41" fmla="*/ 62 h 308"/>
                  <a:gd name="T42" fmla="*/ 230 w 308"/>
                  <a:gd name="T43" fmla="*/ 218 h 308"/>
                  <a:gd name="T44" fmla="*/ 215 w 308"/>
                  <a:gd name="T45" fmla="*/ 215 h 308"/>
                  <a:gd name="T46" fmla="*/ 147 w 308"/>
                  <a:gd name="T47" fmla="*/ 247 h 308"/>
                  <a:gd name="T48" fmla="*/ 62 w 308"/>
                  <a:gd name="T49" fmla="*/ 162 h 308"/>
                  <a:gd name="T50" fmla="*/ 63 w 308"/>
                  <a:gd name="T51" fmla="*/ 146 h 308"/>
                  <a:gd name="T52" fmla="*/ 232 w 308"/>
                  <a:gd name="T53" fmla="*/ 146 h 308"/>
                  <a:gd name="T54" fmla="*/ 232 w 308"/>
                  <a:gd name="T55" fmla="*/ 146 h 308"/>
                  <a:gd name="T56" fmla="*/ 266 w 308"/>
                  <a:gd name="T57" fmla="*/ 182 h 308"/>
                  <a:gd name="T58" fmla="*/ 230 w 308"/>
                  <a:gd name="T59" fmla="*/ 21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cubicBezTo>
                      <a:pt x="239" y="308"/>
                      <a:pt x="308" y="239"/>
                      <a:pt x="308" y="154"/>
                    </a:cubicBezTo>
                    <a:cubicBezTo>
                      <a:pt x="308" y="69"/>
                      <a:pt x="239" y="0"/>
                      <a:pt x="154" y="0"/>
                    </a:cubicBezTo>
                    <a:close/>
                    <a:moveTo>
                      <a:pt x="165" y="62"/>
                    </a:moveTo>
                    <a:cubicBezTo>
                      <a:pt x="174" y="56"/>
                      <a:pt x="183" y="71"/>
                      <a:pt x="174" y="77"/>
                    </a:cubicBezTo>
                    <a:cubicBezTo>
                      <a:pt x="169" y="79"/>
                      <a:pt x="172" y="86"/>
                      <a:pt x="174" y="90"/>
                    </a:cubicBezTo>
                    <a:cubicBezTo>
                      <a:pt x="177" y="95"/>
                      <a:pt x="181" y="101"/>
                      <a:pt x="182" y="107"/>
                    </a:cubicBezTo>
                    <a:cubicBezTo>
                      <a:pt x="185" y="119"/>
                      <a:pt x="181" y="132"/>
                      <a:pt x="169" y="136"/>
                    </a:cubicBezTo>
                    <a:cubicBezTo>
                      <a:pt x="158" y="140"/>
                      <a:pt x="153" y="123"/>
                      <a:pt x="164" y="120"/>
                    </a:cubicBezTo>
                    <a:cubicBezTo>
                      <a:pt x="172" y="117"/>
                      <a:pt x="157" y="95"/>
                      <a:pt x="156" y="91"/>
                    </a:cubicBezTo>
                    <a:cubicBezTo>
                      <a:pt x="152" y="80"/>
                      <a:pt x="154" y="68"/>
                      <a:pt x="165" y="62"/>
                    </a:cubicBezTo>
                    <a:close/>
                    <a:moveTo>
                      <a:pt x="117" y="62"/>
                    </a:moveTo>
                    <a:cubicBezTo>
                      <a:pt x="126" y="56"/>
                      <a:pt x="135" y="71"/>
                      <a:pt x="125" y="77"/>
                    </a:cubicBezTo>
                    <a:cubicBezTo>
                      <a:pt x="121" y="79"/>
                      <a:pt x="124" y="86"/>
                      <a:pt x="126" y="90"/>
                    </a:cubicBezTo>
                    <a:cubicBezTo>
                      <a:pt x="129" y="95"/>
                      <a:pt x="133" y="101"/>
                      <a:pt x="134" y="107"/>
                    </a:cubicBezTo>
                    <a:cubicBezTo>
                      <a:pt x="137" y="119"/>
                      <a:pt x="133" y="132"/>
                      <a:pt x="120" y="136"/>
                    </a:cubicBezTo>
                    <a:cubicBezTo>
                      <a:pt x="110" y="140"/>
                      <a:pt x="105" y="123"/>
                      <a:pt x="116" y="120"/>
                    </a:cubicBezTo>
                    <a:cubicBezTo>
                      <a:pt x="124" y="117"/>
                      <a:pt x="109" y="95"/>
                      <a:pt x="108" y="91"/>
                    </a:cubicBezTo>
                    <a:cubicBezTo>
                      <a:pt x="104" y="80"/>
                      <a:pt x="106" y="68"/>
                      <a:pt x="117" y="62"/>
                    </a:cubicBezTo>
                    <a:close/>
                    <a:moveTo>
                      <a:pt x="230" y="218"/>
                    </a:moveTo>
                    <a:cubicBezTo>
                      <a:pt x="225" y="218"/>
                      <a:pt x="219" y="217"/>
                      <a:pt x="215" y="215"/>
                    </a:cubicBezTo>
                    <a:cubicBezTo>
                      <a:pt x="199" y="235"/>
                      <a:pt x="175" y="247"/>
                      <a:pt x="147" y="247"/>
                    </a:cubicBezTo>
                    <a:cubicBezTo>
                      <a:pt x="100" y="247"/>
                      <a:pt x="62" y="209"/>
                      <a:pt x="62" y="162"/>
                    </a:cubicBezTo>
                    <a:cubicBezTo>
                      <a:pt x="62" y="156"/>
                      <a:pt x="62" y="151"/>
                      <a:pt x="63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51" y="147"/>
                      <a:pt x="266" y="162"/>
                      <a:pt x="266" y="182"/>
                    </a:cubicBezTo>
                    <a:cubicBezTo>
                      <a:pt x="266" y="202"/>
                      <a:pt x="250" y="218"/>
                      <a:pt x="230" y="2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479228" y="3272806"/>
              <a:ext cx="462838" cy="317634"/>
              <a:chOff x="5070476" y="2692400"/>
              <a:chExt cx="647700" cy="444500"/>
            </a:xfrm>
            <a:solidFill>
              <a:schemeClr val="accent2"/>
            </a:solidFill>
          </p:grpSpPr>
          <p:sp>
            <p:nvSpPr>
              <p:cNvPr id="76" name="Freeform 151"/>
              <p:cNvSpPr>
                <a:spLocks noEditPoints="1"/>
              </p:cNvSpPr>
              <p:nvPr/>
            </p:nvSpPr>
            <p:spPr bwMode="auto">
              <a:xfrm>
                <a:off x="5070476" y="3076575"/>
                <a:ext cx="647700" cy="60325"/>
              </a:xfrm>
              <a:custGeom>
                <a:avLst/>
                <a:gdLst>
                  <a:gd name="T0" fmla="*/ 408 w 408"/>
                  <a:gd name="T1" fmla="*/ 0 h 38"/>
                  <a:gd name="T2" fmla="*/ 0 w 408"/>
                  <a:gd name="T3" fmla="*/ 0 h 38"/>
                  <a:gd name="T4" fmla="*/ 0 w 408"/>
                  <a:gd name="T5" fmla="*/ 38 h 38"/>
                  <a:gd name="T6" fmla="*/ 408 w 408"/>
                  <a:gd name="T7" fmla="*/ 38 h 38"/>
                  <a:gd name="T8" fmla="*/ 408 w 408"/>
                  <a:gd name="T9" fmla="*/ 0 h 38"/>
                  <a:gd name="T10" fmla="*/ 389 w 408"/>
                  <a:gd name="T11" fmla="*/ 24 h 38"/>
                  <a:gd name="T12" fmla="*/ 355 w 408"/>
                  <a:gd name="T13" fmla="*/ 24 h 38"/>
                  <a:gd name="T14" fmla="*/ 355 w 408"/>
                  <a:gd name="T15" fmla="*/ 14 h 38"/>
                  <a:gd name="T16" fmla="*/ 389 w 408"/>
                  <a:gd name="T17" fmla="*/ 14 h 38"/>
                  <a:gd name="T18" fmla="*/ 389 w 408"/>
                  <a:gd name="T1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8" h="38">
                    <a:moveTo>
                      <a:pt x="408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408" y="38"/>
                    </a:lnTo>
                    <a:lnTo>
                      <a:pt x="408" y="0"/>
                    </a:lnTo>
                    <a:close/>
                    <a:moveTo>
                      <a:pt x="389" y="24"/>
                    </a:moveTo>
                    <a:lnTo>
                      <a:pt x="355" y="24"/>
                    </a:lnTo>
                    <a:lnTo>
                      <a:pt x="355" y="14"/>
                    </a:lnTo>
                    <a:lnTo>
                      <a:pt x="389" y="14"/>
                    </a:lnTo>
                    <a:lnTo>
                      <a:pt x="38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152"/>
              <p:cNvSpPr>
                <a:spLocks noEditPoints="1"/>
              </p:cNvSpPr>
              <p:nvPr/>
            </p:nvSpPr>
            <p:spPr bwMode="auto">
              <a:xfrm>
                <a:off x="5100638" y="2692400"/>
                <a:ext cx="587375" cy="365125"/>
              </a:xfrm>
              <a:custGeom>
                <a:avLst/>
                <a:gdLst>
                  <a:gd name="T0" fmla="*/ 370 w 370"/>
                  <a:gd name="T1" fmla="*/ 0 h 230"/>
                  <a:gd name="T2" fmla="*/ 0 w 370"/>
                  <a:gd name="T3" fmla="*/ 0 h 230"/>
                  <a:gd name="T4" fmla="*/ 0 w 370"/>
                  <a:gd name="T5" fmla="*/ 230 h 230"/>
                  <a:gd name="T6" fmla="*/ 370 w 370"/>
                  <a:gd name="T7" fmla="*/ 230 h 230"/>
                  <a:gd name="T8" fmla="*/ 370 w 370"/>
                  <a:gd name="T9" fmla="*/ 0 h 230"/>
                  <a:gd name="T10" fmla="*/ 329 w 370"/>
                  <a:gd name="T11" fmla="*/ 197 h 230"/>
                  <a:gd name="T12" fmla="*/ 41 w 370"/>
                  <a:gd name="T13" fmla="*/ 197 h 230"/>
                  <a:gd name="T14" fmla="*/ 41 w 370"/>
                  <a:gd name="T15" fmla="*/ 34 h 230"/>
                  <a:gd name="T16" fmla="*/ 329 w 370"/>
                  <a:gd name="T17" fmla="*/ 34 h 230"/>
                  <a:gd name="T18" fmla="*/ 329 w 370"/>
                  <a:gd name="T19" fmla="*/ 19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0" h="230">
                    <a:moveTo>
                      <a:pt x="370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370" y="230"/>
                    </a:lnTo>
                    <a:lnTo>
                      <a:pt x="370" y="0"/>
                    </a:lnTo>
                    <a:close/>
                    <a:moveTo>
                      <a:pt x="329" y="197"/>
                    </a:moveTo>
                    <a:lnTo>
                      <a:pt x="41" y="197"/>
                    </a:lnTo>
                    <a:lnTo>
                      <a:pt x="41" y="34"/>
                    </a:lnTo>
                    <a:lnTo>
                      <a:pt x="329" y="34"/>
                    </a:lnTo>
                    <a:lnTo>
                      <a:pt x="32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2" name="Freeform 164"/>
            <p:cNvSpPr>
              <a:spLocks noEditPoints="1"/>
            </p:cNvSpPr>
            <p:nvPr/>
          </p:nvSpPr>
          <p:spPr bwMode="auto">
            <a:xfrm>
              <a:off x="8852446" y="4280159"/>
              <a:ext cx="255241" cy="359606"/>
            </a:xfrm>
            <a:custGeom>
              <a:avLst/>
              <a:gdLst>
                <a:gd name="T0" fmla="*/ 47 w 95"/>
                <a:gd name="T1" fmla="*/ 0 h 134"/>
                <a:gd name="T2" fmla="*/ 0 w 95"/>
                <a:gd name="T3" fmla="*/ 47 h 134"/>
                <a:gd name="T4" fmla="*/ 47 w 95"/>
                <a:gd name="T5" fmla="*/ 134 h 134"/>
                <a:gd name="T6" fmla="*/ 95 w 95"/>
                <a:gd name="T7" fmla="*/ 47 h 134"/>
                <a:gd name="T8" fmla="*/ 47 w 95"/>
                <a:gd name="T9" fmla="*/ 0 h 134"/>
                <a:gd name="T10" fmla="*/ 47 w 95"/>
                <a:gd name="T11" fmla="*/ 55 h 134"/>
                <a:gd name="T12" fmla="*/ 32 w 95"/>
                <a:gd name="T13" fmla="*/ 40 h 134"/>
                <a:gd name="T14" fmla="*/ 47 w 95"/>
                <a:gd name="T15" fmla="*/ 25 h 134"/>
                <a:gd name="T16" fmla="*/ 62 w 95"/>
                <a:gd name="T17" fmla="*/ 40 h 134"/>
                <a:gd name="T18" fmla="*/ 47 w 95"/>
                <a:gd name="T19" fmla="*/ 5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4"/>
                    <a:pt x="47" y="134"/>
                  </a:cubicBezTo>
                  <a:cubicBezTo>
                    <a:pt x="47" y="134"/>
                    <a:pt x="95" y="73"/>
                    <a:pt x="95" y="47"/>
                  </a:cubicBezTo>
                  <a:cubicBezTo>
                    <a:pt x="95" y="21"/>
                    <a:pt x="73" y="0"/>
                    <a:pt x="47" y="0"/>
                  </a:cubicBezTo>
                  <a:close/>
                  <a:moveTo>
                    <a:pt x="47" y="55"/>
                  </a:moveTo>
                  <a:cubicBezTo>
                    <a:pt x="39" y="55"/>
                    <a:pt x="32" y="48"/>
                    <a:pt x="32" y="40"/>
                  </a:cubicBezTo>
                  <a:cubicBezTo>
                    <a:pt x="32" y="32"/>
                    <a:pt x="39" y="25"/>
                    <a:pt x="47" y="25"/>
                  </a:cubicBezTo>
                  <a:cubicBezTo>
                    <a:pt x="55" y="25"/>
                    <a:pt x="62" y="32"/>
                    <a:pt x="62" y="40"/>
                  </a:cubicBezTo>
                  <a:cubicBezTo>
                    <a:pt x="62" y="48"/>
                    <a:pt x="55" y="55"/>
                    <a:pt x="4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8484899" y="5242134"/>
              <a:ext cx="429940" cy="487795"/>
              <a:chOff x="5078413" y="5448300"/>
              <a:chExt cx="601663" cy="682625"/>
            </a:xfrm>
            <a:solidFill>
              <a:schemeClr val="accent2"/>
            </a:solidFill>
          </p:grpSpPr>
          <p:sp>
            <p:nvSpPr>
              <p:cNvPr id="99" name="Freeform 169"/>
              <p:cNvSpPr>
                <a:spLocks/>
              </p:cNvSpPr>
              <p:nvPr/>
            </p:nvSpPr>
            <p:spPr bwMode="auto">
              <a:xfrm>
                <a:off x="5364163" y="5635625"/>
                <a:ext cx="44450" cy="85725"/>
              </a:xfrm>
              <a:custGeom>
                <a:avLst/>
                <a:gdLst>
                  <a:gd name="T0" fmla="*/ 6 w 12"/>
                  <a:gd name="T1" fmla="*/ 18 h 23"/>
                  <a:gd name="T2" fmla="*/ 1 w 12"/>
                  <a:gd name="T3" fmla="*/ 10 h 23"/>
                  <a:gd name="T4" fmla="*/ 1 w 12"/>
                  <a:gd name="T5" fmla="*/ 16 h 23"/>
                  <a:gd name="T6" fmla="*/ 2 w 12"/>
                  <a:gd name="T7" fmla="*/ 23 h 23"/>
                  <a:gd name="T8" fmla="*/ 6 w 12"/>
                  <a:gd name="T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3">
                    <a:moveTo>
                      <a:pt x="6" y="18"/>
                    </a:moveTo>
                    <a:cubicBezTo>
                      <a:pt x="12" y="5"/>
                      <a:pt x="1" y="0"/>
                      <a:pt x="1" y="10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" y="18"/>
                      <a:pt x="1" y="21"/>
                      <a:pt x="2" y="23"/>
                    </a:cubicBezTo>
                    <a:cubicBezTo>
                      <a:pt x="4" y="22"/>
                      <a:pt x="5" y="20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170"/>
              <p:cNvSpPr>
                <a:spLocks/>
              </p:cNvSpPr>
              <p:nvPr/>
            </p:nvSpPr>
            <p:spPr bwMode="auto">
              <a:xfrm>
                <a:off x="5262563" y="5691188"/>
                <a:ext cx="30163" cy="38100"/>
              </a:xfrm>
              <a:custGeom>
                <a:avLst/>
                <a:gdLst>
                  <a:gd name="T0" fmla="*/ 4 w 8"/>
                  <a:gd name="T1" fmla="*/ 8 h 10"/>
                  <a:gd name="T2" fmla="*/ 8 w 8"/>
                  <a:gd name="T3" fmla="*/ 10 h 10"/>
                  <a:gd name="T4" fmla="*/ 1 w 8"/>
                  <a:gd name="T5" fmla="*/ 0 h 10"/>
                  <a:gd name="T6" fmla="*/ 4 w 8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4" y="8"/>
                    </a:moveTo>
                    <a:cubicBezTo>
                      <a:pt x="5" y="9"/>
                      <a:pt x="6" y="9"/>
                      <a:pt x="8" y="10"/>
                    </a:cubicBezTo>
                    <a:cubicBezTo>
                      <a:pt x="6" y="6"/>
                      <a:pt x="4" y="2"/>
                      <a:pt x="1" y="0"/>
                    </a:cubicBezTo>
                    <a:cubicBezTo>
                      <a:pt x="0" y="4"/>
                      <a:pt x="1" y="6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171"/>
              <p:cNvSpPr>
                <a:spLocks/>
              </p:cNvSpPr>
              <p:nvPr/>
            </p:nvSpPr>
            <p:spPr bwMode="auto">
              <a:xfrm>
                <a:off x="5432426" y="5740400"/>
                <a:ext cx="71438" cy="52387"/>
              </a:xfrm>
              <a:custGeom>
                <a:avLst/>
                <a:gdLst>
                  <a:gd name="T0" fmla="*/ 6 w 19"/>
                  <a:gd name="T1" fmla="*/ 14 h 14"/>
                  <a:gd name="T2" fmla="*/ 12 w 19"/>
                  <a:gd name="T3" fmla="*/ 12 h 14"/>
                  <a:gd name="T4" fmla="*/ 13 w 19"/>
                  <a:gd name="T5" fmla="*/ 1 h 14"/>
                  <a:gd name="T6" fmla="*/ 0 w 19"/>
                  <a:gd name="T7" fmla="*/ 13 h 14"/>
                  <a:gd name="T8" fmla="*/ 6 w 1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6" y="14"/>
                    </a:moveTo>
                    <a:cubicBezTo>
                      <a:pt x="8" y="14"/>
                      <a:pt x="10" y="13"/>
                      <a:pt x="12" y="12"/>
                    </a:cubicBezTo>
                    <a:cubicBezTo>
                      <a:pt x="19" y="8"/>
                      <a:pt x="19" y="4"/>
                      <a:pt x="13" y="1"/>
                    </a:cubicBezTo>
                    <a:cubicBezTo>
                      <a:pt x="8" y="0"/>
                      <a:pt x="3" y="6"/>
                      <a:pt x="0" y="13"/>
                    </a:cubicBezTo>
                    <a:cubicBezTo>
                      <a:pt x="2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72"/>
              <p:cNvSpPr>
                <a:spLocks/>
              </p:cNvSpPr>
              <p:nvPr/>
            </p:nvSpPr>
            <p:spPr bwMode="auto">
              <a:xfrm>
                <a:off x="5326063" y="5751513"/>
                <a:ext cx="87313" cy="214312"/>
              </a:xfrm>
              <a:custGeom>
                <a:avLst/>
                <a:gdLst>
                  <a:gd name="T0" fmla="*/ 23 w 23"/>
                  <a:gd name="T1" fmla="*/ 13 h 57"/>
                  <a:gd name="T2" fmla="*/ 13 w 23"/>
                  <a:gd name="T3" fmla="*/ 7 h 57"/>
                  <a:gd name="T4" fmla="*/ 9 w 23"/>
                  <a:gd name="T5" fmla="*/ 0 h 57"/>
                  <a:gd name="T6" fmla="*/ 0 w 23"/>
                  <a:gd name="T7" fmla="*/ 2 h 57"/>
                  <a:gd name="T8" fmla="*/ 8 w 23"/>
                  <a:gd name="T9" fmla="*/ 55 h 57"/>
                  <a:gd name="T10" fmla="*/ 7 w 23"/>
                  <a:gd name="T11" fmla="*/ 57 h 57"/>
                  <a:gd name="T12" fmla="*/ 14 w 23"/>
                  <a:gd name="T13" fmla="*/ 57 h 57"/>
                  <a:gd name="T14" fmla="*/ 23 w 23"/>
                  <a:gd name="T15" fmla="*/ 57 h 57"/>
                  <a:gd name="T16" fmla="*/ 23 w 23"/>
                  <a:gd name="T1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57">
                    <a:moveTo>
                      <a:pt x="23" y="13"/>
                    </a:moveTo>
                    <a:cubicBezTo>
                      <a:pt x="19" y="12"/>
                      <a:pt x="15" y="9"/>
                      <a:pt x="13" y="7"/>
                    </a:cubicBezTo>
                    <a:cubicBezTo>
                      <a:pt x="12" y="5"/>
                      <a:pt x="10" y="3"/>
                      <a:pt x="9" y="0"/>
                    </a:cubicBezTo>
                    <a:cubicBezTo>
                      <a:pt x="6" y="1"/>
                      <a:pt x="3" y="2"/>
                      <a:pt x="0" y="2"/>
                    </a:cubicBezTo>
                    <a:cubicBezTo>
                      <a:pt x="5" y="19"/>
                      <a:pt x="6" y="37"/>
                      <a:pt x="8" y="55"/>
                    </a:cubicBezTo>
                    <a:cubicBezTo>
                      <a:pt x="8" y="55"/>
                      <a:pt x="7" y="56"/>
                      <a:pt x="7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18" y="42"/>
                      <a:pt x="18" y="27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173"/>
              <p:cNvSpPr>
                <a:spLocks/>
              </p:cNvSpPr>
              <p:nvPr/>
            </p:nvSpPr>
            <p:spPr bwMode="auto">
              <a:xfrm>
                <a:off x="5078413" y="5448300"/>
                <a:ext cx="601663" cy="522287"/>
              </a:xfrm>
              <a:custGeom>
                <a:avLst/>
                <a:gdLst>
                  <a:gd name="T0" fmla="*/ 121 w 160"/>
                  <a:gd name="T1" fmla="*/ 15 h 139"/>
                  <a:gd name="T2" fmla="*/ 80 w 160"/>
                  <a:gd name="T3" fmla="*/ 0 h 139"/>
                  <a:gd name="T4" fmla="*/ 39 w 160"/>
                  <a:gd name="T5" fmla="*/ 15 h 139"/>
                  <a:gd name="T6" fmla="*/ 32 w 160"/>
                  <a:gd name="T7" fmla="*/ 99 h 139"/>
                  <a:gd name="T8" fmla="*/ 43 w 160"/>
                  <a:gd name="T9" fmla="*/ 128 h 139"/>
                  <a:gd name="T10" fmla="*/ 48 w 160"/>
                  <a:gd name="T11" fmla="*/ 138 h 139"/>
                  <a:gd name="T12" fmla="*/ 68 w 160"/>
                  <a:gd name="T13" fmla="*/ 138 h 139"/>
                  <a:gd name="T14" fmla="*/ 60 w 160"/>
                  <a:gd name="T15" fmla="*/ 84 h 139"/>
                  <a:gd name="T16" fmla="*/ 59 w 160"/>
                  <a:gd name="T17" fmla="*/ 83 h 139"/>
                  <a:gd name="T18" fmla="*/ 51 w 160"/>
                  <a:gd name="T19" fmla="*/ 80 h 139"/>
                  <a:gd name="T20" fmla="*/ 42 w 160"/>
                  <a:gd name="T21" fmla="*/ 66 h 139"/>
                  <a:gd name="T22" fmla="*/ 63 w 160"/>
                  <a:gd name="T23" fmla="*/ 74 h 139"/>
                  <a:gd name="T24" fmla="*/ 64 w 160"/>
                  <a:gd name="T25" fmla="*/ 77 h 139"/>
                  <a:gd name="T26" fmla="*/ 73 w 160"/>
                  <a:gd name="T27" fmla="*/ 76 h 139"/>
                  <a:gd name="T28" fmla="*/ 78 w 160"/>
                  <a:gd name="T29" fmla="*/ 48 h 139"/>
                  <a:gd name="T30" fmla="*/ 89 w 160"/>
                  <a:gd name="T31" fmla="*/ 59 h 139"/>
                  <a:gd name="T32" fmla="*/ 80 w 160"/>
                  <a:gd name="T33" fmla="*/ 77 h 139"/>
                  <a:gd name="T34" fmla="*/ 82 w 160"/>
                  <a:gd name="T35" fmla="*/ 80 h 139"/>
                  <a:gd name="T36" fmla="*/ 91 w 160"/>
                  <a:gd name="T37" fmla="*/ 89 h 139"/>
                  <a:gd name="T38" fmla="*/ 94 w 160"/>
                  <a:gd name="T39" fmla="*/ 83 h 139"/>
                  <a:gd name="T40" fmla="*/ 109 w 160"/>
                  <a:gd name="T41" fmla="*/ 73 h 139"/>
                  <a:gd name="T42" fmla="*/ 117 w 160"/>
                  <a:gd name="T43" fmla="*/ 85 h 139"/>
                  <a:gd name="T44" fmla="*/ 93 w 160"/>
                  <a:gd name="T45" fmla="*/ 96 h 139"/>
                  <a:gd name="T46" fmla="*/ 91 w 160"/>
                  <a:gd name="T47" fmla="*/ 101 h 139"/>
                  <a:gd name="T48" fmla="*/ 95 w 160"/>
                  <a:gd name="T49" fmla="*/ 136 h 139"/>
                  <a:gd name="T50" fmla="*/ 95 w 160"/>
                  <a:gd name="T51" fmla="*/ 138 h 139"/>
                  <a:gd name="T52" fmla="*/ 112 w 160"/>
                  <a:gd name="T53" fmla="*/ 138 h 139"/>
                  <a:gd name="T54" fmla="*/ 117 w 160"/>
                  <a:gd name="T55" fmla="*/ 128 h 139"/>
                  <a:gd name="T56" fmla="*/ 128 w 160"/>
                  <a:gd name="T57" fmla="*/ 99 h 139"/>
                  <a:gd name="T58" fmla="*/ 121 w 160"/>
                  <a:gd name="T59" fmla="*/ 1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0" h="139">
                    <a:moveTo>
                      <a:pt x="121" y="15"/>
                    </a:moveTo>
                    <a:cubicBezTo>
                      <a:pt x="113" y="8"/>
                      <a:pt x="103" y="0"/>
                      <a:pt x="80" y="0"/>
                    </a:cubicBezTo>
                    <a:cubicBezTo>
                      <a:pt x="57" y="0"/>
                      <a:pt x="47" y="8"/>
                      <a:pt x="39" y="15"/>
                    </a:cubicBezTo>
                    <a:cubicBezTo>
                      <a:pt x="0" y="54"/>
                      <a:pt x="30" y="94"/>
                      <a:pt x="32" y="99"/>
                    </a:cubicBezTo>
                    <a:cubicBezTo>
                      <a:pt x="35" y="103"/>
                      <a:pt x="42" y="118"/>
                      <a:pt x="43" y="128"/>
                    </a:cubicBezTo>
                    <a:cubicBezTo>
                      <a:pt x="44" y="139"/>
                      <a:pt x="48" y="138"/>
                      <a:pt x="4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7" y="120"/>
                      <a:pt x="66" y="101"/>
                      <a:pt x="60" y="84"/>
                    </a:cubicBezTo>
                    <a:cubicBezTo>
                      <a:pt x="60" y="84"/>
                      <a:pt x="60" y="83"/>
                      <a:pt x="59" y="83"/>
                    </a:cubicBezTo>
                    <a:cubicBezTo>
                      <a:pt x="57" y="82"/>
                      <a:pt x="54" y="81"/>
                      <a:pt x="51" y="80"/>
                    </a:cubicBezTo>
                    <a:cubicBezTo>
                      <a:pt x="47" y="77"/>
                      <a:pt x="40" y="72"/>
                      <a:pt x="42" y="66"/>
                    </a:cubicBezTo>
                    <a:cubicBezTo>
                      <a:pt x="48" y="48"/>
                      <a:pt x="59" y="65"/>
                      <a:pt x="63" y="74"/>
                    </a:cubicBezTo>
                    <a:cubicBezTo>
                      <a:pt x="63" y="75"/>
                      <a:pt x="63" y="76"/>
                      <a:pt x="64" y="77"/>
                    </a:cubicBezTo>
                    <a:cubicBezTo>
                      <a:pt x="67" y="78"/>
                      <a:pt x="70" y="77"/>
                      <a:pt x="73" y="76"/>
                    </a:cubicBezTo>
                    <a:cubicBezTo>
                      <a:pt x="70" y="66"/>
                      <a:pt x="68" y="52"/>
                      <a:pt x="78" y="48"/>
                    </a:cubicBezTo>
                    <a:cubicBezTo>
                      <a:pt x="84" y="46"/>
                      <a:pt x="89" y="54"/>
                      <a:pt x="89" y="59"/>
                    </a:cubicBezTo>
                    <a:cubicBezTo>
                      <a:pt x="89" y="66"/>
                      <a:pt x="85" y="73"/>
                      <a:pt x="80" y="77"/>
                    </a:cubicBezTo>
                    <a:cubicBezTo>
                      <a:pt x="80" y="78"/>
                      <a:pt x="81" y="79"/>
                      <a:pt x="82" y="80"/>
                    </a:cubicBezTo>
                    <a:cubicBezTo>
                      <a:pt x="84" y="84"/>
                      <a:pt x="87" y="87"/>
                      <a:pt x="91" y="89"/>
                    </a:cubicBezTo>
                    <a:cubicBezTo>
                      <a:pt x="92" y="87"/>
                      <a:pt x="93" y="85"/>
                      <a:pt x="94" y="83"/>
                    </a:cubicBezTo>
                    <a:cubicBezTo>
                      <a:pt x="97" y="79"/>
                      <a:pt x="103" y="72"/>
                      <a:pt x="109" y="73"/>
                    </a:cubicBezTo>
                    <a:cubicBezTo>
                      <a:pt x="114" y="74"/>
                      <a:pt x="119" y="80"/>
                      <a:pt x="117" y="85"/>
                    </a:cubicBezTo>
                    <a:cubicBezTo>
                      <a:pt x="114" y="97"/>
                      <a:pt x="103" y="99"/>
                      <a:pt x="93" y="96"/>
                    </a:cubicBezTo>
                    <a:cubicBezTo>
                      <a:pt x="92" y="98"/>
                      <a:pt x="91" y="100"/>
                      <a:pt x="91" y="101"/>
                    </a:cubicBezTo>
                    <a:cubicBezTo>
                      <a:pt x="90" y="113"/>
                      <a:pt x="91" y="125"/>
                      <a:pt x="95" y="136"/>
                    </a:cubicBezTo>
                    <a:cubicBezTo>
                      <a:pt x="95" y="136"/>
                      <a:pt x="95" y="137"/>
                      <a:pt x="95" y="138"/>
                    </a:cubicBezTo>
                    <a:cubicBezTo>
                      <a:pt x="112" y="138"/>
                      <a:pt x="112" y="138"/>
                      <a:pt x="112" y="138"/>
                    </a:cubicBezTo>
                    <a:cubicBezTo>
                      <a:pt x="112" y="138"/>
                      <a:pt x="116" y="139"/>
                      <a:pt x="117" y="128"/>
                    </a:cubicBezTo>
                    <a:cubicBezTo>
                      <a:pt x="118" y="118"/>
                      <a:pt x="125" y="103"/>
                      <a:pt x="128" y="99"/>
                    </a:cubicBezTo>
                    <a:cubicBezTo>
                      <a:pt x="130" y="94"/>
                      <a:pt x="160" y="54"/>
                      <a:pt x="12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74"/>
              <p:cNvSpPr>
                <a:spLocks/>
              </p:cNvSpPr>
              <p:nvPr/>
            </p:nvSpPr>
            <p:spPr bwMode="auto">
              <a:xfrm>
                <a:off x="5251451" y="5988050"/>
                <a:ext cx="263525" cy="46037"/>
              </a:xfrm>
              <a:custGeom>
                <a:avLst/>
                <a:gdLst>
                  <a:gd name="T0" fmla="*/ 64 w 70"/>
                  <a:gd name="T1" fmla="*/ 0 h 12"/>
                  <a:gd name="T2" fmla="*/ 6 w 70"/>
                  <a:gd name="T3" fmla="*/ 0 h 12"/>
                  <a:gd name="T4" fmla="*/ 0 w 70"/>
                  <a:gd name="T5" fmla="*/ 6 h 12"/>
                  <a:gd name="T6" fmla="*/ 6 w 70"/>
                  <a:gd name="T7" fmla="*/ 12 h 12"/>
                  <a:gd name="T8" fmla="*/ 64 w 70"/>
                  <a:gd name="T9" fmla="*/ 12 h 12"/>
                  <a:gd name="T10" fmla="*/ 70 w 70"/>
                  <a:gd name="T11" fmla="*/ 6 h 12"/>
                  <a:gd name="T12" fmla="*/ 64 w 7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2">
                    <a:moveTo>
                      <a:pt x="6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7" y="12"/>
                      <a:pt x="70" y="10"/>
                      <a:pt x="70" y="6"/>
                    </a:cubicBezTo>
                    <a:cubicBezTo>
                      <a:pt x="70" y="3"/>
                      <a:pt x="67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75"/>
              <p:cNvSpPr>
                <a:spLocks/>
              </p:cNvSpPr>
              <p:nvPr/>
            </p:nvSpPr>
            <p:spPr bwMode="auto">
              <a:xfrm>
                <a:off x="5259388" y="6045200"/>
                <a:ext cx="247650" cy="41275"/>
              </a:xfrm>
              <a:custGeom>
                <a:avLst/>
                <a:gdLst>
                  <a:gd name="T0" fmla="*/ 61 w 66"/>
                  <a:gd name="T1" fmla="*/ 0 h 11"/>
                  <a:gd name="T2" fmla="*/ 6 w 66"/>
                  <a:gd name="T3" fmla="*/ 0 h 11"/>
                  <a:gd name="T4" fmla="*/ 0 w 66"/>
                  <a:gd name="T5" fmla="*/ 6 h 11"/>
                  <a:gd name="T6" fmla="*/ 6 w 66"/>
                  <a:gd name="T7" fmla="*/ 11 h 11"/>
                  <a:gd name="T8" fmla="*/ 61 w 66"/>
                  <a:gd name="T9" fmla="*/ 11 h 11"/>
                  <a:gd name="T10" fmla="*/ 66 w 66"/>
                  <a:gd name="T11" fmla="*/ 6 h 11"/>
                  <a:gd name="T12" fmla="*/ 61 w 6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1">
                    <a:moveTo>
                      <a:pt x="6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6" y="9"/>
                      <a:pt x="66" y="6"/>
                    </a:cubicBezTo>
                    <a:cubicBezTo>
                      <a:pt x="66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76"/>
              <p:cNvSpPr>
                <a:spLocks/>
              </p:cNvSpPr>
              <p:nvPr/>
            </p:nvSpPr>
            <p:spPr bwMode="auto">
              <a:xfrm>
                <a:off x="5314951" y="6097588"/>
                <a:ext cx="136525" cy="33337"/>
              </a:xfrm>
              <a:custGeom>
                <a:avLst/>
                <a:gdLst>
                  <a:gd name="T0" fmla="*/ 32 w 36"/>
                  <a:gd name="T1" fmla="*/ 0 h 9"/>
                  <a:gd name="T2" fmla="*/ 4 w 36"/>
                  <a:gd name="T3" fmla="*/ 0 h 9"/>
                  <a:gd name="T4" fmla="*/ 0 w 36"/>
                  <a:gd name="T5" fmla="*/ 4 h 9"/>
                  <a:gd name="T6" fmla="*/ 4 w 36"/>
                  <a:gd name="T7" fmla="*/ 9 h 9"/>
                  <a:gd name="T8" fmla="*/ 32 w 36"/>
                  <a:gd name="T9" fmla="*/ 9 h 9"/>
                  <a:gd name="T10" fmla="*/ 36 w 36"/>
                  <a:gd name="T11" fmla="*/ 4 h 9"/>
                  <a:gd name="T12" fmla="*/ 32 w 3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9">
                    <a:moveTo>
                      <a:pt x="3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9"/>
                      <a:pt x="36" y="7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728251" y="2516159"/>
              <a:ext cx="212134" cy="351665"/>
              <a:chOff x="4019551" y="1633538"/>
              <a:chExt cx="296862" cy="492124"/>
            </a:xfrm>
            <a:solidFill>
              <a:schemeClr val="accent2"/>
            </a:solidFill>
          </p:grpSpPr>
          <p:sp>
            <p:nvSpPr>
              <p:cNvPr id="126" name="Freeform 191"/>
              <p:cNvSpPr>
                <a:spLocks/>
              </p:cNvSpPr>
              <p:nvPr/>
            </p:nvSpPr>
            <p:spPr bwMode="auto">
              <a:xfrm>
                <a:off x="4019551" y="1708150"/>
                <a:ext cx="255588" cy="417512"/>
              </a:xfrm>
              <a:custGeom>
                <a:avLst/>
                <a:gdLst>
                  <a:gd name="T0" fmla="*/ 2 w 161"/>
                  <a:gd name="T1" fmla="*/ 263 h 263"/>
                  <a:gd name="T2" fmla="*/ 45 w 161"/>
                  <a:gd name="T3" fmla="*/ 235 h 263"/>
                  <a:gd name="T4" fmla="*/ 132 w 161"/>
                  <a:gd name="T5" fmla="*/ 71 h 263"/>
                  <a:gd name="T6" fmla="*/ 161 w 161"/>
                  <a:gd name="T7" fmla="*/ 19 h 263"/>
                  <a:gd name="T8" fmla="*/ 151 w 161"/>
                  <a:gd name="T9" fmla="*/ 14 h 263"/>
                  <a:gd name="T10" fmla="*/ 144 w 161"/>
                  <a:gd name="T11" fmla="*/ 12 h 263"/>
                  <a:gd name="T12" fmla="*/ 135 w 161"/>
                  <a:gd name="T13" fmla="*/ 7 h 263"/>
                  <a:gd name="T14" fmla="*/ 116 w 161"/>
                  <a:gd name="T15" fmla="*/ 0 h 263"/>
                  <a:gd name="T16" fmla="*/ 106 w 161"/>
                  <a:gd name="T17" fmla="*/ 17 h 263"/>
                  <a:gd name="T18" fmla="*/ 102 w 161"/>
                  <a:gd name="T19" fmla="*/ 26 h 263"/>
                  <a:gd name="T20" fmla="*/ 97 w 161"/>
                  <a:gd name="T21" fmla="*/ 36 h 263"/>
                  <a:gd name="T22" fmla="*/ 64 w 161"/>
                  <a:gd name="T23" fmla="*/ 95 h 263"/>
                  <a:gd name="T24" fmla="*/ 0 w 161"/>
                  <a:gd name="T25" fmla="*/ 216 h 263"/>
                  <a:gd name="T26" fmla="*/ 2 w 161"/>
                  <a:gd name="T27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263">
                    <a:moveTo>
                      <a:pt x="2" y="263"/>
                    </a:moveTo>
                    <a:lnTo>
                      <a:pt x="45" y="235"/>
                    </a:lnTo>
                    <a:lnTo>
                      <a:pt x="132" y="71"/>
                    </a:lnTo>
                    <a:lnTo>
                      <a:pt x="161" y="19"/>
                    </a:lnTo>
                    <a:lnTo>
                      <a:pt x="151" y="14"/>
                    </a:lnTo>
                    <a:lnTo>
                      <a:pt x="144" y="12"/>
                    </a:lnTo>
                    <a:lnTo>
                      <a:pt x="135" y="7"/>
                    </a:lnTo>
                    <a:lnTo>
                      <a:pt x="116" y="0"/>
                    </a:lnTo>
                    <a:lnTo>
                      <a:pt x="106" y="17"/>
                    </a:lnTo>
                    <a:lnTo>
                      <a:pt x="102" y="26"/>
                    </a:lnTo>
                    <a:lnTo>
                      <a:pt x="97" y="36"/>
                    </a:lnTo>
                    <a:lnTo>
                      <a:pt x="64" y="95"/>
                    </a:lnTo>
                    <a:lnTo>
                      <a:pt x="0" y="216"/>
                    </a:lnTo>
                    <a:lnTo>
                      <a:pt x="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92"/>
              <p:cNvSpPr>
                <a:spLocks/>
              </p:cNvSpPr>
              <p:nvPr/>
            </p:nvSpPr>
            <p:spPr bwMode="auto">
              <a:xfrm>
                <a:off x="4214813" y="1633538"/>
                <a:ext cx="101600" cy="82550"/>
              </a:xfrm>
              <a:custGeom>
                <a:avLst/>
                <a:gdLst>
                  <a:gd name="T0" fmla="*/ 19 w 64"/>
                  <a:gd name="T1" fmla="*/ 0 h 52"/>
                  <a:gd name="T2" fmla="*/ 0 w 64"/>
                  <a:gd name="T3" fmla="*/ 33 h 52"/>
                  <a:gd name="T4" fmla="*/ 33 w 64"/>
                  <a:gd name="T5" fmla="*/ 47 h 52"/>
                  <a:gd name="T6" fmla="*/ 42 w 64"/>
                  <a:gd name="T7" fmla="*/ 52 h 52"/>
                  <a:gd name="T8" fmla="*/ 45 w 64"/>
                  <a:gd name="T9" fmla="*/ 52 h 52"/>
                  <a:gd name="T10" fmla="*/ 47 w 64"/>
                  <a:gd name="T11" fmla="*/ 50 h 52"/>
                  <a:gd name="T12" fmla="*/ 52 w 64"/>
                  <a:gd name="T13" fmla="*/ 40 h 52"/>
                  <a:gd name="T14" fmla="*/ 64 w 64"/>
                  <a:gd name="T15" fmla="*/ 19 h 52"/>
                  <a:gd name="T16" fmla="*/ 19 w 64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52">
                    <a:moveTo>
                      <a:pt x="19" y="0"/>
                    </a:moveTo>
                    <a:lnTo>
                      <a:pt x="0" y="33"/>
                    </a:lnTo>
                    <a:lnTo>
                      <a:pt x="33" y="47"/>
                    </a:lnTo>
                    <a:lnTo>
                      <a:pt x="42" y="52"/>
                    </a:lnTo>
                    <a:lnTo>
                      <a:pt x="45" y="52"/>
                    </a:lnTo>
                    <a:lnTo>
                      <a:pt x="47" y="50"/>
                    </a:lnTo>
                    <a:lnTo>
                      <a:pt x="52" y="40"/>
                    </a:lnTo>
                    <a:lnTo>
                      <a:pt x="64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251212" y="1976181"/>
              <a:ext cx="343726" cy="345993"/>
              <a:chOff x="4751388" y="877888"/>
              <a:chExt cx="481013" cy="484187"/>
            </a:xfrm>
            <a:solidFill>
              <a:schemeClr val="accent2"/>
            </a:solidFill>
          </p:grpSpPr>
          <p:sp>
            <p:nvSpPr>
              <p:cNvPr id="131" name="Oval 195"/>
              <p:cNvSpPr>
                <a:spLocks noChangeArrowheads="1"/>
              </p:cNvSpPr>
              <p:nvPr/>
            </p:nvSpPr>
            <p:spPr bwMode="auto">
              <a:xfrm>
                <a:off x="4830763" y="960438"/>
                <a:ext cx="323850" cy="319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Rectangle 196"/>
              <p:cNvSpPr>
                <a:spLocks noChangeArrowheads="1"/>
              </p:cNvSpPr>
              <p:nvPr/>
            </p:nvSpPr>
            <p:spPr bwMode="auto">
              <a:xfrm>
                <a:off x="4973638" y="877888"/>
                <a:ext cx="41275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Rectangle 197"/>
              <p:cNvSpPr>
                <a:spLocks noChangeArrowheads="1"/>
              </p:cNvSpPr>
              <p:nvPr/>
            </p:nvSpPr>
            <p:spPr bwMode="auto">
              <a:xfrm>
                <a:off x="5176838" y="1100138"/>
                <a:ext cx="55563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Rectangle 198"/>
              <p:cNvSpPr>
                <a:spLocks noChangeArrowheads="1"/>
              </p:cNvSpPr>
              <p:nvPr/>
            </p:nvSpPr>
            <p:spPr bwMode="auto">
              <a:xfrm>
                <a:off x="4973638" y="1303338"/>
                <a:ext cx="41275" cy="587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Rectangle 199"/>
              <p:cNvSpPr>
                <a:spLocks noChangeArrowheads="1"/>
              </p:cNvSpPr>
              <p:nvPr/>
            </p:nvSpPr>
            <p:spPr bwMode="auto">
              <a:xfrm>
                <a:off x="4751388" y="1100138"/>
                <a:ext cx="57150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200"/>
              <p:cNvSpPr>
                <a:spLocks/>
              </p:cNvSpPr>
              <p:nvPr/>
            </p:nvSpPr>
            <p:spPr bwMode="auto">
              <a:xfrm>
                <a:off x="5108576" y="935038"/>
                <a:ext cx="68263" cy="71437"/>
              </a:xfrm>
              <a:custGeom>
                <a:avLst/>
                <a:gdLst>
                  <a:gd name="T0" fmla="*/ 43 w 43"/>
                  <a:gd name="T1" fmla="*/ 18 h 45"/>
                  <a:gd name="T2" fmla="*/ 19 w 43"/>
                  <a:gd name="T3" fmla="*/ 45 h 45"/>
                  <a:gd name="T4" fmla="*/ 0 w 43"/>
                  <a:gd name="T5" fmla="*/ 26 h 45"/>
                  <a:gd name="T6" fmla="*/ 26 w 43"/>
                  <a:gd name="T7" fmla="*/ 0 h 45"/>
                  <a:gd name="T8" fmla="*/ 43 w 43"/>
                  <a:gd name="T9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43" y="18"/>
                    </a:move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201"/>
              <p:cNvSpPr>
                <a:spLocks/>
              </p:cNvSpPr>
              <p:nvPr/>
            </p:nvSpPr>
            <p:spPr bwMode="auto">
              <a:xfrm>
                <a:off x="5108576" y="1235075"/>
                <a:ext cx="68263" cy="71437"/>
              </a:xfrm>
              <a:custGeom>
                <a:avLst/>
                <a:gdLst>
                  <a:gd name="T0" fmla="*/ 19 w 43"/>
                  <a:gd name="T1" fmla="*/ 0 h 45"/>
                  <a:gd name="T2" fmla="*/ 43 w 43"/>
                  <a:gd name="T3" fmla="*/ 26 h 45"/>
                  <a:gd name="T4" fmla="*/ 26 w 43"/>
                  <a:gd name="T5" fmla="*/ 45 h 45"/>
                  <a:gd name="T6" fmla="*/ 0 w 43"/>
                  <a:gd name="T7" fmla="*/ 19 h 45"/>
                  <a:gd name="T8" fmla="*/ 19 w 4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19" y="0"/>
                    </a:moveTo>
                    <a:lnTo>
                      <a:pt x="43" y="26"/>
                    </a:lnTo>
                    <a:lnTo>
                      <a:pt x="26" y="45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202"/>
              <p:cNvSpPr>
                <a:spLocks/>
              </p:cNvSpPr>
              <p:nvPr/>
            </p:nvSpPr>
            <p:spPr bwMode="auto">
              <a:xfrm>
                <a:off x="4808538" y="1235075"/>
                <a:ext cx="66675" cy="71437"/>
              </a:xfrm>
              <a:custGeom>
                <a:avLst/>
                <a:gdLst>
                  <a:gd name="T0" fmla="*/ 26 w 42"/>
                  <a:gd name="T1" fmla="*/ 0 h 45"/>
                  <a:gd name="T2" fmla="*/ 42 w 42"/>
                  <a:gd name="T3" fmla="*/ 19 h 45"/>
                  <a:gd name="T4" fmla="*/ 19 w 42"/>
                  <a:gd name="T5" fmla="*/ 45 h 45"/>
                  <a:gd name="T6" fmla="*/ 0 w 42"/>
                  <a:gd name="T7" fmla="*/ 26 h 45"/>
                  <a:gd name="T8" fmla="*/ 26 w 4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26" y="0"/>
                    </a:moveTo>
                    <a:lnTo>
                      <a:pt x="42" y="19"/>
                    </a:ln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203"/>
              <p:cNvSpPr>
                <a:spLocks/>
              </p:cNvSpPr>
              <p:nvPr/>
            </p:nvSpPr>
            <p:spPr bwMode="auto">
              <a:xfrm>
                <a:off x="4808538" y="935038"/>
                <a:ext cx="66675" cy="71437"/>
              </a:xfrm>
              <a:custGeom>
                <a:avLst/>
                <a:gdLst>
                  <a:gd name="T0" fmla="*/ 42 w 42"/>
                  <a:gd name="T1" fmla="*/ 26 h 45"/>
                  <a:gd name="T2" fmla="*/ 26 w 42"/>
                  <a:gd name="T3" fmla="*/ 45 h 45"/>
                  <a:gd name="T4" fmla="*/ 0 w 42"/>
                  <a:gd name="T5" fmla="*/ 18 h 45"/>
                  <a:gd name="T6" fmla="*/ 19 w 42"/>
                  <a:gd name="T7" fmla="*/ 0 h 45"/>
                  <a:gd name="T8" fmla="*/ 42 w 42"/>
                  <a:gd name="T9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42" y="26"/>
                    </a:moveTo>
                    <a:lnTo>
                      <a:pt x="26" y="45"/>
                    </a:lnTo>
                    <a:lnTo>
                      <a:pt x="0" y="18"/>
                    </a:lnTo>
                    <a:lnTo>
                      <a:pt x="19" y="0"/>
                    </a:ln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204"/>
              <p:cNvSpPr>
                <a:spLocks/>
              </p:cNvSpPr>
              <p:nvPr/>
            </p:nvSpPr>
            <p:spPr bwMode="auto">
              <a:xfrm>
                <a:off x="5045076" y="889000"/>
                <a:ext cx="60325" cy="68262"/>
              </a:xfrm>
              <a:custGeom>
                <a:avLst/>
                <a:gdLst>
                  <a:gd name="T0" fmla="*/ 38 w 38"/>
                  <a:gd name="T1" fmla="*/ 10 h 43"/>
                  <a:gd name="T2" fmla="*/ 24 w 38"/>
                  <a:gd name="T3" fmla="*/ 43 h 43"/>
                  <a:gd name="T4" fmla="*/ 0 w 38"/>
                  <a:gd name="T5" fmla="*/ 33 h 43"/>
                  <a:gd name="T6" fmla="*/ 12 w 38"/>
                  <a:gd name="T7" fmla="*/ 0 h 43"/>
                  <a:gd name="T8" fmla="*/ 38 w 38"/>
                  <a:gd name="T9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10"/>
                    </a:moveTo>
                    <a:lnTo>
                      <a:pt x="24" y="43"/>
                    </a:lnTo>
                    <a:lnTo>
                      <a:pt x="0" y="33"/>
                    </a:lnTo>
                    <a:lnTo>
                      <a:pt x="12" y="0"/>
                    </a:lnTo>
                    <a:lnTo>
                      <a:pt x="3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205"/>
              <p:cNvSpPr>
                <a:spLocks/>
              </p:cNvSpPr>
              <p:nvPr/>
            </p:nvSpPr>
            <p:spPr bwMode="auto">
              <a:xfrm>
                <a:off x="5154613" y="1171575"/>
                <a:ext cx="71438" cy="60325"/>
              </a:xfrm>
              <a:custGeom>
                <a:avLst/>
                <a:gdLst>
                  <a:gd name="T0" fmla="*/ 9 w 45"/>
                  <a:gd name="T1" fmla="*/ 0 h 38"/>
                  <a:gd name="T2" fmla="*/ 45 w 45"/>
                  <a:gd name="T3" fmla="*/ 14 h 38"/>
                  <a:gd name="T4" fmla="*/ 33 w 45"/>
                  <a:gd name="T5" fmla="*/ 38 h 38"/>
                  <a:gd name="T6" fmla="*/ 0 w 45"/>
                  <a:gd name="T7" fmla="*/ 23 h 38"/>
                  <a:gd name="T8" fmla="*/ 9 w 45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8">
                    <a:moveTo>
                      <a:pt x="9" y="0"/>
                    </a:moveTo>
                    <a:lnTo>
                      <a:pt x="45" y="14"/>
                    </a:lnTo>
                    <a:lnTo>
                      <a:pt x="33" y="38"/>
                    </a:lnTo>
                    <a:lnTo>
                      <a:pt x="0" y="2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206"/>
              <p:cNvSpPr>
                <a:spLocks/>
              </p:cNvSpPr>
              <p:nvPr/>
            </p:nvSpPr>
            <p:spPr bwMode="auto">
              <a:xfrm>
                <a:off x="4883151" y="1284288"/>
                <a:ext cx="60325" cy="66675"/>
              </a:xfrm>
              <a:custGeom>
                <a:avLst/>
                <a:gdLst>
                  <a:gd name="T0" fmla="*/ 38 w 38"/>
                  <a:gd name="T1" fmla="*/ 9 h 42"/>
                  <a:gd name="T2" fmla="*/ 24 w 38"/>
                  <a:gd name="T3" fmla="*/ 42 h 42"/>
                  <a:gd name="T4" fmla="*/ 0 w 38"/>
                  <a:gd name="T5" fmla="*/ 33 h 42"/>
                  <a:gd name="T6" fmla="*/ 14 w 38"/>
                  <a:gd name="T7" fmla="*/ 0 h 42"/>
                  <a:gd name="T8" fmla="*/ 38 w 38"/>
                  <a:gd name="T9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38" y="9"/>
                    </a:moveTo>
                    <a:lnTo>
                      <a:pt x="24" y="42"/>
                    </a:lnTo>
                    <a:lnTo>
                      <a:pt x="0" y="33"/>
                    </a:lnTo>
                    <a:lnTo>
                      <a:pt x="14" y="0"/>
                    </a:lnTo>
                    <a:lnTo>
                      <a:pt x="3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207"/>
              <p:cNvSpPr>
                <a:spLocks/>
              </p:cNvSpPr>
              <p:nvPr/>
            </p:nvSpPr>
            <p:spPr bwMode="auto">
              <a:xfrm>
                <a:off x="4762501" y="1009650"/>
                <a:ext cx="68263" cy="60325"/>
              </a:xfrm>
              <a:custGeom>
                <a:avLst/>
                <a:gdLst>
                  <a:gd name="T0" fmla="*/ 34 w 43"/>
                  <a:gd name="T1" fmla="*/ 38 h 38"/>
                  <a:gd name="T2" fmla="*/ 0 w 43"/>
                  <a:gd name="T3" fmla="*/ 24 h 38"/>
                  <a:gd name="T4" fmla="*/ 10 w 43"/>
                  <a:gd name="T5" fmla="*/ 0 h 38"/>
                  <a:gd name="T6" fmla="*/ 43 w 43"/>
                  <a:gd name="T7" fmla="*/ 14 h 38"/>
                  <a:gd name="T8" fmla="*/ 34 w 43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34" y="38"/>
                    </a:moveTo>
                    <a:lnTo>
                      <a:pt x="0" y="24"/>
                    </a:lnTo>
                    <a:lnTo>
                      <a:pt x="10" y="0"/>
                    </a:lnTo>
                    <a:lnTo>
                      <a:pt x="43" y="14"/>
                    </a:lnTo>
                    <a:lnTo>
                      <a:pt x="34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Freeform 208"/>
              <p:cNvSpPr>
                <a:spLocks/>
              </p:cNvSpPr>
              <p:nvPr/>
            </p:nvSpPr>
            <p:spPr bwMode="auto">
              <a:xfrm>
                <a:off x="5154613" y="1009650"/>
                <a:ext cx="66675" cy="60325"/>
              </a:xfrm>
              <a:custGeom>
                <a:avLst/>
                <a:gdLst>
                  <a:gd name="T0" fmla="*/ 0 w 42"/>
                  <a:gd name="T1" fmla="*/ 14 h 38"/>
                  <a:gd name="T2" fmla="*/ 33 w 42"/>
                  <a:gd name="T3" fmla="*/ 0 h 38"/>
                  <a:gd name="T4" fmla="*/ 42 w 42"/>
                  <a:gd name="T5" fmla="*/ 24 h 38"/>
                  <a:gd name="T6" fmla="*/ 9 w 42"/>
                  <a:gd name="T7" fmla="*/ 38 h 38"/>
                  <a:gd name="T8" fmla="*/ 0 w 42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8">
                    <a:moveTo>
                      <a:pt x="0" y="14"/>
                    </a:moveTo>
                    <a:lnTo>
                      <a:pt x="33" y="0"/>
                    </a:lnTo>
                    <a:lnTo>
                      <a:pt x="42" y="24"/>
                    </a:lnTo>
                    <a:lnTo>
                      <a:pt x="9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209"/>
              <p:cNvSpPr>
                <a:spLocks/>
              </p:cNvSpPr>
              <p:nvPr/>
            </p:nvSpPr>
            <p:spPr bwMode="auto">
              <a:xfrm>
                <a:off x="5045076" y="1279525"/>
                <a:ext cx="60325" cy="71437"/>
              </a:xfrm>
              <a:custGeom>
                <a:avLst/>
                <a:gdLst>
                  <a:gd name="T0" fmla="*/ 38 w 38"/>
                  <a:gd name="T1" fmla="*/ 33 h 45"/>
                  <a:gd name="T2" fmla="*/ 14 w 38"/>
                  <a:gd name="T3" fmla="*/ 45 h 45"/>
                  <a:gd name="T4" fmla="*/ 0 w 38"/>
                  <a:gd name="T5" fmla="*/ 12 h 45"/>
                  <a:gd name="T6" fmla="*/ 24 w 38"/>
                  <a:gd name="T7" fmla="*/ 0 h 45"/>
                  <a:gd name="T8" fmla="*/ 38 w 38"/>
                  <a:gd name="T9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5">
                    <a:moveTo>
                      <a:pt x="38" y="33"/>
                    </a:moveTo>
                    <a:lnTo>
                      <a:pt x="14" y="45"/>
                    </a:lnTo>
                    <a:lnTo>
                      <a:pt x="0" y="12"/>
                    </a:lnTo>
                    <a:lnTo>
                      <a:pt x="24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210"/>
              <p:cNvSpPr>
                <a:spLocks/>
              </p:cNvSpPr>
              <p:nvPr/>
            </p:nvSpPr>
            <p:spPr bwMode="auto">
              <a:xfrm>
                <a:off x="4762501" y="1171575"/>
                <a:ext cx="68263" cy="60325"/>
              </a:xfrm>
              <a:custGeom>
                <a:avLst/>
                <a:gdLst>
                  <a:gd name="T0" fmla="*/ 43 w 43"/>
                  <a:gd name="T1" fmla="*/ 23 h 38"/>
                  <a:gd name="T2" fmla="*/ 10 w 43"/>
                  <a:gd name="T3" fmla="*/ 38 h 38"/>
                  <a:gd name="T4" fmla="*/ 0 w 43"/>
                  <a:gd name="T5" fmla="*/ 14 h 38"/>
                  <a:gd name="T6" fmla="*/ 34 w 43"/>
                  <a:gd name="T7" fmla="*/ 0 h 38"/>
                  <a:gd name="T8" fmla="*/ 43 w 43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43" y="23"/>
                    </a:moveTo>
                    <a:lnTo>
                      <a:pt x="10" y="38"/>
                    </a:lnTo>
                    <a:lnTo>
                      <a:pt x="0" y="14"/>
                    </a:lnTo>
                    <a:lnTo>
                      <a:pt x="34" y="0"/>
                    </a:lnTo>
                    <a:lnTo>
                      <a:pt x="43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211"/>
              <p:cNvSpPr>
                <a:spLocks/>
              </p:cNvSpPr>
              <p:nvPr/>
            </p:nvSpPr>
            <p:spPr bwMode="auto">
              <a:xfrm>
                <a:off x="4879976" y="889000"/>
                <a:ext cx="60325" cy="68262"/>
              </a:xfrm>
              <a:custGeom>
                <a:avLst/>
                <a:gdLst>
                  <a:gd name="T0" fmla="*/ 38 w 38"/>
                  <a:gd name="T1" fmla="*/ 33 h 43"/>
                  <a:gd name="T2" fmla="*/ 14 w 38"/>
                  <a:gd name="T3" fmla="*/ 43 h 43"/>
                  <a:gd name="T4" fmla="*/ 0 w 38"/>
                  <a:gd name="T5" fmla="*/ 10 h 43"/>
                  <a:gd name="T6" fmla="*/ 23 w 38"/>
                  <a:gd name="T7" fmla="*/ 0 h 43"/>
                  <a:gd name="T8" fmla="*/ 38 w 38"/>
                  <a:gd name="T9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33"/>
                    </a:moveTo>
                    <a:lnTo>
                      <a:pt x="14" y="43"/>
                    </a:lnTo>
                    <a:lnTo>
                      <a:pt x="0" y="10"/>
                    </a:lnTo>
                    <a:lnTo>
                      <a:pt x="23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79" name="Group 178"/>
          <p:cNvGrpSpPr/>
          <p:nvPr/>
        </p:nvGrpSpPr>
        <p:grpSpPr>
          <a:xfrm>
            <a:off x="1182393" y="1531919"/>
            <a:ext cx="4266500" cy="5326081"/>
            <a:chOff x="7300580" y="1531919"/>
            <a:chExt cx="4266500" cy="5326081"/>
          </a:xfrm>
          <a:solidFill>
            <a:schemeClr val="accent5"/>
          </a:solidFill>
        </p:grpSpPr>
        <p:sp>
          <p:nvSpPr>
            <p:cNvPr id="48" name="Freeform 53"/>
            <p:cNvSpPr>
              <a:spLocks noEditPoints="1"/>
            </p:cNvSpPr>
            <p:nvPr/>
          </p:nvSpPr>
          <p:spPr bwMode="auto">
            <a:xfrm>
              <a:off x="10587235" y="1531919"/>
              <a:ext cx="938330" cy="938330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77 w 350"/>
                <a:gd name="T11" fmla="*/ 257 h 350"/>
                <a:gd name="T12" fmla="*/ 268 w 350"/>
                <a:gd name="T13" fmla="*/ 261 h 350"/>
                <a:gd name="T14" fmla="*/ 255 w 350"/>
                <a:gd name="T15" fmla="*/ 264 h 350"/>
                <a:gd name="T16" fmla="*/ 248 w 350"/>
                <a:gd name="T17" fmla="*/ 270 h 350"/>
                <a:gd name="T18" fmla="*/ 230 w 350"/>
                <a:gd name="T19" fmla="*/ 270 h 350"/>
                <a:gd name="T20" fmla="*/ 223 w 350"/>
                <a:gd name="T21" fmla="*/ 264 h 350"/>
                <a:gd name="T22" fmla="*/ 223 w 350"/>
                <a:gd name="T23" fmla="*/ 175 h 350"/>
                <a:gd name="T24" fmla="*/ 230 w 350"/>
                <a:gd name="T25" fmla="*/ 169 h 350"/>
                <a:gd name="T26" fmla="*/ 248 w 350"/>
                <a:gd name="T27" fmla="*/ 169 h 350"/>
                <a:gd name="T28" fmla="*/ 255 w 350"/>
                <a:gd name="T29" fmla="*/ 175 h 350"/>
                <a:gd name="T30" fmla="*/ 262 w 350"/>
                <a:gd name="T31" fmla="*/ 176 h 350"/>
                <a:gd name="T32" fmla="*/ 175 w 350"/>
                <a:gd name="T33" fmla="*/ 96 h 350"/>
                <a:gd name="T34" fmla="*/ 88 w 350"/>
                <a:gd name="T35" fmla="*/ 176 h 350"/>
                <a:gd name="T36" fmla="*/ 95 w 350"/>
                <a:gd name="T37" fmla="*/ 175 h 350"/>
                <a:gd name="T38" fmla="*/ 101 w 350"/>
                <a:gd name="T39" fmla="*/ 169 h 350"/>
                <a:gd name="T40" fmla="*/ 120 w 350"/>
                <a:gd name="T41" fmla="*/ 169 h 350"/>
                <a:gd name="T42" fmla="*/ 126 w 350"/>
                <a:gd name="T43" fmla="*/ 175 h 350"/>
                <a:gd name="T44" fmla="*/ 126 w 350"/>
                <a:gd name="T45" fmla="*/ 264 h 350"/>
                <a:gd name="T46" fmla="*/ 120 w 350"/>
                <a:gd name="T47" fmla="*/ 270 h 350"/>
                <a:gd name="T48" fmla="*/ 101 w 350"/>
                <a:gd name="T49" fmla="*/ 270 h 350"/>
                <a:gd name="T50" fmla="*/ 95 w 350"/>
                <a:gd name="T51" fmla="*/ 264 h 350"/>
                <a:gd name="T52" fmla="*/ 52 w 350"/>
                <a:gd name="T53" fmla="*/ 219 h 350"/>
                <a:gd name="T54" fmla="*/ 71 w 350"/>
                <a:gd name="T55" fmla="*/ 183 h 350"/>
                <a:gd name="T56" fmla="*/ 175 w 350"/>
                <a:gd name="T57" fmla="*/ 80 h 350"/>
                <a:gd name="T58" fmla="*/ 279 w 350"/>
                <a:gd name="T59" fmla="*/ 183 h 350"/>
                <a:gd name="T60" fmla="*/ 298 w 350"/>
                <a:gd name="T61" fmla="*/ 219 h 350"/>
                <a:gd name="T62" fmla="*/ 277 w 350"/>
                <a:gd name="T63" fmla="*/ 25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2"/>
                    <a:pt x="78" y="350"/>
                    <a:pt x="175" y="350"/>
                  </a:cubicBezTo>
                  <a:cubicBezTo>
                    <a:pt x="271" y="350"/>
                    <a:pt x="350" y="272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77" y="257"/>
                  </a:moveTo>
                  <a:cubicBezTo>
                    <a:pt x="268" y="261"/>
                    <a:pt x="268" y="261"/>
                    <a:pt x="268" y="261"/>
                  </a:cubicBezTo>
                  <a:cubicBezTo>
                    <a:pt x="264" y="263"/>
                    <a:pt x="260" y="264"/>
                    <a:pt x="255" y="264"/>
                  </a:cubicBezTo>
                  <a:cubicBezTo>
                    <a:pt x="255" y="267"/>
                    <a:pt x="252" y="270"/>
                    <a:pt x="248" y="270"/>
                  </a:cubicBezTo>
                  <a:cubicBezTo>
                    <a:pt x="230" y="270"/>
                    <a:pt x="230" y="270"/>
                    <a:pt x="230" y="270"/>
                  </a:cubicBezTo>
                  <a:cubicBezTo>
                    <a:pt x="226" y="270"/>
                    <a:pt x="223" y="267"/>
                    <a:pt x="223" y="264"/>
                  </a:cubicBezTo>
                  <a:cubicBezTo>
                    <a:pt x="223" y="175"/>
                    <a:pt x="223" y="175"/>
                    <a:pt x="223" y="175"/>
                  </a:cubicBezTo>
                  <a:cubicBezTo>
                    <a:pt x="223" y="171"/>
                    <a:pt x="226" y="169"/>
                    <a:pt x="230" y="169"/>
                  </a:cubicBezTo>
                  <a:cubicBezTo>
                    <a:pt x="248" y="169"/>
                    <a:pt x="248" y="169"/>
                    <a:pt x="248" y="169"/>
                  </a:cubicBezTo>
                  <a:cubicBezTo>
                    <a:pt x="252" y="169"/>
                    <a:pt x="255" y="171"/>
                    <a:pt x="255" y="175"/>
                  </a:cubicBezTo>
                  <a:cubicBezTo>
                    <a:pt x="257" y="175"/>
                    <a:pt x="259" y="175"/>
                    <a:pt x="262" y="176"/>
                  </a:cubicBezTo>
                  <a:cubicBezTo>
                    <a:pt x="258" y="131"/>
                    <a:pt x="220" y="96"/>
                    <a:pt x="175" y="96"/>
                  </a:cubicBezTo>
                  <a:cubicBezTo>
                    <a:pt x="129" y="96"/>
                    <a:pt x="92" y="131"/>
                    <a:pt x="88" y="176"/>
                  </a:cubicBezTo>
                  <a:cubicBezTo>
                    <a:pt x="90" y="175"/>
                    <a:pt x="92" y="175"/>
                    <a:pt x="95" y="175"/>
                  </a:cubicBezTo>
                  <a:cubicBezTo>
                    <a:pt x="95" y="171"/>
                    <a:pt x="98" y="169"/>
                    <a:pt x="101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23" y="169"/>
                    <a:pt x="126" y="171"/>
                    <a:pt x="126" y="175"/>
                  </a:cubicBezTo>
                  <a:cubicBezTo>
                    <a:pt x="126" y="264"/>
                    <a:pt x="126" y="264"/>
                    <a:pt x="126" y="264"/>
                  </a:cubicBezTo>
                  <a:cubicBezTo>
                    <a:pt x="126" y="267"/>
                    <a:pt x="123" y="270"/>
                    <a:pt x="120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8" y="270"/>
                    <a:pt x="95" y="267"/>
                    <a:pt x="95" y="264"/>
                  </a:cubicBezTo>
                  <a:cubicBezTo>
                    <a:pt x="71" y="263"/>
                    <a:pt x="52" y="243"/>
                    <a:pt x="52" y="219"/>
                  </a:cubicBezTo>
                  <a:cubicBezTo>
                    <a:pt x="52" y="204"/>
                    <a:pt x="59" y="191"/>
                    <a:pt x="71" y="183"/>
                  </a:cubicBezTo>
                  <a:cubicBezTo>
                    <a:pt x="71" y="126"/>
                    <a:pt x="118" y="80"/>
                    <a:pt x="175" y="80"/>
                  </a:cubicBezTo>
                  <a:cubicBezTo>
                    <a:pt x="232" y="80"/>
                    <a:pt x="278" y="126"/>
                    <a:pt x="279" y="183"/>
                  </a:cubicBezTo>
                  <a:cubicBezTo>
                    <a:pt x="290" y="191"/>
                    <a:pt x="298" y="204"/>
                    <a:pt x="298" y="219"/>
                  </a:cubicBezTo>
                  <a:cubicBezTo>
                    <a:pt x="298" y="235"/>
                    <a:pt x="290" y="249"/>
                    <a:pt x="277" y="2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408435" y="3410054"/>
              <a:ext cx="827503" cy="827503"/>
              <a:chOff x="7424738" y="3175000"/>
              <a:chExt cx="889000" cy="889000"/>
            </a:xfrm>
            <a:grpFill/>
          </p:grpSpPr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7612063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56"/>
              <p:cNvSpPr>
                <a:spLocks/>
              </p:cNvSpPr>
              <p:nvPr/>
            </p:nvSpPr>
            <p:spPr bwMode="auto">
              <a:xfrm>
                <a:off x="7675563" y="3738563"/>
                <a:ext cx="76200" cy="76200"/>
              </a:xfrm>
              <a:custGeom>
                <a:avLst/>
                <a:gdLst>
                  <a:gd name="T0" fmla="*/ 0 w 48"/>
                  <a:gd name="T1" fmla="*/ 33 h 48"/>
                  <a:gd name="T2" fmla="*/ 14 w 48"/>
                  <a:gd name="T3" fmla="*/ 48 h 48"/>
                  <a:gd name="T4" fmla="*/ 48 w 48"/>
                  <a:gd name="T5" fmla="*/ 15 h 48"/>
                  <a:gd name="T6" fmla="*/ 34 w 48"/>
                  <a:gd name="T7" fmla="*/ 0 h 48"/>
                  <a:gd name="T8" fmla="*/ 0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0" y="33"/>
                    </a:moveTo>
                    <a:lnTo>
                      <a:pt x="14" y="48"/>
                    </a:lnTo>
                    <a:lnTo>
                      <a:pt x="48" y="15"/>
                    </a:lnTo>
                    <a:lnTo>
                      <a:pt x="34" y="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57"/>
              <p:cNvSpPr>
                <a:spLocks/>
              </p:cNvSpPr>
              <p:nvPr/>
            </p:nvSpPr>
            <p:spPr bwMode="auto">
              <a:xfrm>
                <a:off x="7675563" y="3425825"/>
                <a:ext cx="76200" cy="77788"/>
              </a:xfrm>
              <a:custGeom>
                <a:avLst/>
                <a:gdLst>
                  <a:gd name="T0" fmla="*/ 0 w 48"/>
                  <a:gd name="T1" fmla="*/ 14 h 49"/>
                  <a:gd name="T2" fmla="*/ 34 w 48"/>
                  <a:gd name="T3" fmla="*/ 49 h 49"/>
                  <a:gd name="T4" fmla="*/ 48 w 48"/>
                  <a:gd name="T5" fmla="*/ 34 h 49"/>
                  <a:gd name="T6" fmla="*/ 14 w 48"/>
                  <a:gd name="T7" fmla="*/ 0 h 49"/>
                  <a:gd name="T8" fmla="*/ 0 w 48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14"/>
                    </a:moveTo>
                    <a:lnTo>
                      <a:pt x="34" y="49"/>
                    </a:lnTo>
                    <a:lnTo>
                      <a:pt x="48" y="34"/>
                    </a:lnTo>
                    <a:lnTo>
                      <a:pt x="14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Rectangle 58"/>
              <p:cNvSpPr>
                <a:spLocks noChangeArrowheads="1"/>
              </p:cNvSpPr>
              <p:nvPr/>
            </p:nvSpPr>
            <p:spPr bwMode="auto">
              <a:xfrm>
                <a:off x="7853363" y="3362325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59"/>
              <p:cNvSpPr>
                <a:spLocks/>
              </p:cNvSpPr>
              <p:nvPr/>
            </p:nvSpPr>
            <p:spPr bwMode="auto">
              <a:xfrm>
                <a:off x="7988301" y="3425825"/>
                <a:ext cx="74613" cy="77788"/>
              </a:xfrm>
              <a:custGeom>
                <a:avLst/>
                <a:gdLst>
                  <a:gd name="T0" fmla="*/ 47 w 47"/>
                  <a:gd name="T1" fmla="*/ 14 h 49"/>
                  <a:gd name="T2" fmla="*/ 33 w 47"/>
                  <a:gd name="T3" fmla="*/ 0 h 49"/>
                  <a:gd name="T4" fmla="*/ 0 w 47"/>
                  <a:gd name="T5" fmla="*/ 34 h 49"/>
                  <a:gd name="T6" fmla="*/ 15 w 47"/>
                  <a:gd name="T7" fmla="*/ 49 h 49"/>
                  <a:gd name="T8" fmla="*/ 47 w 47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9">
                    <a:moveTo>
                      <a:pt x="47" y="14"/>
                    </a:moveTo>
                    <a:lnTo>
                      <a:pt x="33" y="0"/>
                    </a:lnTo>
                    <a:lnTo>
                      <a:pt x="0" y="34"/>
                    </a:lnTo>
                    <a:lnTo>
                      <a:pt x="15" y="49"/>
                    </a:lnTo>
                    <a:lnTo>
                      <a:pt x="4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Rectangle 60"/>
              <p:cNvSpPr>
                <a:spLocks noChangeArrowheads="1"/>
              </p:cNvSpPr>
              <p:nvPr/>
            </p:nvSpPr>
            <p:spPr bwMode="auto">
              <a:xfrm>
                <a:off x="8051801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61"/>
              <p:cNvSpPr>
                <a:spLocks/>
              </p:cNvSpPr>
              <p:nvPr/>
            </p:nvSpPr>
            <p:spPr bwMode="auto">
              <a:xfrm>
                <a:off x="7988301" y="3738563"/>
                <a:ext cx="74613" cy="76200"/>
              </a:xfrm>
              <a:custGeom>
                <a:avLst/>
                <a:gdLst>
                  <a:gd name="T0" fmla="*/ 0 w 47"/>
                  <a:gd name="T1" fmla="*/ 15 h 48"/>
                  <a:gd name="T2" fmla="*/ 33 w 47"/>
                  <a:gd name="T3" fmla="*/ 48 h 48"/>
                  <a:gd name="T4" fmla="*/ 47 w 47"/>
                  <a:gd name="T5" fmla="*/ 33 h 48"/>
                  <a:gd name="T6" fmla="*/ 15 w 47"/>
                  <a:gd name="T7" fmla="*/ 0 h 48"/>
                  <a:gd name="T8" fmla="*/ 0 w 47"/>
                  <a:gd name="T9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8">
                    <a:moveTo>
                      <a:pt x="0" y="15"/>
                    </a:moveTo>
                    <a:lnTo>
                      <a:pt x="33" y="48"/>
                    </a:lnTo>
                    <a:lnTo>
                      <a:pt x="47" y="33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62"/>
              <p:cNvSpPr>
                <a:spLocks noEditPoints="1"/>
              </p:cNvSpPr>
              <p:nvPr/>
            </p:nvSpPr>
            <p:spPr bwMode="auto">
              <a:xfrm>
                <a:off x="7424738" y="3175000"/>
                <a:ext cx="889000" cy="889000"/>
              </a:xfrm>
              <a:custGeom>
                <a:avLst/>
                <a:gdLst>
                  <a:gd name="T0" fmla="*/ 155 w 309"/>
                  <a:gd name="T1" fmla="*/ 0 h 309"/>
                  <a:gd name="T2" fmla="*/ 0 w 309"/>
                  <a:gd name="T3" fmla="*/ 155 h 309"/>
                  <a:gd name="T4" fmla="*/ 155 w 309"/>
                  <a:gd name="T5" fmla="*/ 309 h 309"/>
                  <a:gd name="T6" fmla="*/ 309 w 309"/>
                  <a:gd name="T7" fmla="*/ 155 h 309"/>
                  <a:gd name="T8" fmla="*/ 155 w 309"/>
                  <a:gd name="T9" fmla="*/ 0 h 309"/>
                  <a:gd name="T10" fmla="*/ 155 w 309"/>
                  <a:gd name="T11" fmla="*/ 253 h 309"/>
                  <a:gd name="T12" fmla="*/ 56 w 309"/>
                  <a:gd name="T13" fmla="*/ 155 h 309"/>
                  <a:gd name="T14" fmla="*/ 155 w 309"/>
                  <a:gd name="T15" fmla="*/ 57 h 309"/>
                  <a:gd name="T16" fmla="*/ 253 w 309"/>
                  <a:gd name="T17" fmla="*/ 155 h 309"/>
                  <a:gd name="T18" fmla="*/ 155 w 309"/>
                  <a:gd name="T19" fmla="*/ 25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309">
                    <a:moveTo>
                      <a:pt x="155" y="0"/>
                    </a:moveTo>
                    <a:cubicBezTo>
                      <a:pt x="69" y="0"/>
                      <a:pt x="0" y="70"/>
                      <a:pt x="0" y="155"/>
                    </a:cubicBezTo>
                    <a:cubicBezTo>
                      <a:pt x="0" y="240"/>
                      <a:pt x="69" y="309"/>
                      <a:pt x="155" y="309"/>
                    </a:cubicBezTo>
                    <a:cubicBezTo>
                      <a:pt x="240" y="309"/>
                      <a:pt x="309" y="240"/>
                      <a:pt x="309" y="155"/>
                    </a:cubicBezTo>
                    <a:cubicBezTo>
                      <a:pt x="309" y="70"/>
                      <a:pt x="240" y="0"/>
                      <a:pt x="155" y="0"/>
                    </a:cubicBezTo>
                    <a:close/>
                    <a:moveTo>
                      <a:pt x="155" y="253"/>
                    </a:moveTo>
                    <a:cubicBezTo>
                      <a:pt x="100" y="253"/>
                      <a:pt x="56" y="209"/>
                      <a:pt x="56" y="155"/>
                    </a:cubicBezTo>
                    <a:cubicBezTo>
                      <a:pt x="56" y="101"/>
                      <a:pt x="100" y="57"/>
                      <a:pt x="155" y="57"/>
                    </a:cubicBezTo>
                    <a:cubicBezTo>
                      <a:pt x="209" y="57"/>
                      <a:pt x="253" y="101"/>
                      <a:pt x="253" y="155"/>
                    </a:cubicBezTo>
                    <a:cubicBezTo>
                      <a:pt x="253" y="209"/>
                      <a:pt x="209" y="253"/>
                      <a:pt x="155" y="2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Rectangle 63"/>
              <p:cNvSpPr>
                <a:spLocks noChangeArrowheads="1"/>
              </p:cNvSpPr>
              <p:nvPr/>
            </p:nvSpPr>
            <p:spPr bwMode="auto">
              <a:xfrm>
                <a:off x="7853363" y="3805238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64"/>
              <p:cNvSpPr>
                <a:spLocks/>
              </p:cNvSpPr>
              <p:nvPr/>
            </p:nvSpPr>
            <p:spPr bwMode="auto">
              <a:xfrm>
                <a:off x="7800976" y="3514725"/>
                <a:ext cx="182563" cy="131763"/>
              </a:xfrm>
              <a:custGeom>
                <a:avLst/>
                <a:gdLst>
                  <a:gd name="T0" fmla="*/ 46 w 115"/>
                  <a:gd name="T1" fmla="*/ 54 h 83"/>
                  <a:gd name="T2" fmla="*/ 15 w 115"/>
                  <a:gd name="T3" fmla="*/ 25 h 83"/>
                  <a:gd name="T4" fmla="*/ 0 w 115"/>
                  <a:gd name="T5" fmla="*/ 40 h 83"/>
                  <a:gd name="T6" fmla="*/ 46 w 115"/>
                  <a:gd name="T7" fmla="*/ 83 h 83"/>
                  <a:gd name="T8" fmla="*/ 115 w 115"/>
                  <a:gd name="T9" fmla="*/ 15 h 83"/>
                  <a:gd name="T10" fmla="*/ 100 w 115"/>
                  <a:gd name="T11" fmla="*/ 0 h 83"/>
                  <a:gd name="T12" fmla="*/ 46 w 115"/>
                  <a:gd name="T13" fmla="*/ 5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83">
                    <a:moveTo>
                      <a:pt x="46" y="54"/>
                    </a:moveTo>
                    <a:lnTo>
                      <a:pt x="15" y="25"/>
                    </a:lnTo>
                    <a:lnTo>
                      <a:pt x="0" y="40"/>
                    </a:lnTo>
                    <a:lnTo>
                      <a:pt x="46" y="83"/>
                    </a:lnTo>
                    <a:lnTo>
                      <a:pt x="115" y="15"/>
                    </a:lnTo>
                    <a:lnTo>
                      <a:pt x="100" y="0"/>
                    </a:ln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5" name="Freeform 158"/>
            <p:cNvSpPr>
              <a:spLocks noEditPoints="1"/>
            </p:cNvSpPr>
            <p:nvPr/>
          </p:nvSpPr>
          <p:spPr bwMode="auto">
            <a:xfrm>
              <a:off x="9887025" y="3348812"/>
              <a:ext cx="493467" cy="437880"/>
            </a:xfrm>
            <a:custGeom>
              <a:avLst/>
              <a:gdLst>
                <a:gd name="T0" fmla="*/ 162 w 184"/>
                <a:gd name="T1" fmla="*/ 0 h 163"/>
                <a:gd name="T2" fmla="*/ 21 w 184"/>
                <a:gd name="T3" fmla="*/ 0 h 163"/>
                <a:gd name="T4" fmla="*/ 0 w 184"/>
                <a:gd name="T5" fmla="*/ 21 h 163"/>
                <a:gd name="T6" fmla="*/ 0 w 184"/>
                <a:gd name="T7" fmla="*/ 97 h 163"/>
                <a:gd name="T8" fmla="*/ 21 w 184"/>
                <a:gd name="T9" fmla="*/ 119 h 163"/>
                <a:gd name="T10" fmla="*/ 32 w 184"/>
                <a:gd name="T11" fmla="*/ 119 h 163"/>
                <a:gd name="T12" fmla="*/ 32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6 w 184"/>
                <a:gd name="T19" fmla="*/ 119 h 163"/>
                <a:gd name="T20" fmla="*/ 162 w 184"/>
                <a:gd name="T21" fmla="*/ 119 h 163"/>
                <a:gd name="T22" fmla="*/ 184 w 184"/>
                <a:gd name="T23" fmla="*/ 97 h 163"/>
                <a:gd name="T24" fmla="*/ 184 w 184"/>
                <a:gd name="T25" fmla="*/ 21 h 163"/>
                <a:gd name="T26" fmla="*/ 162 w 184"/>
                <a:gd name="T27" fmla="*/ 0 h 163"/>
                <a:gd name="T28" fmla="*/ 38 w 184"/>
                <a:gd name="T29" fmla="*/ 32 h 163"/>
                <a:gd name="T30" fmla="*/ 124 w 184"/>
                <a:gd name="T31" fmla="*/ 32 h 163"/>
                <a:gd name="T32" fmla="*/ 130 w 184"/>
                <a:gd name="T33" fmla="*/ 38 h 163"/>
                <a:gd name="T34" fmla="*/ 124 w 184"/>
                <a:gd name="T35" fmla="*/ 43 h 163"/>
                <a:gd name="T36" fmla="*/ 38 w 184"/>
                <a:gd name="T37" fmla="*/ 43 h 163"/>
                <a:gd name="T38" fmla="*/ 32 w 184"/>
                <a:gd name="T39" fmla="*/ 38 h 163"/>
                <a:gd name="T40" fmla="*/ 38 w 184"/>
                <a:gd name="T41" fmla="*/ 32 h 163"/>
                <a:gd name="T42" fmla="*/ 81 w 184"/>
                <a:gd name="T43" fmla="*/ 86 h 163"/>
                <a:gd name="T44" fmla="*/ 38 w 184"/>
                <a:gd name="T45" fmla="*/ 86 h 163"/>
                <a:gd name="T46" fmla="*/ 32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6 w 184"/>
                <a:gd name="T53" fmla="*/ 81 h 163"/>
                <a:gd name="T54" fmla="*/ 81 w 184"/>
                <a:gd name="T55" fmla="*/ 86 h 163"/>
                <a:gd name="T56" fmla="*/ 146 w 184"/>
                <a:gd name="T57" fmla="*/ 65 h 163"/>
                <a:gd name="T58" fmla="*/ 38 w 184"/>
                <a:gd name="T59" fmla="*/ 65 h 163"/>
                <a:gd name="T60" fmla="*/ 32 w 184"/>
                <a:gd name="T61" fmla="*/ 59 h 163"/>
                <a:gd name="T62" fmla="*/ 38 w 184"/>
                <a:gd name="T63" fmla="*/ 54 h 163"/>
                <a:gd name="T64" fmla="*/ 146 w 184"/>
                <a:gd name="T65" fmla="*/ 54 h 163"/>
                <a:gd name="T66" fmla="*/ 151 w 184"/>
                <a:gd name="T67" fmla="*/ 59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9"/>
                    <a:pt x="9" y="119"/>
                    <a:pt x="2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8"/>
                    <a:pt x="33" y="160"/>
                    <a:pt x="34" y="161"/>
                  </a:cubicBezTo>
                  <a:cubicBezTo>
                    <a:pt x="36" y="163"/>
                    <a:pt x="39" y="163"/>
                    <a:pt x="42" y="161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74" y="119"/>
                    <a:pt x="184" y="109"/>
                    <a:pt x="184" y="97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4" y="0"/>
                    <a:pt x="162" y="0"/>
                  </a:cubicBezTo>
                  <a:moveTo>
                    <a:pt x="38" y="32"/>
                  </a:moveTo>
                  <a:cubicBezTo>
                    <a:pt x="124" y="32"/>
                    <a:pt x="124" y="32"/>
                    <a:pt x="124" y="32"/>
                  </a:cubicBezTo>
                  <a:cubicBezTo>
                    <a:pt x="127" y="32"/>
                    <a:pt x="130" y="35"/>
                    <a:pt x="130" y="38"/>
                  </a:cubicBezTo>
                  <a:cubicBezTo>
                    <a:pt x="130" y="41"/>
                    <a:pt x="127" y="43"/>
                    <a:pt x="124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5" y="43"/>
                    <a:pt x="32" y="41"/>
                    <a:pt x="32" y="38"/>
                  </a:cubicBezTo>
                  <a:cubicBezTo>
                    <a:pt x="32" y="35"/>
                    <a:pt x="35" y="32"/>
                    <a:pt x="38" y="32"/>
                  </a:cubicBezTo>
                  <a:moveTo>
                    <a:pt x="81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5" y="86"/>
                    <a:pt x="32" y="84"/>
                    <a:pt x="32" y="81"/>
                  </a:cubicBezTo>
                  <a:cubicBezTo>
                    <a:pt x="32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6" y="78"/>
                    <a:pt x="86" y="81"/>
                  </a:cubicBezTo>
                  <a:cubicBezTo>
                    <a:pt x="86" y="84"/>
                    <a:pt x="84" y="86"/>
                    <a:pt x="81" y="86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2" y="62"/>
                    <a:pt x="32" y="59"/>
                  </a:cubicBezTo>
                  <a:cubicBezTo>
                    <a:pt x="32" y="56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1" y="56"/>
                    <a:pt x="151" y="59"/>
                  </a:cubicBezTo>
                  <a:cubicBezTo>
                    <a:pt x="151" y="62"/>
                    <a:pt x="149" y="65"/>
                    <a:pt x="146" y="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810431" y="4392465"/>
              <a:ext cx="345994" cy="304020"/>
              <a:chOff x="8332788" y="4259263"/>
              <a:chExt cx="484188" cy="425449"/>
            </a:xfrm>
            <a:grpFill/>
          </p:grpSpPr>
          <p:sp>
            <p:nvSpPr>
              <p:cNvPr id="87" name="Freeform 159"/>
              <p:cNvSpPr>
                <a:spLocks/>
              </p:cNvSpPr>
              <p:nvPr/>
            </p:nvSpPr>
            <p:spPr bwMode="auto">
              <a:xfrm>
                <a:off x="8569326" y="4552950"/>
                <a:ext cx="131763" cy="131762"/>
              </a:xfrm>
              <a:custGeom>
                <a:avLst/>
                <a:gdLst>
                  <a:gd name="T0" fmla="*/ 13 w 35"/>
                  <a:gd name="T1" fmla="*/ 3 h 35"/>
                  <a:gd name="T2" fmla="*/ 33 w 35"/>
                  <a:gd name="T3" fmla="*/ 13 h 35"/>
                  <a:gd name="T4" fmla="*/ 23 w 35"/>
                  <a:gd name="T5" fmla="*/ 33 h 35"/>
                  <a:gd name="T6" fmla="*/ 3 w 35"/>
                  <a:gd name="T7" fmla="*/ 23 h 35"/>
                  <a:gd name="T8" fmla="*/ 13 w 35"/>
                  <a:gd name="T9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13" y="3"/>
                    </a:moveTo>
                    <a:cubicBezTo>
                      <a:pt x="21" y="0"/>
                      <a:pt x="30" y="5"/>
                      <a:pt x="33" y="13"/>
                    </a:cubicBezTo>
                    <a:cubicBezTo>
                      <a:pt x="35" y="21"/>
                      <a:pt x="31" y="30"/>
                      <a:pt x="23" y="33"/>
                    </a:cubicBezTo>
                    <a:cubicBezTo>
                      <a:pt x="15" y="35"/>
                      <a:pt x="6" y="31"/>
                      <a:pt x="3" y="23"/>
                    </a:cubicBezTo>
                    <a:cubicBezTo>
                      <a:pt x="0" y="15"/>
                      <a:pt x="5" y="6"/>
                      <a:pt x="13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160"/>
              <p:cNvSpPr>
                <a:spLocks/>
              </p:cNvSpPr>
              <p:nvPr/>
            </p:nvSpPr>
            <p:spPr bwMode="auto">
              <a:xfrm>
                <a:off x="8445501" y="4395788"/>
                <a:ext cx="315913" cy="217487"/>
              </a:xfrm>
              <a:custGeom>
                <a:avLst/>
                <a:gdLst>
                  <a:gd name="T0" fmla="*/ 74 w 84"/>
                  <a:gd name="T1" fmla="*/ 12 h 58"/>
                  <a:gd name="T2" fmla="*/ 73 w 84"/>
                  <a:gd name="T3" fmla="*/ 12 h 58"/>
                  <a:gd name="T4" fmla="*/ 72 w 84"/>
                  <a:gd name="T5" fmla="*/ 11 h 58"/>
                  <a:gd name="T6" fmla="*/ 72 w 84"/>
                  <a:gd name="T7" fmla="*/ 11 h 58"/>
                  <a:gd name="T8" fmla="*/ 6 w 84"/>
                  <a:gd name="T9" fmla="*/ 36 h 58"/>
                  <a:gd name="T10" fmla="*/ 4 w 84"/>
                  <a:gd name="T11" fmla="*/ 38 h 58"/>
                  <a:gd name="T12" fmla="*/ 2 w 84"/>
                  <a:gd name="T13" fmla="*/ 42 h 58"/>
                  <a:gd name="T14" fmla="*/ 7 w 84"/>
                  <a:gd name="T15" fmla="*/ 56 h 58"/>
                  <a:gd name="T16" fmla="*/ 20 w 84"/>
                  <a:gd name="T17" fmla="*/ 51 h 58"/>
                  <a:gd name="T18" fmla="*/ 23 w 84"/>
                  <a:gd name="T19" fmla="*/ 44 h 58"/>
                  <a:gd name="T20" fmla="*/ 65 w 84"/>
                  <a:gd name="T21" fmla="*/ 30 h 58"/>
                  <a:gd name="T22" fmla="*/ 70 w 84"/>
                  <a:gd name="T23" fmla="*/ 32 h 58"/>
                  <a:gd name="T24" fmla="*/ 83 w 84"/>
                  <a:gd name="T25" fmla="*/ 27 h 58"/>
                  <a:gd name="T26" fmla="*/ 84 w 84"/>
                  <a:gd name="T27" fmla="*/ 20 h 58"/>
                  <a:gd name="T28" fmla="*/ 79 w 84"/>
                  <a:gd name="T29" fmla="*/ 14 h 58"/>
                  <a:gd name="T30" fmla="*/ 74 w 84"/>
                  <a:gd name="T31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58">
                    <a:moveTo>
                      <a:pt x="74" y="12"/>
                    </a:moveTo>
                    <a:cubicBezTo>
                      <a:pt x="74" y="12"/>
                      <a:pt x="73" y="12"/>
                      <a:pt x="73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46" y="0"/>
                      <a:pt x="18" y="11"/>
                      <a:pt x="6" y="36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47"/>
                      <a:pt x="2" y="53"/>
                      <a:pt x="7" y="56"/>
                    </a:cubicBezTo>
                    <a:cubicBezTo>
                      <a:pt x="12" y="58"/>
                      <a:pt x="18" y="56"/>
                      <a:pt x="20" y="5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31" y="29"/>
                      <a:pt x="50" y="22"/>
                      <a:pt x="65" y="30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5" y="34"/>
                      <a:pt x="81" y="32"/>
                      <a:pt x="83" y="27"/>
                    </a:cubicBezTo>
                    <a:cubicBezTo>
                      <a:pt x="84" y="25"/>
                      <a:pt x="84" y="22"/>
                      <a:pt x="84" y="20"/>
                    </a:cubicBezTo>
                    <a:cubicBezTo>
                      <a:pt x="83" y="18"/>
                      <a:pt x="81" y="16"/>
                      <a:pt x="79" y="14"/>
                    </a:cubicBezTo>
                    <a:lnTo>
                      <a:pt x="7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161"/>
              <p:cNvSpPr>
                <a:spLocks/>
              </p:cNvSpPr>
              <p:nvPr/>
            </p:nvSpPr>
            <p:spPr bwMode="auto">
              <a:xfrm>
                <a:off x="8332788" y="4259263"/>
                <a:ext cx="484188" cy="296862"/>
              </a:xfrm>
              <a:custGeom>
                <a:avLst/>
                <a:gdLst>
                  <a:gd name="T0" fmla="*/ 123 w 129"/>
                  <a:gd name="T1" fmla="*/ 21 h 79"/>
                  <a:gd name="T2" fmla="*/ 119 w 129"/>
                  <a:gd name="T3" fmla="*/ 19 h 79"/>
                  <a:gd name="T4" fmla="*/ 118 w 129"/>
                  <a:gd name="T5" fmla="*/ 19 h 79"/>
                  <a:gd name="T6" fmla="*/ 115 w 129"/>
                  <a:gd name="T7" fmla="*/ 17 h 79"/>
                  <a:gd name="T8" fmla="*/ 113 w 129"/>
                  <a:gd name="T9" fmla="*/ 17 h 79"/>
                  <a:gd name="T10" fmla="*/ 6 w 129"/>
                  <a:gd name="T11" fmla="*/ 57 h 79"/>
                  <a:gd name="T12" fmla="*/ 5 w 129"/>
                  <a:gd name="T13" fmla="*/ 57 h 79"/>
                  <a:gd name="T14" fmla="*/ 2 w 129"/>
                  <a:gd name="T15" fmla="*/ 65 h 79"/>
                  <a:gd name="T16" fmla="*/ 6 w 129"/>
                  <a:gd name="T17" fmla="*/ 77 h 79"/>
                  <a:gd name="T18" fmla="*/ 18 w 129"/>
                  <a:gd name="T19" fmla="*/ 73 h 79"/>
                  <a:gd name="T20" fmla="*/ 22 w 129"/>
                  <a:gd name="T21" fmla="*/ 65 h 79"/>
                  <a:gd name="T22" fmla="*/ 22 w 129"/>
                  <a:gd name="T23" fmla="*/ 65 h 79"/>
                  <a:gd name="T24" fmla="*/ 109 w 129"/>
                  <a:gd name="T25" fmla="*/ 34 h 79"/>
                  <a:gd name="T26" fmla="*/ 115 w 129"/>
                  <a:gd name="T27" fmla="*/ 37 h 79"/>
                  <a:gd name="T28" fmla="*/ 127 w 129"/>
                  <a:gd name="T29" fmla="*/ 33 h 79"/>
                  <a:gd name="T30" fmla="*/ 123 w 129"/>
                  <a:gd name="T31" fmla="*/ 2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79">
                    <a:moveTo>
                      <a:pt x="123" y="21"/>
                    </a:moveTo>
                    <a:cubicBezTo>
                      <a:pt x="119" y="19"/>
                      <a:pt x="119" y="19"/>
                      <a:pt x="119" y="19"/>
                    </a:cubicBezTo>
                    <a:cubicBezTo>
                      <a:pt x="118" y="19"/>
                      <a:pt x="118" y="19"/>
                      <a:pt x="118" y="19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15" y="17"/>
                      <a:pt x="114" y="17"/>
                      <a:pt x="113" y="17"/>
                    </a:cubicBezTo>
                    <a:cubicBezTo>
                      <a:pt x="73" y="0"/>
                      <a:pt x="26" y="18"/>
                      <a:pt x="6" y="57"/>
                    </a:cubicBezTo>
                    <a:cubicBezTo>
                      <a:pt x="6" y="57"/>
                      <a:pt x="6" y="57"/>
                      <a:pt x="5" y="57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0" y="69"/>
                      <a:pt x="2" y="75"/>
                      <a:pt x="6" y="77"/>
                    </a:cubicBezTo>
                    <a:cubicBezTo>
                      <a:pt x="10" y="79"/>
                      <a:pt x="16" y="77"/>
                      <a:pt x="18" y="73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38" y="33"/>
                      <a:pt x="76" y="20"/>
                      <a:pt x="109" y="34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9" y="39"/>
                      <a:pt x="125" y="37"/>
                      <a:pt x="127" y="33"/>
                    </a:cubicBezTo>
                    <a:cubicBezTo>
                      <a:pt x="129" y="29"/>
                      <a:pt x="127" y="23"/>
                      <a:pt x="12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1" name="Freeform 163"/>
            <p:cNvSpPr>
              <a:spLocks noEditPoints="1"/>
            </p:cNvSpPr>
            <p:nvPr/>
          </p:nvSpPr>
          <p:spPr bwMode="auto">
            <a:xfrm>
              <a:off x="7754342" y="4999372"/>
              <a:ext cx="365279" cy="309693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5 h 115"/>
                <a:gd name="T4" fmla="*/ 2 w 136"/>
                <a:gd name="T5" fmla="*/ 39 h 115"/>
                <a:gd name="T6" fmla="*/ 14 w 136"/>
                <a:gd name="T7" fmla="*/ 51 h 115"/>
                <a:gd name="T8" fmla="*/ 78 w 136"/>
                <a:gd name="T9" fmla="*/ 115 h 115"/>
                <a:gd name="T10" fmla="*/ 136 w 136"/>
                <a:gd name="T11" fmla="*/ 56 h 115"/>
                <a:gd name="T12" fmla="*/ 123 w 136"/>
                <a:gd name="T13" fmla="*/ 63 h 115"/>
                <a:gd name="T14" fmla="*/ 90 w 136"/>
                <a:gd name="T15" fmla="*/ 46 h 115"/>
                <a:gd name="T16" fmla="*/ 90 w 136"/>
                <a:gd name="T17" fmla="*/ 40 h 115"/>
                <a:gd name="T18" fmla="*/ 56 w 136"/>
                <a:gd name="T19" fmla="*/ 0 h 115"/>
                <a:gd name="T20" fmla="*/ 19 w 136"/>
                <a:gd name="T21" fmla="*/ 24 h 115"/>
                <a:gd name="T22" fmla="*/ 2 w 136"/>
                <a:gd name="T23" fmla="*/ 32 h 115"/>
                <a:gd name="T24" fmla="*/ 35 w 136"/>
                <a:gd name="T25" fmla="*/ 39 h 115"/>
                <a:gd name="T26" fmla="*/ 29 w 136"/>
                <a:gd name="T27" fmla="*/ 33 h 115"/>
                <a:gd name="T28" fmla="*/ 35 w 136"/>
                <a:gd name="T29" fmla="*/ 27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90"/>
                    <a:pt x="40" y="115"/>
                    <a:pt x="78" y="115"/>
                  </a:cubicBezTo>
                  <a:cubicBezTo>
                    <a:pt x="110" y="115"/>
                    <a:pt x="136" y="80"/>
                    <a:pt x="136" y="56"/>
                  </a:cubicBezTo>
                  <a:cubicBezTo>
                    <a:pt x="136" y="45"/>
                    <a:pt x="132" y="58"/>
                    <a:pt x="123" y="63"/>
                  </a:cubicBezTo>
                  <a:cubicBezTo>
                    <a:pt x="114" y="68"/>
                    <a:pt x="89" y="72"/>
                    <a:pt x="90" y="46"/>
                  </a:cubicBezTo>
                  <a:cubicBezTo>
                    <a:pt x="90" y="44"/>
                    <a:pt x="90" y="42"/>
                    <a:pt x="90" y="40"/>
                  </a:cubicBezTo>
                  <a:cubicBezTo>
                    <a:pt x="90" y="19"/>
                    <a:pt x="77" y="0"/>
                    <a:pt x="56" y="0"/>
                  </a:cubicBezTo>
                  <a:cubicBezTo>
                    <a:pt x="36" y="0"/>
                    <a:pt x="22" y="11"/>
                    <a:pt x="19" y="24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29" y="36"/>
                    <a:pt x="29" y="33"/>
                  </a:cubicBezTo>
                  <a:cubicBezTo>
                    <a:pt x="29" y="30"/>
                    <a:pt x="32" y="27"/>
                    <a:pt x="35" y="27"/>
                  </a:cubicBezTo>
                  <a:cubicBezTo>
                    <a:pt x="38" y="27"/>
                    <a:pt x="41" y="30"/>
                    <a:pt x="41" y="33"/>
                  </a:cubicBezTo>
                  <a:cubicBezTo>
                    <a:pt x="41" y="36"/>
                    <a:pt x="38" y="39"/>
                    <a:pt x="35" y="3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162686" y="1948955"/>
              <a:ext cx="390236" cy="398176"/>
              <a:chOff x="7426326" y="839788"/>
              <a:chExt cx="546100" cy="557212"/>
            </a:xfrm>
            <a:grpFill/>
          </p:grpSpPr>
          <p:sp>
            <p:nvSpPr>
              <p:cNvPr id="109" name="Freeform 178"/>
              <p:cNvSpPr>
                <a:spLocks noEditPoints="1"/>
              </p:cNvSpPr>
              <p:nvPr/>
            </p:nvSpPr>
            <p:spPr bwMode="auto">
              <a:xfrm>
                <a:off x="7426326" y="1017588"/>
                <a:ext cx="381000" cy="379412"/>
              </a:xfrm>
              <a:custGeom>
                <a:avLst/>
                <a:gdLst>
                  <a:gd name="T0" fmla="*/ 15 w 101"/>
                  <a:gd name="T1" fmla="*/ 76 h 101"/>
                  <a:gd name="T2" fmla="*/ 9 w 101"/>
                  <a:gd name="T3" fmla="*/ 81 h 101"/>
                  <a:gd name="T4" fmla="*/ 21 w 101"/>
                  <a:gd name="T5" fmla="*/ 92 h 101"/>
                  <a:gd name="T6" fmla="*/ 26 w 101"/>
                  <a:gd name="T7" fmla="*/ 87 h 101"/>
                  <a:gd name="T8" fmla="*/ 43 w 101"/>
                  <a:gd name="T9" fmla="*/ 93 h 101"/>
                  <a:gd name="T10" fmla="*/ 43 w 101"/>
                  <a:gd name="T11" fmla="*/ 101 h 101"/>
                  <a:gd name="T12" fmla="*/ 59 w 101"/>
                  <a:gd name="T13" fmla="*/ 101 h 101"/>
                  <a:gd name="T14" fmla="*/ 59 w 101"/>
                  <a:gd name="T15" fmla="*/ 93 h 101"/>
                  <a:gd name="T16" fmla="*/ 75 w 101"/>
                  <a:gd name="T17" fmla="*/ 86 h 101"/>
                  <a:gd name="T18" fmla="*/ 81 w 101"/>
                  <a:gd name="T19" fmla="*/ 91 h 101"/>
                  <a:gd name="T20" fmla="*/ 92 w 101"/>
                  <a:gd name="T21" fmla="*/ 80 h 101"/>
                  <a:gd name="T22" fmla="*/ 87 w 101"/>
                  <a:gd name="T23" fmla="*/ 75 h 101"/>
                  <a:gd name="T24" fmla="*/ 93 w 101"/>
                  <a:gd name="T25" fmla="*/ 58 h 101"/>
                  <a:gd name="T26" fmla="*/ 101 w 101"/>
                  <a:gd name="T27" fmla="*/ 58 h 101"/>
                  <a:gd name="T28" fmla="*/ 101 w 101"/>
                  <a:gd name="T29" fmla="*/ 42 h 101"/>
                  <a:gd name="T30" fmla="*/ 93 w 101"/>
                  <a:gd name="T31" fmla="*/ 42 h 101"/>
                  <a:gd name="T32" fmla="*/ 86 w 101"/>
                  <a:gd name="T33" fmla="*/ 25 h 101"/>
                  <a:gd name="T34" fmla="*/ 91 w 101"/>
                  <a:gd name="T35" fmla="*/ 20 h 101"/>
                  <a:gd name="T36" fmla="*/ 80 w 101"/>
                  <a:gd name="T37" fmla="*/ 9 h 101"/>
                  <a:gd name="T38" fmla="*/ 74 w 101"/>
                  <a:gd name="T39" fmla="*/ 14 h 101"/>
                  <a:gd name="T40" fmla="*/ 58 w 101"/>
                  <a:gd name="T41" fmla="*/ 7 h 101"/>
                  <a:gd name="T42" fmla="*/ 57 w 101"/>
                  <a:gd name="T43" fmla="*/ 0 h 101"/>
                  <a:gd name="T44" fmla="*/ 41 w 101"/>
                  <a:gd name="T45" fmla="*/ 0 h 101"/>
                  <a:gd name="T46" fmla="*/ 42 w 101"/>
                  <a:gd name="T47" fmla="*/ 8 h 101"/>
                  <a:gd name="T48" fmla="*/ 25 w 101"/>
                  <a:gd name="T49" fmla="*/ 15 h 101"/>
                  <a:gd name="T50" fmla="*/ 20 w 101"/>
                  <a:gd name="T51" fmla="*/ 10 h 101"/>
                  <a:gd name="T52" fmla="*/ 8 w 101"/>
                  <a:gd name="T53" fmla="*/ 21 h 101"/>
                  <a:gd name="T54" fmla="*/ 14 w 101"/>
                  <a:gd name="T55" fmla="*/ 26 h 101"/>
                  <a:gd name="T56" fmla="*/ 7 w 101"/>
                  <a:gd name="T57" fmla="*/ 43 h 101"/>
                  <a:gd name="T58" fmla="*/ 0 w 101"/>
                  <a:gd name="T59" fmla="*/ 43 h 101"/>
                  <a:gd name="T60" fmla="*/ 0 w 101"/>
                  <a:gd name="T61" fmla="*/ 59 h 101"/>
                  <a:gd name="T62" fmla="*/ 7 w 101"/>
                  <a:gd name="T63" fmla="*/ 59 h 101"/>
                  <a:gd name="T64" fmla="*/ 15 w 101"/>
                  <a:gd name="T65" fmla="*/ 76 h 101"/>
                  <a:gd name="T66" fmla="*/ 50 w 101"/>
                  <a:gd name="T67" fmla="*/ 18 h 101"/>
                  <a:gd name="T68" fmla="*/ 82 w 101"/>
                  <a:gd name="T69" fmla="*/ 50 h 101"/>
                  <a:gd name="T70" fmla="*/ 51 w 101"/>
                  <a:gd name="T71" fmla="*/ 83 h 101"/>
                  <a:gd name="T72" fmla="*/ 18 w 101"/>
                  <a:gd name="T73" fmla="*/ 51 h 101"/>
                  <a:gd name="T74" fmla="*/ 50 w 101"/>
                  <a:gd name="T75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1">
                    <a:moveTo>
                      <a:pt x="15" y="76"/>
                    </a:moveTo>
                    <a:cubicBezTo>
                      <a:pt x="9" y="81"/>
                      <a:pt x="9" y="81"/>
                      <a:pt x="9" y="81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1" y="90"/>
                      <a:pt x="37" y="92"/>
                      <a:pt x="43" y="93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5" y="92"/>
                      <a:pt x="71" y="90"/>
                      <a:pt x="75" y="86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92" y="80"/>
                      <a:pt x="92" y="80"/>
                      <a:pt x="92" y="80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90" y="70"/>
                      <a:pt x="92" y="64"/>
                      <a:pt x="93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2" y="36"/>
                      <a:pt x="89" y="30"/>
                      <a:pt x="86" y="25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69" y="11"/>
                      <a:pt x="64" y="8"/>
                      <a:pt x="58" y="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5" y="9"/>
                      <a:pt x="30" y="11"/>
                      <a:pt x="25" y="1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31"/>
                      <a:pt x="8" y="37"/>
                      <a:pt x="7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9" y="65"/>
                      <a:pt x="11" y="71"/>
                      <a:pt x="15" y="76"/>
                    </a:cubicBezTo>
                    <a:moveTo>
                      <a:pt x="50" y="18"/>
                    </a:moveTo>
                    <a:cubicBezTo>
                      <a:pt x="68" y="18"/>
                      <a:pt x="82" y="32"/>
                      <a:pt x="82" y="50"/>
                    </a:cubicBezTo>
                    <a:cubicBezTo>
                      <a:pt x="83" y="68"/>
                      <a:pt x="68" y="82"/>
                      <a:pt x="51" y="83"/>
                    </a:cubicBezTo>
                    <a:cubicBezTo>
                      <a:pt x="33" y="83"/>
                      <a:pt x="18" y="69"/>
                      <a:pt x="18" y="51"/>
                    </a:cubicBezTo>
                    <a:cubicBezTo>
                      <a:pt x="18" y="33"/>
                      <a:pt x="32" y="18"/>
                      <a:pt x="50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79"/>
              <p:cNvSpPr>
                <a:spLocks noEditPoints="1"/>
              </p:cNvSpPr>
              <p:nvPr/>
            </p:nvSpPr>
            <p:spPr bwMode="auto">
              <a:xfrm>
                <a:off x="7712076" y="839788"/>
                <a:ext cx="260350" cy="260350"/>
              </a:xfrm>
              <a:custGeom>
                <a:avLst/>
                <a:gdLst>
                  <a:gd name="T0" fmla="*/ 64 w 69"/>
                  <a:gd name="T1" fmla="*/ 29 h 69"/>
                  <a:gd name="T2" fmla="*/ 69 w 69"/>
                  <a:gd name="T3" fmla="*/ 26 h 69"/>
                  <a:gd name="T4" fmla="*/ 63 w 69"/>
                  <a:gd name="T5" fmla="*/ 15 h 69"/>
                  <a:gd name="T6" fmla="*/ 59 w 69"/>
                  <a:gd name="T7" fmla="*/ 17 h 69"/>
                  <a:gd name="T8" fmla="*/ 51 w 69"/>
                  <a:gd name="T9" fmla="*/ 10 h 69"/>
                  <a:gd name="T10" fmla="*/ 53 w 69"/>
                  <a:gd name="T11" fmla="*/ 5 h 69"/>
                  <a:gd name="T12" fmla="*/ 41 w 69"/>
                  <a:gd name="T13" fmla="*/ 0 h 69"/>
                  <a:gd name="T14" fmla="*/ 39 w 69"/>
                  <a:gd name="T15" fmla="*/ 5 h 69"/>
                  <a:gd name="T16" fmla="*/ 29 w 69"/>
                  <a:gd name="T17" fmla="*/ 5 h 69"/>
                  <a:gd name="T18" fmla="*/ 27 w 69"/>
                  <a:gd name="T19" fmla="*/ 1 h 69"/>
                  <a:gd name="T20" fmla="*/ 15 w 69"/>
                  <a:gd name="T21" fmla="*/ 6 h 69"/>
                  <a:gd name="T22" fmla="*/ 17 w 69"/>
                  <a:gd name="T23" fmla="*/ 10 h 69"/>
                  <a:gd name="T24" fmla="*/ 10 w 69"/>
                  <a:gd name="T25" fmla="*/ 18 h 69"/>
                  <a:gd name="T26" fmla="*/ 5 w 69"/>
                  <a:gd name="T27" fmla="*/ 16 h 69"/>
                  <a:gd name="T28" fmla="*/ 0 w 69"/>
                  <a:gd name="T29" fmla="*/ 28 h 69"/>
                  <a:gd name="T30" fmla="*/ 5 w 69"/>
                  <a:gd name="T31" fmla="*/ 30 h 69"/>
                  <a:gd name="T32" fmla="*/ 5 w 69"/>
                  <a:gd name="T33" fmla="*/ 40 h 69"/>
                  <a:gd name="T34" fmla="*/ 1 w 69"/>
                  <a:gd name="T35" fmla="*/ 43 h 69"/>
                  <a:gd name="T36" fmla="*/ 6 w 69"/>
                  <a:gd name="T37" fmla="*/ 54 h 69"/>
                  <a:gd name="T38" fmla="*/ 11 w 69"/>
                  <a:gd name="T39" fmla="*/ 52 h 69"/>
                  <a:gd name="T40" fmla="*/ 18 w 69"/>
                  <a:gd name="T41" fmla="*/ 59 h 69"/>
                  <a:gd name="T42" fmla="*/ 16 w 69"/>
                  <a:gd name="T43" fmla="*/ 64 h 69"/>
                  <a:gd name="T44" fmla="*/ 28 w 69"/>
                  <a:gd name="T45" fmla="*/ 69 h 69"/>
                  <a:gd name="T46" fmla="*/ 30 w 69"/>
                  <a:gd name="T47" fmla="*/ 64 h 69"/>
                  <a:gd name="T48" fmla="*/ 41 w 69"/>
                  <a:gd name="T49" fmla="*/ 64 h 69"/>
                  <a:gd name="T50" fmla="*/ 43 w 69"/>
                  <a:gd name="T51" fmla="*/ 68 h 69"/>
                  <a:gd name="T52" fmla="*/ 54 w 69"/>
                  <a:gd name="T53" fmla="*/ 63 h 69"/>
                  <a:gd name="T54" fmla="*/ 52 w 69"/>
                  <a:gd name="T55" fmla="*/ 58 h 69"/>
                  <a:gd name="T56" fmla="*/ 59 w 69"/>
                  <a:gd name="T57" fmla="*/ 51 h 69"/>
                  <a:gd name="T58" fmla="*/ 64 w 69"/>
                  <a:gd name="T59" fmla="*/ 53 h 69"/>
                  <a:gd name="T60" fmla="*/ 69 w 69"/>
                  <a:gd name="T61" fmla="*/ 41 h 69"/>
                  <a:gd name="T62" fmla="*/ 64 w 69"/>
                  <a:gd name="T63" fmla="*/ 39 h 69"/>
                  <a:gd name="T64" fmla="*/ 64 w 69"/>
                  <a:gd name="T65" fmla="*/ 29 h 69"/>
                  <a:gd name="T66" fmla="*/ 43 w 69"/>
                  <a:gd name="T67" fmla="*/ 53 h 69"/>
                  <a:gd name="T68" fmla="*/ 35 w 69"/>
                  <a:gd name="T69" fmla="*/ 54 h 69"/>
                  <a:gd name="T70" fmla="*/ 16 w 69"/>
                  <a:gd name="T71" fmla="*/ 43 h 69"/>
                  <a:gd name="T72" fmla="*/ 26 w 69"/>
                  <a:gd name="T73" fmla="*/ 16 h 69"/>
                  <a:gd name="T74" fmla="*/ 34 w 69"/>
                  <a:gd name="T75" fmla="*/ 14 h 69"/>
                  <a:gd name="T76" fmla="*/ 53 w 69"/>
                  <a:gd name="T77" fmla="*/ 26 h 69"/>
                  <a:gd name="T78" fmla="*/ 43 w 69"/>
                  <a:gd name="T79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9" h="69">
                    <a:moveTo>
                      <a:pt x="64" y="29"/>
                    </a:moveTo>
                    <a:cubicBezTo>
                      <a:pt x="69" y="26"/>
                      <a:pt x="69" y="26"/>
                      <a:pt x="69" y="26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7" y="14"/>
                      <a:pt x="54" y="12"/>
                      <a:pt x="51" y="1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4"/>
                      <a:pt x="32" y="5"/>
                      <a:pt x="29" y="5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4" y="13"/>
                      <a:pt x="12" y="15"/>
                      <a:pt x="10" y="1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3"/>
                      <a:pt x="5" y="37"/>
                      <a:pt x="5" y="40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3" y="55"/>
                      <a:pt x="15" y="57"/>
                      <a:pt x="18" y="59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4" y="64"/>
                      <a:pt x="37" y="64"/>
                      <a:pt x="41" y="64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5" y="56"/>
                      <a:pt x="58" y="54"/>
                      <a:pt x="59" y="5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4" y="32"/>
                      <a:pt x="64" y="29"/>
                    </a:cubicBezTo>
                    <a:moveTo>
                      <a:pt x="43" y="53"/>
                    </a:moveTo>
                    <a:cubicBezTo>
                      <a:pt x="40" y="54"/>
                      <a:pt x="38" y="54"/>
                      <a:pt x="35" y="54"/>
                    </a:cubicBezTo>
                    <a:cubicBezTo>
                      <a:pt x="27" y="55"/>
                      <a:pt x="20" y="50"/>
                      <a:pt x="16" y="43"/>
                    </a:cubicBezTo>
                    <a:cubicBezTo>
                      <a:pt x="12" y="33"/>
                      <a:pt x="16" y="21"/>
                      <a:pt x="26" y="16"/>
                    </a:cubicBezTo>
                    <a:cubicBezTo>
                      <a:pt x="29" y="15"/>
                      <a:pt x="32" y="15"/>
                      <a:pt x="34" y="14"/>
                    </a:cubicBezTo>
                    <a:cubicBezTo>
                      <a:pt x="42" y="14"/>
                      <a:pt x="50" y="19"/>
                      <a:pt x="53" y="26"/>
                    </a:cubicBezTo>
                    <a:cubicBezTo>
                      <a:pt x="57" y="36"/>
                      <a:pt x="53" y="48"/>
                      <a:pt x="43" y="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1154157" y="4111133"/>
              <a:ext cx="247301" cy="292676"/>
              <a:chOff x="8813801" y="3865563"/>
              <a:chExt cx="346075" cy="409574"/>
            </a:xfrm>
            <a:grpFill/>
          </p:grpSpPr>
          <p:sp>
            <p:nvSpPr>
              <p:cNvPr id="123" name="Freeform 189"/>
              <p:cNvSpPr>
                <a:spLocks/>
              </p:cNvSpPr>
              <p:nvPr/>
            </p:nvSpPr>
            <p:spPr bwMode="auto">
              <a:xfrm>
                <a:off x="8813801" y="3940175"/>
                <a:ext cx="346075" cy="334962"/>
              </a:xfrm>
              <a:custGeom>
                <a:avLst/>
                <a:gdLst>
                  <a:gd name="T0" fmla="*/ 46 w 92"/>
                  <a:gd name="T1" fmla="*/ 89 h 89"/>
                  <a:gd name="T2" fmla="*/ 92 w 92"/>
                  <a:gd name="T3" fmla="*/ 43 h 89"/>
                  <a:gd name="T4" fmla="*/ 63 w 92"/>
                  <a:gd name="T5" fmla="*/ 0 h 89"/>
                  <a:gd name="T6" fmla="*/ 57 w 92"/>
                  <a:gd name="T7" fmla="*/ 9 h 89"/>
                  <a:gd name="T8" fmla="*/ 82 w 92"/>
                  <a:gd name="T9" fmla="*/ 43 h 89"/>
                  <a:gd name="T10" fmla="*/ 46 w 92"/>
                  <a:gd name="T11" fmla="*/ 79 h 89"/>
                  <a:gd name="T12" fmla="*/ 10 w 92"/>
                  <a:gd name="T13" fmla="*/ 43 h 89"/>
                  <a:gd name="T14" fmla="*/ 35 w 92"/>
                  <a:gd name="T15" fmla="*/ 9 h 89"/>
                  <a:gd name="T16" fmla="*/ 28 w 92"/>
                  <a:gd name="T17" fmla="*/ 0 h 89"/>
                  <a:gd name="T18" fmla="*/ 0 w 92"/>
                  <a:gd name="T19" fmla="*/ 43 h 89"/>
                  <a:gd name="T20" fmla="*/ 46 w 92"/>
                  <a:gd name="T2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89">
                    <a:moveTo>
                      <a:pt x="46" y="89"/>
                    </a:moveTo>
                    <a:cubicBezTo>
                      <a:pt x="71" y="89"/>
                      <a:pt x="92" y="68"/>
                      <a:pt x="92" y="43"/>
                    </a:cubicBezTo>
                    <a:cubicBezTo>
                      <a:pt x="92" y="24"/>
                      <a:pt x="80" y="7"/>
                      <a:pt x="63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71" y="13"/>
                      <a:pt x="82" y="27"/>
                      <a:pt x="82" y="43"/>
                    </a:cubicBezTo>
                    <a:cubicBezTo>
                      <a:pt x="82" y="63"/>
                      <a:pt x="66" y="79"/>
                      <a:pt x="46" y="79"/>
                    </a:cubicBezTo>
                    <a:cubicBezTo>
                      <a:pt x="26" y="79"/>
                      <a:pt x="10" y="63"/>
                      <a:pt x="10" y="43"/>
                    </a:cubicBezTo>
                    <a:cubicBezTo>
                      <a:pt x="10" y="27"/>
                      <a:pt x="20" y="13"/>
                      <a:pt x="35" y="9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7"/>
                      <a:pt x="0" y="24"/>
                      <a:pt x="0" y="43"/>
                    </a:cubicBezTo>
                    <a:cubicBezTo>
                      <a:pt x="0" y="68"/>
                      <a:pt x="20" y="89"/>
                      <a:pt x="46" y="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90"/>
              <p:cNvSpPr>
                <a:spLocks/>
              </p:cNvSpPr>
              <p:nvPr/>
            </p:nvSpPr>
            <p:spPr bwMode="auto">
              <a:xfrm>
                <a:off x="8904288" y="3865563"/>
                <a:ext cx="160338" cy="120650"/>
              </a:xfrm>
              <a:custGeom>
                <a:avLst/>
                <a:gdLst>
                  <a:gd name="T0" fmla="*/ 33 w 101"/>
                  <a:gd name="T1" fmla="*/ 66 h 76"/>
                  <a:gd name="T2" fmla="*/ 40 w 101"/>
                  <a:gd name="T3" fmla="*/ 76 h 76"/>
                  <a:gd name="T4" fmla="*/ 52 w 101"/>
                  <a:gd name="T5" fmla="*/ 76 h 76"/>
                  <a:gd name="T6" fmla="*/ 61 w 101"/>
                  <a:gd name="T7" fmla="*/ 76 h 76"/>
                  <a:gd name="T8" fmla="*/ 71 w 101"/>
                  <a:gd name="T9" fmla="*/ 66 h 76"/>
                  <a:gd name="T10" fmla="*/ 85 w 101"/>
                  <a:gd name="T11" fmla="*/ 45 h 76"/>
                  <a:gd name="T12" fmla="*/ 101 w 101"/>
                  <a:gd name="T13" fmla="*/ 21 h 76"/>
                  <a:gd name="T14" fmla="*/ 85 w 101"/>
                  <a:gd name="T15" fmla="*/ 0 h 76"/>
                  <a:gd name="T16" fmla="*/ 52 w 101"/>
                  <a:gd name="T17" fmla="*/ 0 h 76"/>
                  <a:gd name="T18" fmla="*/ 16 w 101"/>
                  <a:gd name="T19" fmla="*/ 0 h 76"/>
                  <a:gd name="T20" fmla="*/ 0 w 101"/>
                  <a:gd name="T21" fmla="*/ 21 h 76"/>
                  <a:gd name="T22" fmla="*/ 19 w 101"/>
                  <a:gd name="T23" fmla="*/ 45 h 76"/>
                  <a:gd name="T24" fmla="*/ 33 w 101"/>
                  <a:gd name="T25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76">
                    <a:moveTo>
                      <a:pt x="33" y="66"/>
                    </a:moveTo>
                    <a:lnTo>
                      <a:pt x="40" y="76"/>
                    </a:lnTo>
                    <a:lnTo>
                      <a:pt x="52" y="76"/>
                    </a:lnTo>
                    <a:lnTo>
                      <a:pt x="61" y="76"/>
                    </a:lnTo>
                    <a:lnTo>
                      <a:pt x="71" y="66"/>
                    </a:lnTo>
                    <a:lnTo>
                      <a:pt x="85" y="45"/>
                    </a:lnTo>
                    <a:lnTo>
                      <a:pt x="101" y="21"/>
                    </a:lnTo>
                    <a:lnTo>
                      <a:pt x="85" y="0"/>
                    </a:lnTo>
                    <a:lnTo>
                      <a:pt x="52" y="0"/>
                    </a:lnTo>
                    <a:lnTo>
                      <a:pt x="16" y="0"/>
                    </a:lnTo>
                    <a:lnTo>
                      <a:pt x="0" y="21"/>
                    </a:lnTo>
                    <a:lnTo>
                      <a:pt x="19" y="45"/>
                    </a:lnTo>
                    <a:lnTo>
                      <a:pt x="33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8" name="Freeform 193"/>
            <p:cNvSpPr>
              <a:spLocks noEditPoints="1"/>
            </p:cNvSpPr>
            <p:nvPr/>
          </p:nvSpPr>
          <p:spPr bwMode="auto">
            <a:xfrm>
              <a:off x="10681109" y="4959668"/>
              <a:ext cx="298349" cy="294946"/>
            </a:xfrm>
            <a:custGeom>
              <a:avLst/>
              <a:gdLst>
                <a:gd name="T0" fmla="*/ 75 w 111"/>
                <a:gd name="T1" fmla="*/ 0 h 110"/>
                <a:gd name="T2" fmla="*/ 80 w 111"/>
                <a:gd name="T3" fmla="*/ 0 h 110"/>
                <a:gd name="T4" fmla="*/ 97 w 111"/>
                <a:gd name="T5" fmla="*/ 43 h 110"/>
                <a:gd name="T6" fmla="*/ 66 w 111"/>
                <a:gd name="T7" fmla="*/ 49 h 110"/>
                <a:gd name="T8" fmla="*/ 59 w 111"/>
                <a:gd name="T9" fmla="*/ 55 h 110"/>
                <a:gd name="T10" fmla="*/ 39 w 111"/>
                <a:gd name="T11" fmla="*/ 75 h 110"/>
                <a:gd name="T12" fmla="*/ 48 w 111"/>
                <a:gd name="T13" fmla="*/ 85 h 110"/>
                <a:gd name="T14" fmla="*/ 44 w 111"/>
                <a:gd name="T15" fmla="*/ 91 h 110"/>
                <a:gd name="T16" fmla="*/ 39 w 111"/>
                <a:gd name="T17" fmla="*/ 94 h 110"/>
                <a:gd name="T18" fmla="*/ 29 w 111"/>
                <a:gd name="T19" fmla="*/ 85 h 110"/>
                <a:gd name="T20" fmla="*/ 23 w 111"/>
                <a:gd name="T21" fmla="*/ 90 h 110"/>
                <a:gd name="T22" fmla="*/ 32 w 111"/>
                <a:gd name="T23" fmla="*/ 101 h 110"/>
                <a:gd name="T24" fmla="*/ 29 w 111"/>
                <a:gd name="T25" fmla="*/ 106 h 110"/>
                <a:gd name="T26" fmla="*/ 23 w 111"/>
                <a:gd name="T27" fmla="*/ 110 h 110"/>
                <a:gd name="T28" fmla="*/ 15 w 111"/>
                <a:gd name="T29" fmla="*/ 103 h 110"/>
                <a:gd name="T30" fmla="*/ 13 w 111"/>
                <a:gd name="T31" fmla="*/ 101 h 110"/>
                <a:gd name="T32" fmla="*/ 9 w 111"/>
                <a:gd name="T33" fmla="*/ 103 h 110"/>
                <a:gd name="T34" fmla="*/ 0 w 111"/>
                <a:gd name="T35" fmla="*/ 97 h 110"/>
                <a:gd name="T36" fmla="*/ 0 w 111"/>
                <a:gd name="T37" fmla="*/ 95 h 110"/>
                <a:gd name="T38" fmla="*/ 8 w 111"/>
                <a:gd name="T39" fmla="*/ 85 h 110"/>
                <a:gd name="T40" fmla="*/ 55 w 111"/>
                <a:gd name="T41" fmla="*/ 38 h 110"/>
                <a:gd name="T42" fmla="*/ 52 w 111"/>
                <a:gd name="T43" fmla="*/ 28 h 110"/>
                <a:gd name="T44" fmla="*/ 75 w 111"/>
                <a:gd name="T45" fmla="*/ 0 h 110"/>
                <a:gd name="T46" fmla="*/ 67 w 111"/>
                <a:gd name="T47" fmla="*/ 26 h 110"/>
                <a:gd name="T48" fmla="*/ 88 w 111"/>
                <a:gd name="T49" fmla="*/ 31 h 110"/>
                <a:gd name="T50" fmla="*/ 76 w 111"/>
                <a:gd name="T51" fmla="*/ 15 h 110"/>
                <a:gd name="T52" fmla="*/ 67 w 111"/>
                <a:gd name="T53" fmla="*/ 2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110">
                  <a:moveTo>
                    <a:pt x="75" y="0"/>
                  </a:moveTo>
                  <a:cubicBezTo>
                    <a:pt x="77" y="0"/>
                    <a:pt x="79" y="0"/>
                    <a:pt x="80" y="0"/>
                  </a:cubicBezTo>
                  <a:cubicBezTo>
                    <a:pt x="100" y="1"/>
                    <a:pt x="111" y="28"/>
                    <a:pt x="97" y="43"/>
                  </a:cubicBezTo>
                  <a:cubicBezTo>
                    <a:pt x="91" y="50"/>
                    <a:pt x="77" y="55"/>
                    <a:pt x="66" y="49"/>
                  </a:cubicBezTo>
                  <a:cubicBezTo>
                    <a:pt x="63" y="50"/>
                    <a:pt x="61" y="52"/>
                    <a:pt x="59" y="55"/>
                  </a:cubicBezTo>
                  <a:cubicBezTo>
                    <a:pt x="53" y="61"/>
                    <a:pt x="46" y="68"/>
                    <a:pt x="39" y="75"/>
                  </a:cubicBezTo>
                  <a:cubicBezTo>
                    <a:pt x="40" y="78"/>
                    <a:pt x="48" y="81"/>
                    <a:pt x="48" y="85"/>
                  </a:cubicBezTo>
                  <a:cubicBezTo>
                    <a:pt x="48" y="88"/>
                    <a:pt x="44" y="91"/>
                    <a:pt x="44" y="91"/>
                  </a:cubicBezTo>
                  <a:cubicBezTo>
                    <a:pt x="44" y="91"/>
                    <a:pt x="41" y="94"/>
                    <a:pt x="39" y="94"/>
                  </a:cubicBezTo>
                  <a:cubicBezTo>
                    <a:pt x="35" y="94"/>
                    <a:pt x="32" y="87"/>
                    <a:pt x="29" y="85"/>
                  </a:cubicBezTo>
                  <a:cubicBezTo>
                    <a:pt x="27" y="87"/>
                    <a:pt x="25" y="89"/>
                    <a:pt x="23" y="90"/>
                  </a:cubicBezTo>
                  <a:cubicBezTo>
                    <a:pt x="25" y="94"/>
                    <a:pt x="32" y="96"/>
                    <a:pt x="32" y="101"/>
                  </a:cubicBezTo>
                  <a:cubicBezTo>
                    <a:pt x="32" y="103"/>
                    <a:pt x="29" y="106"/>
                    <a:pt x="29" y="106"/>
                  </a:cubicBezTo>
                  <a:cubicBezTo>
                    <a:pt x="29" y="106"/>
                    <a:pt x="26" y="110"/>
                    <a:pt x="23" y="110"/>
                  </a:cubicBezTo>
                  <a:cubicBezTo>
                    <a:pt x="20" y="110"/>
                    <a:pt x="15" y="103"/>
                    <a:pt x="15" y="103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3" y="101"/>
                    <a:pt x="10" y="103"/>
                    <a:pt x="9" y="103"/>
                  </a:cubicBezTo>
                  <a:cubicBezTo>
                    <a:pt x="4" y="104"/>
                    <a:pt x="1" y="100"/>
                    <a:pt x="0" y="97"/>
                  </a:cubicBezTo>
                  <a:cubicBezTo>
                    <a:pt x="0" y="96"/>
                    <a:pt x="0" y="95"/>
                    <a:pt x="0" y="95"/>
                  </a:cubicBezTo>
                  <a:cubicBezTo>
                    <a:pt x="2" y="91"/>
                    <a:pt x="5" y="88"/>
                    <a:pt x="8" y="85"/>
                  </a:cubicBezTo>
                  <a:cubicBezTo>
                    <a:pt x="24" y="69"/>
                    <a:pt x="40" y="53"/>
                    <a:pt x="55" y="38"/>
                  </a:cubicBezTo>
                  <a:cubicBezTo>
                    <a:pt x="54" y="35"/>
                    <a:pt x="53" y="32"/>
                    <a:pt x="52" y="28"/>
                  </a:cubicBezTo>
                  <a:cubicBezTo>
                    <a:pt x="51" y="12"/>
                    <a:pt x="62" y="3"/>
                    <a:pt x="75" y="0"/>
                  </a:cubicBezTo>
                  <a:close/>
                  <a:moveTo>
                    <a:pt x="67" y="26"/>
                  </a:moveTo>
                  <a:cubicBezTo>
                    <a:pt x="67" y="38"/>
                    <a:pt x="83" y="40"/>
                    <a:pt x="88" y="31"/>
                  </a:cubicBezTo>
                  <a:cubicBezTo>
                    <a:pt x="92" y="22"/>
                    <a:pt x="84" y="14"/>
                    <a:pt x="76" y="15"/>
                  </a:cubicBezTo>
                  <a:cubicBezTo>
                    <a:pt x="71" y="16"/>
                    <a:pt x="67" y="20"/>
                    <a:pt x="6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94"/>
            <p:cNvSpPr>
              <a:spLocks noEditPoints="1"/>
            </p:cNvSpPr>
            <p:nvPr/>
          </p:nvSpPr>
          <p:spPr bwMode="auto">
            <a:xfrm>
              <a:off x="7300580" y="3453178"/>
              <a:ext cx="341456" cy="271122"/>
            </a:xfrm>
            <a:custGeom>
              <a:avLst/>
              <a:gdLst>
                <a:gd name="T0" fmla="*/ 110 w 127"/>
                <a:gd name="T1" fmla="*/ 9 h 101"/>
                <a:gd name="T2" fmla="*/ 107 w 127"/>
                <a:gd name="T3" fmla="*/ 7 h 101"/>
                <a:gd name="T4" fmla="*/ 57 w 127"/>
                <a:gd name="T5" fmla="*/ 0 h 101"/>
                <a:gd name="T6" fmla="*/ 18 w 127"/>
                <a:gd name="T7" fmla="*/ 15 h 101"/>
                <a:gd name="T8" fmla="*/ 18 w 127"/>
                <a:gd name="T9" fmla="*/ 15 h 101"/>
                <a:gd name="T10" fmla="*/ 17 w 127"/>
                <a:gd name="T11" fmla="*/ 16 h 101"/>
                <a:gd name="T12" fmla="*/ 0 w 127"/>
                <a:gd name="T13" fmla="*/ 38 h 101"/>
                <a:gd name="T14" fmla="*/ 2 w 127"/>
                <a:gd name="T15" fmla="*/ 43 h 101"/>
                <a:gd name="T16" fmla="*/ 16 w 127"/>
                <a:gd name="T17" fmla="*/ 82 h 101"/>
                <a:gd name="T18" fmla="*/ 71 w 127"/>
                <a:gd name="T19" fmla="*/ 101 h 101"/>
                <a:gd name="T20" fmla="*/ 72 w 127"/>
                <a:gd name="T21" fmla="*/ 101 h 101"/>
                <a:gd name="T22" fmla="*/ 72 w 127"/>
                <a:gd name="T23" fmla="*/ 101 h 101"/>
                <a:gd name="T24" fmla="*/ 73 w 127"/>
                <a:gd name="T25" fmla="*/ 101 h 101"/>
                <a:gd name="T26" fmla="*/ 112 w 127"/>
                <a:gd name="T27" fmla="*/ 77 h 101"/>
                <a:gd name="T28" fmla="*/ 125 w 127"/>
                <a:gd name="T29" fmla="*/ 36 h 101"/>
                <a:gd name="T30" fmla="*/ 126 w 127"/>
                <a:gd name="T31" fmla="*/ 31 h 101"/>
                <a:gd name="T32" fmla="*/ 21 w 127"/>
                <a:gd name="T33" fmla="*/ 21 h 101"/>
                <a:gd name="T34" fmla="*/ 53 w 127"/>
                <a:gd name="T35" fmla="*/ 50 h 101"/>
                <a:gd name="T36" fmla="*/ 68 w 127"/>
                <a:gd name="T37" fmla="*/ 93 h 101"/>
                <a:gd name="T38" fmla="*/ 23 w 127"/>
                <a:gd name="T39" fmla="*/ 48 h 101"/>
                <a:gd name="T40" fmla="*/ 54 w 127"/>
                <a:gd name="T41" fmla="*/ 56 h 101"/>
                <a:gd name="T42" fmla="*/ 68 w 127"/>
                <a:gd name="T43" fmla="*/ 38 h 101"/>
                <a:gd name="T44" fmla="*/ 71 w 127"/>
                <a:gd name="T45" fmla="*/ 24 h 101"/>
                <a:gd name="T46" fmla="*/ 58 w 127"/>
                <a:gd name="T47" fmla="*/ 7 h 101"/>
                <a:gd name="T48" fmla="*/ 71 w 127"/>
                <a:gd name="T49" fmla="*/ 24 h 101"/>
                <a:gd name="T50" fmla="*/ 75 w 127"/>
                <a:gd name="T51" fmla="*/ 42 h 101"/>
                <a:gd name="T52" fmla="*/ 82 w 127"/>
                <a:gd name="T53" fmla="*/ 55 h 101"/>
                <a:gd name="T54" fmla="*/ 85 w 127"/>
                <a:gd name="T55" fmla="*/ 55 h 101"/>
                <a:gd name="T56" fmla="*/ 106 w 127"/>
                <a:gd name="T57" fmla="*/ 75 h 101"/>
                <a:gd name="T58" fmla="*/ 75 w 127"/>
                <a:gd name="T59" fmla="*/ 92 h 101"/>
                <a:gd name="T60" fmla="*/ 76 w 127"/>
                <a:gd name="T61" fmla="*/ 29 h 101"/>
                <a:gd name="T62" fmla="*/ 118 w 127"/>
                <a:gd name="T63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1">
                  <a:moveTo>
                    <a:pt x="126" y="31"/>
                  </a:moveTo>
                  <a:cubicBezTo>
                    <a:pt x="110" y="9"/>
                    <a:pt x="110" y="9"/>
                    <a:pt x="110" y="9"/>
                  </a:cubicBezTo>
                  <a:cubicBezTo>
                    <a:pt x="109" y="8"/>
                    <a:pt x="108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7" y="0"/>
                    <a:pt x="57" y="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2"/>
                    <a:pt x="1" y="43"/>
                    <a:pt x="2" y="43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3"/>
                    <a:pt x="17" y="85"/>
                    <a:pt x="19" y="85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1" y="79"/>
                    <a:pt x="112" y="78"/>
                    <a:pt x="112" y="77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6" y="36"/>
                    <a:pt x="126" y="35"/>
                    <a:pt x="126" y="34"/>
                  </a:cubicBezTo>
                  <a:cubicBezTo>
                    <a:pt x="127" y="33"/>
                    <a:pt x="126" y="32"/>
                    <a:pt x="126" y="31"/>
                  </a:cubicBezTo>
                  <a:close/>
                  <a:moveTo>
                    <a:pt x="8" y="38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53" y="50"/>
                    <a:pt x="53" y="50"/>
                    <a:pt x="53" y="50"/>
                  </a:cubicBezTo>
                  <a:lnTo>
                    <a:pt x="8" y="38"/>
                  </a:lnTo>
                  <a:close/>
                  <a:moveTo>
                    <a:pt x="68" y="93"/>
                  </a:moveTo>
                  <a:cubicBezTo>
                    <a:pt x="23" y="80"/>
                    <a:pt x="23" y="80"/>
                    <a:pt x="23" y="80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6"/>
                    <a:pt x="56" y="56"/>
                    <a:pt x="57" y="55"/>
                  </a:cubicBezTo>
                  <a:cubicBezTo>
                    <a:pt x="68" y="38"/>
                    <a:pt x="68" y="38"/>
                    <a:pt x="68" y="38"/>
                  </a:cubicBezTo>
                  <a:lnTo>
                    <a:pt x="68" y="93"/>
                  </a:lnTo>
                  <a:close/>
                  <a:moveTo>
                    <a:pt x="71" y="24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96" y="12"/>
                    <a:pt x="96" y="12"/>
                    <a:pt x="96" y="12"/>
                  </a:cubicBezTo>
                  <a:lnTo>
                    <a:pt x="71" y="24"/>
                  </a:lnTo>
                  <a:close/>
                  <a:moveTo>
                    <a:pt x="75" y="9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4"/>
                    <a:pt x="81" y="55"/>
                    <a:pt x="82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4" y="55"/>
                    <a:pt x="84" y="55"/>
                    <a:pt x="85" y="5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8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18" y="32"/>
                    <a:pt x="118" y="32"/>
                    <a:pt x="118" y="32"/>
                  </a:cubicBezTo>
                  <a:lnTo>
                    <a:pt x="85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212"/>
            <p:cNvSpPr>
              <a:spLocks/>
            </p:cNvSpPr>
            <p:nvPr/>
          </p:nvSpPr>
          <p:spPr bwMode="auto">
            <a:xfrm>
              <a:off x="11350409" y="3348812"/>
              <a:ext cx="80543" cy="82812"/>
            </a:xfrm>
            <a:custGeom>
              <a:avLst/>
              <a:gdLst>
                <a:gd name="T0" fmla="*/ 27 w 30"/>
                <a:gd name="T1" fmla="*/ 25 h 31"/>
                <a:gd name="T2" fmla="*/ 7 w 30"/>
                <a:gd name="T3" fmla="*/ 1 h 31"/>
                <a:gd name="T4" fmla="*/ 7 w 30"/>
                <a:gd name="T5" fmla="*/ 12 h 31"/>
                <a:gd name="T6" fmla="*/ 17 w 30"/>
                <a:gd name="T7" fmla="*/ 22 h 31"/>
                <a:gd name="T8" fmla="*/ 27 w 30"/>
                <a:gd name="T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7" y="25"/>
                  </a:moveTo>
                  <a:cubicBezTo>
                    <a:pt x="30" y="12"/>
                    <a:pt x="20" y="0"/>
                    <a:pt x="7" y="1"/>
                  </a:cubicBezTo>
                  <a:cubicBezTo>
                    <a:pt x="0" y="2"/>
                    <a:pt x="0" y="12"/>
                    <a:pt x="7" y="12"/>
                  </a:cubicBezTo>
                  <a:cubicBezTo>
                    <a:pt x="13" y="11"/>
                    <a:pt x="18" y="15"/>
                    <a:pt x="17" y="22"/>
                  </a:cubicBezTo>
                  <a:cubicBezTo>
                    <a:pt x="16" y="29"/>
                    <a:pt x="26" y="31"/>
                    <a:pt x="27" y="2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213"/>
            <p:cNvSpPr>
              <a:spLocks/>
            </p:cNvSpPr>
            <p:nvPr/>
          </p:nvSpPr>
          <p:spPr bwMode="auto">
            <a:xfrm>
              <a:off x="11277806" y="3425952"/>
              <a:ext cx="289274" cy="233687"/>
            </a:xfrm>
            <a:custGeom>
              <a:avLst/>
              <a:gdLst>
                <a:gd name="T0" fmla="*/ 3 w 108"/>
                <a:gd name="T1" fmla="*/ 15 h 87"/>
                <a:gd name="T2" fmla="*/ 2 w 108"/>
                <a:gd name="T3" fmla="*/ 41 h 87"/>
                <a:gd name="T4" fmla="*/ 31 w 108"/>
                <a:gd name="T5" fmla="*/ 87 h 87"/>
                <a:gd name="T6" fmla="*/ 35 w 108"/>
                <a:gd name="T7" fmla="*/ 87 h 87"/>
                <a:gd name="T8" fmla="*/ 50 w 108"/>
                <a:gd name="T9" fmla="*/ 82 h 87"/>
                <a:gd name="T10" fmla="*/ 64 w 108"/>
                <a:gd name="T11" fmla="*/ 87 h 87"/>
                <a:gd name="T12" fmla="*/ 94 w 108"/>
                <a:gd name="T13" fmla="*/ 10 h 87"/>
                <a:gd name="T14" fmla="*/ 91 w 108"/>
                <a:gd name="T15" fmla="*/ 7 h 87"/>
                <a:gd name="T16" fmla="*/ 70 w 108"/>
                <a:gd name="T17" fmla="*/ 0 h 87"/>
                <a:gd name="T18" fmla="*/ 50 w 108"/>
                <a:gd name="T19" fmla="*/ 4 h 87"/>
                <a:gd name="T20" fmla="*/ 50 w 108"/>
                <a:gd name="T21" fmla="*/ 4 h 87"/>
                <a:gd name="T22" fmla="*/ 45 w 108"/>
                <a:gd name="T23" fmla="*/ 2 h 87"/>
                <a:gd name="T24" fmla="*/ 31 w 108"/>
                <a:gd name="T25" fmla="*/ 0 h 87"/>
                <a:gd name="T26" fmla="*/ 30 w 108"/>
                <a:gd name="T27" fmla="*/ 0 h 87"/>
                <a:gd name="T28" fmla="*/ 3 w 108"/>
                <a:gd name="T2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7">
                  <a:moveTo>
                    <a:pt x="3" y="15"/>
                  </a:moveTo>
                  <a:cubicBezTo>
                    <a:pt x="0" y="23"/>
                    <a:pt x="1" y="33"/>
                    <a:pt x="2" y="41"/>
                  </a:cubicBezTo>
                  <a:cubicBezTo>
                    <a:pt x="5" y="57"/>
                    <a:pt x="13" y="82"/>
                    <a:pt x="31" y="87"/>
                  </a:cubicBezTo>
                  <a:cubicBezTo>
                    <a:pt x="32" y="87"/>
                    <a:pt x="34" y="87"/>
                    <a:pt x="35" y="87"/>
                  </a:cubicBezTo>
                  <a:cubicBezTo>
                    <a:pt x="40" y="87"/>
                    <a:pt x="45" y="85"/>
                    <a:pt x="50" y="82"/>
                  </a:cubicBezTo>
                  <a:cubicBezTo>
                    <a:pt x="54" y="86"/>
                    <a:pt x="59" y="87"/>
                    <a:pt x="64" y="87"/>
                  </a:cubicBezTo>
                  <a:cubicBezTo>
                    <a:pt x="90" y="87"/>
                    <a:pt x="108" y="29"/>
                    <a:pt x="94" y="10"/>
                  </a:cubicBezTo>
                  <a:cubicBezTo>
                    <a:pt x="93" y="9"/>
                    <a:pt x="92" y="8"/>
                    <a:pt x="91" y="7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5" y="2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5" y="3"/>
                    <a:pt x="45" y="2"/>
                  </a:cubicBezTo>
                  <a:cubicBezTo>
                    <a:pt x="40" y="1"/>
                    <a:pt x="36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19" y="0"/>
                    <a:pt x="7" y="4"/>
                    <a:pt x="3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6"/>
            <p:cNvSpPr>
              <a:spLocks noEditPoints="1"/>
            </p:cNvSpPr>
            <p:nvPr/>
          </p:nvSpPr>
          <p:spPr bwMode="auto">
            <a:xfrm>
              <a:off x="8512212" y="4854141"/>
              <a:ext cx="1880277" cy="2003859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8448410" y="2176431"/>
            <a:ext cx="2842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Share your successes and</a:t>
            </a:r>
          </a:p>
          <a:p>
            <a:pPr algn="r"/>
            <a:r>
              <a:rPr lang="en-US" sz="2000" strike="sngStrike" dirty="0" smtClean="0">
                <a:solidFill>
                  <a:schemeClr val="accent2"/>
                </a:solidFill>
                <a:latin typeface="+mj-lt"/>
              </a:rPr>
              <a:t>failures</a:t>
            </a: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 lessons learned </a:t>
            </a:r>
          </a:p>
          <a:p>
            <a:pPr algn="r"/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with the group</a:t>
            </a:r>
            <a:endParaRPr lang="id-ID" sz="20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564763" y="2250133"/>
            <a:ext cx="0" cy="37521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790745" y="680759"/>
            <a:ext cx="4493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did you do?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71545" y="3530638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What questions do you have?</a:t>
            </a:r>
            <a:endParaRPr lang="id-ID" sz="2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41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69" grpId="0"/>
      <p:bldP spid="1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76497" y="2540024"/>
            <a:ext cx="6439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THANK YOU FOR COMING!</a:t>
            </a:r>
            <a:endParaRPr lang="id-ID" sz="4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484" y="583180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adam@adambarney.com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484" y="5050520"/>
            <a:ext cx="672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If you have questions…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38663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6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95" y="2376386"/>
            <a:ext cx="318464" cy="557622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2376386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9" y="2376386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8" y="2376386"/>
            <a:ext cx="318464" cy="5576220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12011216" y="233790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1000711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10007111" y="235695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800300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8003006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5997180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9" name="Group 338"/>
          <p:cNvGrpSpPr/>
          <p:nvPr/>
        </p:nvGrpSpPr>
        <p:grpSpPr>
          <a:xfrm>
            <a:off x="12011216" y="6203320"/>
            <a:ext cx="180783" cy="668842"/>
            <a:chOff x="12011216" y="6203320"/>
            <a:chExt cx="180783" cy="668842"/>
          </a:xfrm>
          <a:solidFill>
            <a:schemeClr val="accent5">
              <a:lumMod val="75000"/>
            </a:schemeClr>
          </a:solidFill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007111" y="6094851"/>
            <a:ext cx="2183166" cy="1089860"/>
            <a:chOff x="10007111" y="6094851"/>
            <a:chExt cx="2183166" cy="1089860"/>
          </a:xfrm>
          <a:solidFill>
            <a:schemeClr val="accent5"/>
          </a:solidFill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007111" y="6203320"/>
            <a:ext cx="182504" cy="678367"/>
            <a:chOff x="10007111" y="6203320"/>
            <a:chExt cx="182504" cy="678367"/>
          </a:xfrm>
          <a:solidFill>
            <a:schemeClr val="accent4">
              <a:lumMod val="75000"/>
            </a:schemeClr>
          </a:solidFill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003006" y="6094851"/>
            <a:ext cx="2183166" cy="1089860"/>
            <a:chOff x="8003006" y="6094851"/>
            <a:chExt cx="2183166" cy="1089860"/>
          </a:xfrm>
          <a:solidFill>
            <a:schemeClr val="accent4"/>
          </a:solidFill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003006" y="6203320"/>
            <a:ext cx="179061" cy="678367"/>
            <a:chOff x="8003006" y="6203320"/>
            <a:chExt cx="179061" cy="678367"/>
          </a:xfrm>
          <a:solidFill>
            <a:schemeClr val="accent3">
              <a:lumMod val="75000"/>
            </a:schemeClr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997180" y="6094851"/>
            <a:ext cx="2183166" cy="1089860"/>
            <a:chOff x="5997180" y="6094851"/>
            <a:chExt cx="2183166" cy="1089860"/>
          </a:xfrm>
          <a:solidFill>
            <a:schemeClr val="accent3"/>
          </a:solidFill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3963928" y="680759"/>
            <a:ext cx="42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Today’s 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7" y="2376386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6" y="237638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2376386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997180" y="235695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9307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93076" y="2347429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8897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988971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6855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5997180" y="6203320"/>
            <a:ext cx="180783" cy="678367"/>
            <a:chOff x="5997180" y="6203320"/>
            <a:chExt cx="180783" cy="678367"/>
          </a:xfrm>
          <a:solidFill>
            <a:schemeClr val="accent2">
              <a:lumMod val="75000"/>
            </a:schemeClr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993076" y="6094851"/>
            <a:ext cx="2183166" cy="1089860"/>
            <a:chOff x="3993076" y="6094851"/>
            <a:chExt cx="2183166" cy="1089860"/>
          </a:xfrm>
          <a:solidFill>
            <a:schemeClr val="accent2"/>
          </a:solidFill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993076" y="6203320"/>
            <a:ext cx="182504" cy="678367"/>
            <a:chOff x="3993076" y="6203320"/>
            <a:chExt cx="182504" cy="678367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988971" y="6094851"/>
            <a:ext cx="2183166" cy="1089860"/>
            <a:chOff x="1988971" y="6094851"/>
            <a:chExt cx="2183166" cy="1089860"/>
          </a:xfrm>
          <a:solidFill>
            <a:schemeClr val="accent1"/>
          </a:solidFill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988971" y="6203320"/>
            <a:ext cx="179061" cy="678367"/>
            <a:chOff x="1988971" y="6203320"/>
            <a:chExt cx="179061" cy="678367"/>
          </a:xfrm>
          <a:solidFill>
            <a:schemeClr val="tx2">
              <a:lumMod val="75000"/>
            </a:schemeClr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6855" y="6094851"/>
            <a:ext cx="2183166" cy="1089860"/>
            <a:chOff x="-16855" y="6094851"/>
            <a:chExt cx="2183166" cy="1089860"/>
          </a:xfrm>
          <a:solidFill>
            <a:schemeClr val="tx2"/>
          </a:solidFill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91786" y="3272752"/>
            <a:ext cx="99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Overview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482411" y="3272752"/>
            <a:ext cx="103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25262" y="3272752"/>
            <a:ext cx="123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New Tooling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86609" y="327275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Security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234070" y="3272752"/>
            <a:ext cx="151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MVC 6 Features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430479" y="3272752"/>
            <a:ext cx="13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Wrapping Up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0046" y="4167780"/>
            <a:ext cx="1805060" cy="1949768"/>
            <a:chOff x="90046" y="4167780"/>
            <a:chExt cx="1805060" cy="1949768"/>
          </a:xfrm>
        </p:grpSpPr>
        <p:sp>
          <p:nvSpPr>
            <p:cNvPr id="45" name="TextBox 44"/>
            <p:cNvSpPr txBox="1"/>
            <p:nvPr/>
          </p:nvSpPr>
          <p:spPr>
            <a:xfrm>
              <a:off x="113046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An overview of the workshop, and setting the stage by talking about the big picture around ASP.NET 5.</a:t>
              </a:r>
            </a:p>
            <a:p>
              <a:pPr>
                <a:lnSpc>
                  <a:spcPct val="150000"/>
                </a:lnSpc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14423" y="4167780"/>
            <a:ext cx="1805060" cy="1949768"/>
            <a:chOff x="2114423" y="4167780"/>
            <a:chExt cx="1805060" cy="1949768"/>
          </a:xfrm>
        </p:grpSpPr>
        <p:sp>
          <p:nvSpPr>
            <p:cNvPr id="250" name="TextBox 249"/>
            <p:cNvSpPr txBox="1"/>
            <p:nvPr/>
          </p:nvSpPr>
          <p:spPr>
            <a:xfrm>
              <a:off x="3131587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60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Exploring the major ASP.NET 5 concepts, and introducing our demo project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04461" y="4167780"/>
            <a:ext cx="1805060" cy="1949768"/>
            <a:chOff x="4104461" y="4167780"/>
            <a:chExt cx="1805060" cy="1949768"/>
          </a:xfrm>
        </p:grpSpPr>
        <p:sp>
          <p:nvSpPr>
            <p:cNvPr id="251" name="TextBox 250"/>
            <p:cNvSpPr txBox="1"/>
            <p:nvPr/>
          </p:nvSpPr>
          <p:spPr>
            <a:xfrm>
              <a:off x="5148001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 look at Visual Studio tooling for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, bower, grunt, gulp, etc… as well as the Task Manager Explorer and DNX command line.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28838" y="4167780"/>
            <a:ext cx="1805060" cy="1949768"/>
            <a:chOff x="6128838" y="4167780"/>
            <a:chExt cx="1805060" cy="1949768"/>
          </a:xfrm>
        </p:grpSpPr>
        <p:sp>
          <p:nvSpPr>
            <p:cNvPr id="252" name="TextBox 251"/>
            <p:cNvSpPr txBox="1"/>
            <p:nvPr/>
          </p:nvSpPr>
          <p:spPr>
            <a:xfrm>
              <a:off x="7149122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ASP.NET Identity Overview, including OAuth integration with Facebook, Twitter, etc…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87569" y="4167780"/>
            <a:ext cx="1806710" cy="1949768"/>
            <a:chOff x="8087569" y="4167780"/>
            <a:chExt cx="1806710" cy="1949768"/>
          </a:xfrm>
        </p:grpSpPr>
        <p:sp>
          <p:nvSpPr>
            <p:cNvPr id="253" name="TextBox 252"/>
            <p:cNvSpPr txBox="1"/>
            <p:nvPr/>
          </p:nvSpPr>
          <p:spPr>
            <a:xfrm>
              <a:off x="9150165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75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New routing improvements, tag helpers, view components, output formatters, and more…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111946" y="4167780"/>
            <a:ext cx="1805060" cy="1949768"/>
            <a:chOff x="10111946" y="4167780"/>
            <a:chExt cx="1805060" cy="1949768"/>
          </a:xfrm>
        </p:grpSpPr>
        <p:sp>
          <p:nvSpPr>
            <p:cNvPr id="254" name="TextBox 253"/>
            <p:cNvSpPr txBox="1"/>
            <p:nvPr/>
          </p:nvSpPr>
          <p:spPr>
            <a:xfrm>
              <a:off x="1115128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Share what you’ve learned and built, ask any additional questions.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9560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701652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12698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53737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678154" y="2618812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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2834">
            <a:off x="3422016" y="617358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rot="20962834">
            <a:off x="3088273" y="656464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62834">
            <a:off x="5450942" y="61735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20962834">
            <a:off x="5117199" y="656464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20962834">
            <a:off x="7407448" y="6152655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20962834">
            <a:off x="7073705" y="654372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20962834">
            <a:off x="9427473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20962834">
            <a:off x="9082509" y="654372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HANDS 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789764" y="2618812"/>
            <a:ext cx="47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4206792" y="2308548"/>
            <a:ext cx="1722995" cy="168336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Multiply 188"/>
          <p:cNvSpPr/>
          <p:nvPr/>
        </p:nvSpPr>
        <p:spPr>
          <a:xfrm>
            <a:off x="6303646" y="2318947"/>
            <a:ext cx="1722995" cy="168336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 animBg="1"/>
      <p:bldP spid="1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930" y="1417488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If you don’t have this stuff, start downloading now…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339" y="680759"/>
            <a:ext cx="397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You Need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 Visual Studio 2015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3" y="2598641"/>
            <a:ext cx="40416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Tooling: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tinyurl.com/HdcMvcBeta6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7 Tooling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tinyurl.com/HdcMvcBeta7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OSX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3" y="3906278"/>
            <a:ext cx="40867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Atom, Brackets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whatever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NET Core, Mono, etc…: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HdcMvcOsx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Command Line Utilities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1261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 smtClean="0">
                <a:solidFill>
                  <a:schemeClr val="accent1"/>
                </a:solidFill>
                <a:hlinkClick r:id="rId2"/>
              </a:rPr>
              <a:t>www.npmjs.com</a:t>
            </a:r>
            <a:endParaRPr lang="en-US" sz="1400" u="sng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bower: &gt;</a:t>
            </a:r>
            <a:r>
              <a:rPr lang="en-US" sz="1400" dirty="0" err="1" smtClean="0">
                <a:solidFill>
                  <a:schemeClr val="accent4"/>
                </a:solidFill>
              </a:rPr>
              <a:t>npm</a:t>
            </a:r>
            <a:r>
              <a:rPr lang="en-US" sz="1400" dirty="0" smtClean="0">
                <a:solidFill>
                  <a:schemeClr val="accent4"/>
                </a:solidFill>
              </a:rPr>
              <a:t> install –g bower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gulp: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en-US" sz="1400" dirty="0" err="1">
                <a:solidFill>
                  <a:schemeClr val="accent4"/>
                </a:solidFill>
              </a:rPr>
              <a:t>npm</a:t>
            </a:r>
            <a:r>
              <a:rPr lang="en-US" sz="1400" dirty="0">
                <a:solidFill>
                  <a:schemeClr val="accent4"/>
                </a:solidFill>
              </a:rPr>
              <a:t> install –g </a:t>
            </a:r>
            <a:r>
              <a:rPr lang="en-US" sz="1400" dirty="0" smtClean="0">
                <a:solidFill>
                  <a:schemeClr val="accent4"/>
                </a:solidFill>
              </a:rPr>
              <a:t>gulp</a:t>
            </a:r>
            <a:endParaRPr lang="id-ID" sz="1400" u="sng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without Visual Studio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Visual Studio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Code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u="sng" dirty="0" smtClean="0">
                <a:solidFill>
                  <a:schemeClr val="accent1"/>
                </a:solidFill>
              </a:rPr>
              <a:t>code.visualstudio.com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Atom, Brackets, Notepad, whatever…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DNX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>
                <a:solidFill>
                  <a:schemeClr val="accent1"/>
                </a:solidFill>
              </a:rPr>
              <a:t>github.com/</a:t>
            </a:r>
            <a:r>
              <a:rPr lang="en-US" sz="1400" u="sng" dirty="0" err="1">
                <a:solidFill>
                  <a:schemeClr val="accent1"/>
                </a:solidFill>
              </a:rPr>
              <a:t>aspnet</a:t>
            </a:r>
            <a:r>
              <a:rPr lang="en-US" sz="1400" u="sng" dirty="0">
                <a:solidFill>
                  <a:schemeClr val="accent1"/>
                </a:solidFill>
              </a:rPr>
              <a:t>/Home</a:t>
            </a:r>
            <a:endParaRPr lang="en-US" sz="1400" u="sng" dirty="0" smtClean="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Linux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6278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Whatever weird text editors you people use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Linux instructions: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HdcMvcLinux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24770"/>
            <a:ext cx="349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Additional non-Visual Studio 2015 Items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3" y="5212619"/>
            <a:ext cx="4076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Yeoman: &gt;</a:t>
            </a:r>
            <a:r>
              <a:rPr lang="en-US" sz="1400" dirty="0" err="1" smtClean="0">
                <a:solidFill>
                  <a:schemeClr val="accent4"/>
                </a:solidFill>
              </a:rPr>
              <a:t>npm</a:t>
            </a:r>
            <a:r>
              <a:rPr lang="en-US" sz="1400" dirty="0" smtClean="0">
                <a:solidFill>
                  <a:schemeClr val="accent4"/>
                </a:solidFill>
              </a:rPr>
              <a:t> install –g </a:t>
            </a:r>
            <a:r>
              <a:rPr lang="en-US" sz="1400" dirty="0" err="1" smtClean="0">
                <a:solidFill>
                  <a:schemeClr val="accent4"/>
                </a:solidFill>
              </a:rPr>
              <a:t>yo</a:t>
            </a:r>
            <a:r>
              <a:rPr lang="en-US" sz="1400" dirty="0" smtClean="0">
                <a:solidFill>
                  <a:schemeClr val="accent4"/>
                </a:solidFill>
              </a:rPr>
              <a:t> generator-</a:t>
            </a:r>
            <a:r>
              <a:rPr lang="en-US" sz="1400" dirty="0" err="1" smtClean="0">
                <a:solidFill>
                  <a:schemeClr val="accent4"/>
                </a:solidFill>
              </a:rPr>
              <a:t>aspnet</a:t>
            </a:r>
            <a:endParaRPr lang="en-US" sz="1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37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1701" y="2357159"/>
            <a:ext cx="452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THE BIG PICTURE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542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4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69548" y="149087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19 years and counting…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5308" y="754144"/>
            <a:ext cx="484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of ASP.NET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9306" y="2389818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Active Server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2564090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263950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112323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1996</a:t>
            </a:r>
            <a:endParaRPr lang="id-ID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2677212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3166688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3242103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714921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2002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7917011" y="301127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>
            <a:endCxn id="8" idx="0"/>
          </p:cNvCxnSpPr>
          <p:nvPr/>
        </p:nvCxnSpPr>
        <p:spPr>
          <a:xfrm>
            <a:off x="6096000" y="0"/>
            <a:ext cx="3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079817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3682415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6" name="Straight Connector 35"/>
          <p:cNvCxnSpPr/>
          <p:nvPr/>
        </p:nvCxnSpPr>
        <p:spPr>
          <a:xfrm>
            <a:off x="6107014" y="3290413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61289" y="357805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MVC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50453" y="3752327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25694" y="3827742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48467" y="3307216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2008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4459481" y="4268054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2" name="Straight Connector 51"/>
          <p:cNvCxnSpPr/>
          <p:nvPr/>
        </p:nvCxnSpPr>
        <p:spPr>
          <a:xfrm>
            <a:off x="6107014" y="3875537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50453" y="4365013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4" name="Straight Connector 53"/>
          <p:cNvCxnSpPr/>
          <p:nvPr/>
        </p:nvCxnSpPr>
        <p:spPr>
          <a:xfrm>
            <a:off x="6163575" y="4440428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88334" y="3913246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2010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7928025" y="4209595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85910" y="4880740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18863" y="4469598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6623" y="475724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API,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SignalR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062302" y="4931512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5537543" y="5006927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71330" y="4479745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2012</a:t>
            </a:r>
            <a:endParaRPr lang="id-ID" dirty="0"/>
          </a:p>
        </p:txBody>
      </p:sp>
      <p:sp>
        <p:nvSpPr>
          <p:cNvPr id="63" name="Rectangle 62"/>
          <p:cNvSpPr/>
          <p:nvPr/>
        </p:nvSpPr>
        <p:spPr>
          <a:xfrm>
            <a:off x="4471330" y="5447239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4" name="Straight Connector 63"/>
          <p:cNvCxnSpPr/>
          <p:nvPr/>
        </p:nvCxnSpPr>
        <p:spPr>
          <a:xfrm>
            <a:off x="6125011" y="5050627"/>
            <a:ext cx="0" cy="18073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1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5" grpId="0" animBg="1"/>
      <p:bldP spid="34" grpId="0" animBg="1"/>
      <p:bldP spid="47" grpId="0"/>
      <p:bldP spid="48" grpId="0" animBg="1"/>
      <p:bldP spid="50" grpId="0" animBg="1"/>
      <p:bldP spid="51" grpId="0" animBg="1"/>
      <p:bldP spid="53" grpId="0" animBg="1"/>
      <p:bldP spid="55" grpId="0" animBg="1"/>
      <p:bldP spid="56" grpId="0"/>
      <p:bldP spid="57" grpId="0" animBg="1"/>
      <p:bldP spid="59" grpId="0"/>
      <p:bldP spid="60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01375" y="700884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1" name="Straight Connector 60"/>
          <p:cNvCxnSpPr>
            <a:endCxn id="66" idx="0"/>
          </p:cNvCxnSpPr>
          <p:nvPr/>
        </p:nvCxnSpPr>
        <p:spPr>
          <a:xfrm>
            <a:off x="6096000" y="0"/>
            <a:ext cx="0" cy="354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33640" y="354024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2014</a:t>
            </a:r>
            <a:endParaRPr lang="id-ID" sz="3200" dirty="0"/>
          </a:p>
        </p:txBody>
      </p:sp>
      <p:sp>
        <p:nvSpPr>
          <p:cNvPr id="24" name="Rectangle 23"/>
          <p:cNvSpPr/>
          <p:nvPr/>
        </p:nvSpPr>
        <p:spPr>
          <a:xfrm>
            <a:off x="5333639" y="1877304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Modular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5004" y="2598641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Everything is a NuGet package – take only what you need!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18985" y="3726498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2005004" y="364494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Built for the Cloud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05004" y="390037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Seamless transition from on-premises to cloud.  The optimized Core framework allows distribution of the framework with your app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18985" y="5032839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005004" y="4918871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Open Source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5004" y="5206720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live.  And they accept pull requests!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7553414" y="234321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Fast 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Rapid release cycles from Microsoft, and fast development cycles on your own projects.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ASP.NET 5 is performant – fast and lightweight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67395" y="3726498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7553414" y="3644949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 the Tools and Editors you like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53414" y="390037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Even though Visual Studio 2015 provides the most feature-rich environment, it’s easier than ever to use other editors to build ASP.NET apps.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67395" y="5032839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7553414" y="4918871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Cross-Platform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06720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When you target the .NET Core framework, enjoy the ability to develop and run your app on Linux or OSX machines.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7825" y="1470586"/>
            <a:ext cx="250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Built for the Modern Web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472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 animBg="1"/>
      <p:bldP spid="24" grpId="0" animBg="1"/>
      <p:bldP spid="6" grpId="0" animBg="1"/>
      <p:bldP spid="7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6650" y="141748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Build for the Modern Web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8083" y="680759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Modular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4" y="2598641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Everything is a NuGet package – take only what you need!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26498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4494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Built for the Cloud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4" y="390037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Seamless transition from on-premises to cloud.  The optimized Core framework allows distribution of the framework with your app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2839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18871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Open Source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06720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live.  And they accept pull requests!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Fast 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Rapid release cycles from Microsoft, and fast development cycles on your own projects.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ASP.NET 5 is performant – fast and lightweight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26498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44949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 the Tools and Editors you like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037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Even though Visual Studio 2015 provides the most feature-rich environment, it’s easier than ever to use other editors to build ASP.NET apps.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2839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18871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Cross-Platform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06720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When you target the .NET Core framework, enjoy the ability to develop and run your app on Linux or OSX machines.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33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50369" y="1417488"/>
            <a:ext cx="32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What parts of the stack are open?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9320" y="680759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</a:t>
            </a: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v.Next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666" y="2182497"/>
            <a:ext cx="10152668" cy="4341952"/>
          </a:xfrm>
          <a:prstGeom prst="rect">
            <a:avLst/>
          </a:prstGeom>
          <a:noFill/>
        </p:spPr>
        <p:txBody>
          <a:bodyPr wrap="square" rIns="192000" bIns="48000" numCol="2" spcCol="36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DNX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The DNX (a .NET Execution Environment) contains the code required to bootstrap and run an application, including the compilation system, SDK tools, and the native CLR hosts.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MVC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Model view controller framework for building dynamic web sites with clean separation of concerns, including the merged MVC, Web API, and Web Pages w/ Razor.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Hosting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Code for hosting and starting up an ASP.NET application.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Security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Middleware for security and authorization of web apps.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Entity </a:t>
            </a:r>
            <a:r>
              <a:rPr lang="en-US" sz="1600" b="1" dirty="0">
                <a:solidFill>
                  <a:schemeClr val="accent2"/>
                </a:solidFill>
              </a:rPr>
              <a:t>Framework 7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Microsoft's recommended data access technology for new applications in .NET.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Razor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Parser and code generator for CSHTML files used in view pages for MVC web apps.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Identity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Membership system for building ASP.NET web applications, including membership, login, and user data.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2"/>
                </a:solidFill>
              </a:rPr>
              <a:t>SignalR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Real-time web functionality for web apps, including server-side push.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Kestrel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A web server for ASP.NET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vNext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based on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libuv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</a:rPr>
              <a:t>Routing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Middleware for routing requests to application logic.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</a:rPr>
              <a:t>Dependency Injection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 Contains the common DI abstractions that ASP.NET 5 and EF 7 use, as well as adapters for some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IoC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containers.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8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392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11854</TotalTime>
  <Words>1871</Words>
  <Application>Microsoft Office PowerPoint</Application>
  <PresentationFormat>Widescreen</PresentationFormat>
  <Paragraphs>316</Paragraphs>
  <Slides>28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FontAwesome</vt:lpstr>
      <vt:lpstr>Source Sans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Adam Barney</cp:lastModifiedBy>
  <cp:revision>977</cp:revision>
  <dcterms:created xsi:type="dcterms:W3CDTF">2014-09-15T07:14:39Z</dcterms:created>
  <dcterms:modified xsi:type="dcterms:W3CDTF">2015-09-09T22:05:39Z</dcterms:modified>
</cp:coreProperties>
</file>