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7" r:id="rId5"/>
    <p:sldId id="259" r:id="rId6"/>
    <p:sldId id="270" r:id="rId7"/>
    <p:sldId id="271" r:id="rId8"/>
    <p:sldId id="272" r:id="rId9"/>
    <p:sldId id="273" r:id="rId10"/>
    <p:sldId id="260" r:id="rId11"/>
    <p:sldId id="274" r:id="rId12"/>
    <p:sldId id="265" r:id="rId13"/>
    <p:sldId id="261" r:id="rId14"/>
    <p:sldId id="275" r:id="rId15"/>
    <p:sldId id="276" r:id="rId16"/>
    <p:sldId id="266" r:id="rId17"/>
    <p:sldId id="262" r:id="rId18"/>
    <p:sldId id="267" r:id="rId19"/>
    <p:sldId id="263" r:id="rId20"/>
    <p:sldId id="268" r:id="rId21"/>
    <p:sldId id="264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7EA68-D7B4-45E4-A1C1-C1D4DED76D4F}">
          <p14:sldIdLst>
            <p14:sldId id="256"/>
            <p14:sldId id="257"/>
            <p14:sldId id="258"/>
            <p14:sldId id="277"/>
            <p14:sldId id="259"/>
            <p14:sldId id="270"/>
            <p14:sldId id="271"/>
            <p14:sldId id="272"/>
            <p14:sldId id="273"/>
            <p14:sldId id="260"/>
            <p14:sldId id="274"/>
            <p14:sldId id="265"/>
            <p14:sldId id="261"/>
            <p14:sldId id="275"/>
            <p14:sldId id="276"/>
            <p14:sldId id="266"/>
            <p14:sldId id="262"/>
            <p14:sldId id="267"/>
            <p14:sldId id="263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 varScale="1">
        <p:scale>
          <a:sx n="148" d="100"/>
          <a:sy n="148" d="100"/>
        </p:scale>
        <p:origin x="132" y="4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60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08/09/2015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braskacode.com/" TargetMode="External"/><Relationship Id="rId2" Type="http://schemas.openxmlformats.org/officeDocument/2006/relationships/hyperlink" Target="http://barneyconsulting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lincolndev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1608" y="1581467"/>
            <a:ext cx="8668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Building the Next Generation of </a:t>
            </a:r>
            <a:endParaRPr lang="en-US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MVC </a:t>
            </a:r>
            <a:r>
              <a:rPr lang="en-US" sz="4800" b="1" dirty="0">
                <a:solidFill>
                  <a:schemeClr val="bg1"/>
                </a:solidFill>
              </a:rPr>
              <a:t>Applications </a:t>
            </a:r>
            <a:r>
              <a:rPr lang="en-US" sz="4800" b="1" dirty="0" smtClean="0">
                <a:solidFill>
                  <a:schemeClr val="bg1"/>
                </a:solidFill>
              </a:rPr>
              <a:t>on </a:t>
            </a:r>
            <a:r>
              <a:rPr lang="en-US" sz="4800" b="1" dirty="0">
                <a:solidFill>
                  <a:schemeClr val="bg1"/>
                </a:solidFill>
              </a:rPr>
              <a:t>ASP.NET 5.0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Half-Day Workshop | Heartland Developer’s Conference 2015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323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3104585" y="4752582"/>
            <a:ext cx="2991415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4585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7975" y="2357159"/>
            <a:ext cx="2736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ASP.NET 5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Major Concepts, Getting Started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9" y="5494055"/>
            <a:ext cx="112176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59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664368" y="141748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It’s easier if I just show you…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3143792"/>
            <a:chOff x="8198838" y="2976912"/>
            <a:chExt cx="2694701" cy="314379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275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DNX and the Command Line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File-&gt;New Project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New Solution/Project structure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Startup class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Middleware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Configuration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User Secrets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Dependency Injection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Hosting.ini (non-VS)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Entity Framework (Command Line)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b="1" dirty="0" smtClean="0">
                  <a:solidFill>
                    <a:schemeClr val="bg1">
                      <a:lumMod val="65000"/>
                    </a:schemeClr>
                  </a:solidFill>
                </a:rPr>
                <a:t>Starter Web Project – Our Demo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854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872" y="1417488"/>
            <a:ext cx="251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 up your environment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246563" y="5008562"/>
            <a:ext cx="1666875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080000" y="4752582"/>
            <a:ext cx="1016000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0000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31196" y="2357159"/>
            <a:ext cx="332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New Tooling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Visual Studio 2015, </a:t>
            </a:r>
            <a:r>
              <a:rPr lang="en-US" sz="2000" dirty="0" err="1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npm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, bower, gulp, etc…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9621" y="5590197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</a:t>
            </a:r>
          </a:p>
        </p:txBody>
      </p:sp>
    </p:spTree>
    <p:extLst>
      <p:ext uri="{BB962C8B-B14F-4D97-AF65-F5344CB8AC3E}">
        <p14:creationId xmlns:p14="http://schemas.microsoft.com/office/powerpoint/2010/main" val="366289143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835" y="1417488"/>
            <a:ext cx="17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(It’s about time!)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1661" y="680759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Tooling for the Modern Web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1477805" y="2206494"/>
            <a:ext cx="1847278" cy="1291990"/>
            <a:chOff x="1477805" y="2206494"/>
            <a:chExt cx="1847278" cy="1291990"/>
          </a:xfrm>
        </p:grpSpPr>
        <p:sp>
          <p:nvSpPr>
            <p:cNvPr id="5" name="Rectangle 4"/>
            <p:cNvSpPr/>
            <p:nvPr/>
          </p:nvSpPr>
          <p:spPr>
            <a:xfrm>
              <a:off x="1477805" y="2206494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77805" y="3390512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477805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1" name="Group 160"/>
          <p:cNvGrpSpPr/>
          <p:nvPr/>
        </p:nvGrpSpPr>
        <p:grpSpPr>
          <a:xfrm>
            <a:off x="1477805" y="4790473"/>
            <a:ext cx="1847278" cy="1291990"/>
            <a:chOff x="1477805" y="4790473"/>
            <a:chExt cx="1847278" cy="1291990"/>
          </a:xfrm>
        </p:grpSpPr>
        <p:sp>
          <p:nvSpPr>
            <p:cNvPr id="78" name="Rectangle 77"/>
            <p:cNvSpPr/>
            <p:nvPr/>
          </p:nvSpPr>
          <p:spPr>
            <a:xfrm>
              <a:off x="1477805" y="4790473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805" y="5974491"/>
              <a:ext cx="1847278" cy="1079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325083" y="2206494"/>
            <a:ext cx="1847278" cy="1291990"/>
            <a:chOff x="3325083" y="2206494"/>
            <a:chExt cx="1847278" cy="1291990"/>
          </a:xfrm>
        </p:grpSpPr>
        <p:sp>
          <p:nvSpPr>
            <p:cNvPr id="80" name="Rectangle 79"/>
            <p:cNvSpPr/>
            <p:nvPr/>
          </p:nvSpPr>
          <p:spPr>
            <a:xfrm>
              <a:off x="3325083" y="2206494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25083" y="3390512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325083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2" name="Group 161"/>
          <p:cNvGrpSpPr/>
          <p:nvPr/>
        </p:nvGrpSpPr>
        <p:grpSpPr>
          <a:xfrm>
            <a:off x="3325083" y="4790473"/>
            <a:ext cx="1847278" cy="1291990"/>
            <a:chOff x="3325083" y="4790473"/>
            <a:chExt cx="1847278" cy="1291990"/>
          </a:xfrm>
        </p:grpSpPr>
        <p:sp>
          <p:nvSpPr>
            <p:cNvPr id="83" name="Rectangle 82"/>
            <p:cNvSpPr/>
            <p:nvPr/>
          </p:nvSpPr>
          <p:spPr>
            <a:xfrm>
              <a:off x="3325083" y="4790473"/>
              <a:ext cx="1847278" cy="12919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325083" y="5974491"/>
              <a:ext cx="1847278" cy="107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172361" y="2206494"/>
            <a:ext cx="1847278" cy="1291990"/>
            <a:chOff x="5172361" y="2206494"/>
            <a:chExt cx="1847278" cy="1291990"/>
          </a:xfrm>
        </p:grpSpPr>
        <p:sp>
          <p:nvSpPr>
            <p:cNvPr id="85" name="Rectangle 84"/>
            <p:cNvSpPr/>
            <p:nvPr/>
          </p:nvSpPr>
          <p:spPr>
            <a:xfrm>
              <a:off x="5172361" y="2206494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72361" y="3390512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5172361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3" name="Group 162"/>
          <p:cNvGrpSpPr/>
          <p:nvPr/>
        </p:nvGrpSpPr>
        <p:grpSpPr>
          <a:xfrm>
            <a:off x="5172361" y="4790473"/>
            <a:ext cx="1847278" cy="1291990"/>
            <a:chOff x="5172361" y="4790473"/>
            <a:chExt cx="1847278" cy="1291990"/>
          </a:xfrm>
        </p:grpSpPr>
        <p:sp>
          <p:nvSpPr>
            <p:cNvPr id="88" name="Rectangle 87"/>
            <p:cNvSpPr/>
            <p:nvPr/>
          </p:nvSpPr>
          <p:spPr>
            <a:xfrm>
              <a:off x="5172361" y="4790473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72361" y="5974491"/>
              <a:ext cx="1847278" cy="10797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019639" y="2206494"/>
            <a:ext cx="1847278" cy="1291990"/>
            <a:chOff x="7019639" y="2206494"/>
            <a:chExt cx="1847278" cy="1291990"/>
          </a:xfrm>
        </p:grpSpPr>
        <p:sp>
          <p:nvSpPr>
            <p:cNvPr id="105" name="Rectangle 104"/>
            <p:cNvSpPr/>
            <p:nvPr/>
          </p:nvSpPr>
          <p:spPr>
            <a:xfrm>
              <a:off x="7019639" y="2206494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019639" y="3390512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7019639" y="3498483"/>
            <a:ext cx="1847278" cy="1291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4" name="Group 163"/>
          <p:cNvGrpSpPr/>
          <p:nvPr/>
        </p:nvGrpSpPr>
        <p:grpSpPr>
          <a:xfrm>
            <a:off x="7019639" y="4790473"/>
            <a:ext cx="1847278" cy="1291990"/>
            <a:chOff x="7019639" y="4790473"/>
            <a:chExt cx="1847278" cy="1291990"/>
          </a:xfrm>
        </p:grpSpPr>
        <p:sp>
          <p:nvSpPr>
            <p:cNvPr id="108" name="Rectangle 107"/>
            <p:cNvSpPr/>
            <p:nvPr/>
          </p:nvSpPr>
          <p:spPr>
            <a:xfrm>
              <a:off x="7019639" y="4790473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019639" y="5974491"/>
              <a:ext cx="1847278" cy="107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866917" y="2206494"/>
            <a:ext cx="1847278" cy="1291990"/>
            <a:chOff x="8866917" y="2206494"/>
            <a:chExt cx="1847278" cy="1291990"/>
          </a:xfrm>
        </p:grpSpPr>
        <p:sp>
          <p:nvSpPr>
            <p:cNvPr id="110" name="Rectangle 109"/>
            <p:cNvSpPr/>
            <p:nvPr/>
          </p:nvSpPr>
          <p:spPr>
            <a:xfrm>
              <a:off x="8866917" y="2206494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66917" y="3390512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866917" y="3498483"/>
            <a:ext cx="1847278" cy="1291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5" name="Group 164"/>
          <p:cNvGrpSpPr/>
          <p:nvPr/>
        </p:nvGrpSpPr>
        <p:grpSpPr>
          <a:xfrm>
            <a:off x="8866917" y="4790473"/>
            <a:ext cx="1847278" cy="1291990"/>
            <a:chOff x="8866917" y="4790473"/>
            <a:chExt cx="1847278" cy="1291990"/>
          </a:xfrm>
        </p:grpSpPr>
        <p:sp>
          <p:nvSpPr>
            <p:cNvPr id="113" name="Rectangle 112"/>
            <p:cNvSpPr/>
            <p:nvPr/>
          </p:nvSpPr>
          <p:spPr>
            <a:xfrm>
              <a:off x="8866917" y="4790473"/>
              <a:ext cx="1847278" cy="12919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866917" y="5974491"/>
              <a:ext cx="1847278" cy="1079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Isosceles Triangle 7"/>
          <p:cNvSpPr/>
          <p:nvPr/>
        </p:nvSpPr>
        <p:spPr>
          <a:xfrm flipV="1">
            <a:off x="2163117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Isosceles Triangle 115"/>
          <p:cNvSpPr/>
          <p:nvPr/>
        </p:nvSpPr>
        <p:spPr>
          <a:xfrm flipV="1">
            <a:off x="4010395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Isosceles Triangle 118"/>
          <p:cNvSpPr/>
          <p:nvPr/>
        </p:nvSpPr>
        <p:spPr>
          <a:xfrm flipV="1">
            <a:off x="5857673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Isosceles Triangle 119"/>
          <p:cNvSpPr/>
          <p:nvPr/>
        </p:nvSpPr>
        <p:spPr>
          <a:xfrm flipV="1">
            <a:off x="7704951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Isosceles Triangle 120"/>
          <p:cNvSpPr/>
          <p:nvPr/>
        </p:nvSpPr>
        <p:spPr>
          <a:xfrm flipV="1">
            <a:off x="9552229" y="342199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Isosceles Triangle 122"/>
          <p:cNvSpPr/>
          <p:nvPr/>
        </p:nvSpPr>
        <p:spPr>
          <a:xfrm>
            <a:off x="2163117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4" name="Isosceles Triangle 123"/>
          <p:cNvSpPr/>
          <p:nvPr/>
        </p:nvSpPr>
        <p:spPr>
          <a:xfrm>
            <a:off x="4010395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5" name="Isosceles Triangle 124"/>
          <p:cNvSpPr/>
          <p:nvPr/>
        </p:nvSpPr>
        <p:spPr>
          <a:xfrm>
            <a:off x="5857673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6" name="Isosceles Triangle 125"/>
          <p:cNvSpPr/>
          <p:nvPr/>
        </p:nvSpPr>
        <p:spPr>
          <a:xfrm>
            <a:off x="7704951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7" name="Isosceles Triangle 126"/>
          <p:cNvSpPr/>
          <p:nvPr/>
        </p:nvSpPr>
        <p:spPr>
          <a:xfrm>
            <a:off x="9552229" y="4570360"/>
            <a:ext cx="476655" cy="252919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2090074" y="39379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npm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56374" y="3937968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bower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52479" y="3937968"/>
            <a:ext cx="70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grunt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51596" y="393796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gulp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79349" y="39379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NuGet</a:t>
            </a:r>
            <a:endParaRPr lang="id-ID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1465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package manager for JavaScript – used in ASP.NET 5 apps primarily for additional tooling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35895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“A package manager for the web” – we use it to manage all our front-end dependencies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06229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 JavaScript task runner – a build tool for your front end.  Think of it as </a:t>
            </a:r>
            <a:r>
              <a:rPr lang="en-US" sz="1050" dirty="0" err="1" smtClean="0">
                <a:solidFill>
                  <a:schemeClr val="bg1"/>
                </a:solidFill>
              </a:rPr>
              <a:t>msbuild</a:t>
            </a:r>
            <a:r>
              <a:rPr lang="en-US" sz="1050" dirty="0" smtClean="0">
                <a:solidFill>
                  <a:schemeClr val="bg1"/>
                </a:solidFill>
              </a:rPr>
              <a:t> for your JavaScript and CSS 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50521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An alternate to Grunt – a front-end build manager, now the default in Visual Studio Templates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902463" y="4856166"/>
            <a:ext cx="17761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 smtClean="0">
                <a:solidFill>
                  <a:schemeClr val="bg1"/>
                </a:solidFill>
              </a:rPr>
              <a:t>Yep – it’s still here, but meant only for .NET components in ASP.NET 5 Applications.</a:t>
            </a:r>
            <a:endParaRPr lang="en-US" sz="105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84" y="2388482"/>
            <a:ext cx="878059" cy="87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10" y="2375636"/>
            <a:ext cx="909721" cy="90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19" y="2330228"/>
            <a:ext cx="920839" cy="92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14" y="2233186"/>
            <a:ext cx="1049801" cy="1007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98" y="2429992"/>
            <a:ext cx="789634" cy="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6" grpId="0" animBg="1"/>
      <p:bldP spid="82" grpId="0" animBg="1"/>
      <p:bldP spid="87" grpId="0" animBg="1"/>
      <p:bldP spid="107" grpId="0" animBg="1"/>
      <p:bldP spid="112" grpId="0" animBg="1"/>
      <p:bldP spid="8" grpId="0" animBg="1"/>
      <p:bldP spid="116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6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416177" y="141748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New Tooling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870" y="680759"/>
            <a:ext cx="3222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Demo Time!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Freeform 239"/>
          <p:cNvSpPr>
            <a:spLocks noEditPoints="1"/>
          </p:cNvSpPr>
          <p:nvPr/>
        </p:nvSpPr>
        <p:spPr bwMode="auto">
          <a:xfrm>
            <a:off x="4962511" y="2590842"/>
            <a:ext cx="2667000" cy="2667000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240"/>
          <p:cNvSpPr>
            <a:spLocks noEditPoints="1"/>
          </p:cNvSpPr>
          <p:nvPr/>
        </p:nvSpPr>
        <p:spPr bwMode="auto">
          <a:xfrm>
            <a:off x="3006712" y="3837254"/>
            <a:ext cx="2319338" cy="2319337"/>
          </a:xfrm>
          <a:custGeom>
            <a:avLst/>
            <a:gdLst>
              <a:gd name="T0" fmla="*/ 1840 w 1840"/>
              <a:gd name="T1" fmla="*/ 964 h 1840"/>
              <a:gd name="T2" fmla="*/ 1682 w 1840"/>
              <a:gd name="T3" fmla="*/ 808 h 1840"/>
              <a:gd name="T4" fmla="*/ 1791 w 1840"/>
              <a:gd name="T5" fmla="*/ 614 h 1840"/>
              <a:gd name="T6" fmla="*/ 1578 w 1840"/>
              <a:gd name="T7" fmla="*/ 521 h 1840"/>
              <a:gd name="T8" fmla="*/ 1602 w 1840"/>
              <a:gd name="T9" fmla="*/ 301 h 1840"/>
              <a:gd name="T10" fmla="*/ 1379 w 1840"/>
              <a:gd name="T11" fmla="*/ 303 h 1840"/>
              <a:gd name="T12" fmla="*/ 1318 w 1840"/>
              <a:gd name="T13" fmla="*/ 90 h 1840"/>
              <a:gd name="T14" fmla="*/ 1103 w 1840"/>
              <a:gd name="T15" fmla="*/ 173 h 1840"/>
              <a:gd name="T16" fmla="*/ 964 w 1840"/>
              <a:gd name="T17" fmla="*/ 0 h 1840"/>
              <a:gd name="T18" fmla="*/ 808 w 1840"/>
              <a:gd name="T19" fmla="*/ 159 h 1840"/>
              <a:gd name="T20" fmla="*/ 613 w 1840"/>
              <a:gd name="T21" fmla="*/ 49 h 1840"/>
              <a:gd name="T22" fmla="*/ 521 w 1840"/>
              <a:gd name="T23" fmla="*/ 262 h 1840"/>
              <a:gd name="T24" fmla="*/ 301 w 1840"/>
              <a:gd name="T25" fmla="*/ 239 h 1840"/>
              <a:gd name="T26" fmla="*/ 303 w 1840"/>
              <a:gd name="T27" fmla="*/ 461 h 1840"/>
              <a:gd name="T28" fmla="*/ 89 w 1840"/>
              <a:gd name="T29" fmla="*/ 522 h 1840"/>
              <a:gd name="T30" fmla="*/ 173 w 1840"/>
              <a:gd name="T31" fmla="*/ 737 h 1840"/>
              <a:gd name="T32" fmla="*/ 0 w 1840"/>
              <a:gd name="T33" fmla="*/ 877 h 1840"/>
              <a:gd name="T34" fmla="*/ 159 w 1840"/>
              <a:gd name="T35" fmla="*/ 1032 h 1840"/>
              <a:gd name="T36" fmla="*/ 49 w 1840"/>
              <a:gd name="T37" fmla="*/ 1227 h 1840"/>
              <a:gd name="T38" fmla="*/ 262 w 1840"/>
              <a:gd name="T39" fmla="*/ 1320 h 1840"/>
              <a:gd name="T40" fmla="*/ 239 w 1840"/>
              <a:gd name="T41" fmla="*/ 1540 h 1840"/>
              <a:gd name="T42" fmla="*/ 461 w 1840"/>
              <a:gd name="T43" fmla="*/ 1538 h 1840"/>
              <a:gd name="T44" fmla="*/ 522 w 1840"/>
              <a:gd name="T45" fmla="*/ 1751 h 1840"/>
              <a:gd name="T46" fmla="*/ 737 w 1840"/>
              <a:gd name="T47" fmla="*/ 1668 h 1840"/>
              <a:gd name="T48" fmla="*/ 876 w 1840"/>
              <a:gd name="T49" fmla="*/ 1840 h 1840"/>
              <a:gd name="T50" fmla="*/ 1032 w 1840"/>
              <a:gd name="T51" fmla="*/ 1682 h 1840"/>
              <a:gd name="T52" fmla="*/ 1227 w 1840"/>
              <a:gd name="T53" fmla="*/ 1791 h 1840"/>
              <a:gd name="T54" fmla="*/ 1319 w 1840"/>
              <a:gd name="T55" fmla="*/ 1579 h 1840"/>
              <a:gd name="T56" fmla="*/ 1540 w 1840"/>
              <a:gd name="T57" fmla="*/ 1602 h 1840"/>
              <a:gd name="T58" fmla="*/ 1538 w 1840"/>
              <a:gd name="T59" fmla="*/ 1380 h 1840"/>
              <a:gd name="T60" fmla="*/ 1751 w 1840"/>
              <a:gd name="T61" fmla="*/ 1318 h 1840"/>
              <a:gd name="T62" fmla="*/ 1668 w 1840"/>
              <a:gd name="T63" fmla="*/ 1104 h 1840"/>
              <a:gd name="T64" fmla="*/ 1081 w 1840"/>
              <a:gd name="T65" fmla="*/ 1490 h 1840"/>
              <a:gd name="T66" fmla="*/ 759 w 1840"/>
              <a:gd name="T67" fmla="*/ 351 h 1840"/>
              <a:gd name="T68" fmla="*/ 1081 w 1840"/>
              <a:gd name="T69" fmla="*/ 1490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241"/>
          <p:cNvSpPr>
            <a:spLocks noEditPoints="1"/>
          </p:cNvSpPr>
          <p:nvPr/>
        </p:nvSpPr>
        <p:spPr bwMode="auto">
          <a:xfrm>
            <a:off x="1542069" y="3347419"/>
            <a:ext cx="1682750" cy="1682750"/>
          </a:xfrm>
          <a:custGeom>
            <a:avLst/>
            <a:gdLst>
              <a:gd name="T0" fmla="*/ 1335 w 1335"/>
              <a:gd name="T1" fmla="*/ 699 h 1335"/>
              <a:gd name="T2" fmla="*/ 1220 w 1335"/>
              <a:gd name="T3" fmla="*/ 586 h 1335"/>
              <a:gd name="T4" fmla="*/ 1300 w 1335"/>
              <a:gd name="T5" fmla="*/ 445 h 1335"/>
              <a:gd name="T6" fmla="*/ 1145 w 1335"/>
              <a:gd name="T7" fmla="*/ 378 h 1335"/>
              <a:gd name="T8" fmla="*/ 1162 w 1335"/>
              <a:gd name="T9" fmla="*/ 218 h 1335"/>
              <a:gd name="T10" fmla="*/ 1001 w 1335"/>
              <a:gd name="T11" fmla="*/ 219 h 1335"/>
              <a:gd name="T12" fmla="*/ 956 w 1335"/>
              <a:gd name="T13" fmla="*/ 65 h 1335"/>
              <a:gd name="T14" fmla="*/ 801 w 1335"/>
              <a:gd name="T15" fmla="*/ 125 h 1335"/>
              <a:gd name="T16" fmla="*/ 699 w 1335"/>
              <a:gd name="T17" fmla="*/ 0 h 1335"/>
              <a:gd name="T18" fmla="*/ 586 w 1335"/>
              <a:gd name="T19" fmla="*/ 115 h 1335"/>
              <a:gd name="T20" fmla="*/ 445 w 1335"/>
              <a:gd name="T21" fmla="*/ 35 h 1335"/>
              <a:gd name="T22" fmla="*/ 378 w 1335"/>
              <a:gd name="T23" fmla="*/ 190 h 1335"/>
              <a:gd name="T24" fmla="*/ 218 w 1335"/>
              <a:gd name="T25" fmla="*/ 173 h 1335"/>
              <a:gd name="T26" fmla="*/ 220 w 1335"/>
              <a:gd name="T27" fmla="*/ 334 h 1335"/>
              <a:gd name="T28" fmla="*/ 65 w 1335"/>
              <a:gd name="T29" fmla="*/ 379 h 1335"/>
              <a:gd name="T30" fmla="*/ 125 w 1335"/>
              <a:gd name="T31" fmla="*/ 535 h 1335"/>
              <a:gd name="T32" fmla="*/ 0 w 1335"/>
              <a:gd name="T33" fmla="*/ 636 h 1335"/>
              <a:gd name="T34" fmla="*/ 115 w 1335"/>
              <a:gd name="T35" fmla="*/ 749 h 1335"/>
              <a:gd name="T36" fmla="*/ 35 w 1335"/>
              <a:gd name="T37" fmla="*/ 890 h 1335"/>
              <a:gd name="T38" fmla="*/ 190 w 1335"/>
              <a:gd name="T39" fmla="*/ 957 h 1335"/>
              <a:gd name="T40" fmla="*/ 173 w 1335"/>
              <a:gd name="T41" fmla="*/ 1117 h 1335"/>
              <a:gd name="T42" fmla="*/ 334 w 1335"/>
              <a:gd name="T43" fmla="*/ 1116 h 1335"/>
              <a:gd name="T44" fmla="*/ 379 w 1335"/>
              <a:gd name="T45" fmla="*/ 1270 h 1335"/>
              <a:gd name="T46" fmla="*/ 535 w 1335"/>
              <a:gd name="T47" fmla="*/ 1210 h 1335"/>
              <a:gd name="T48" fmla="*/ 636 w 1335"/>
              <a:gd name="T49" fmla="*/ 1335 h 1335"/>
              <a:gd name="T50" fmla="*/ 749 w 1335"/>
              <a:gd name="T51" fmla="*/ 1220 h 1335"/>
              <a:gd name="T52" fmla="*/ 890 w 1335"/>
              <a:gd name="T53" fmla="*/ 1299 h 1335"/>
              <a:gd name="T54" fmla="*/ 957 w 1335"/>
              <a:gd name="T55" fmla="*/ 1145 h 1335"/>
              <a:gd name="T56" fmla="*/ 1117 w 1335"/>
              <a:gd name="T57" fmla="*/ 1162 h 1335"/>
              <a:gd name="T58" fmla="*/ 1116 w 1335"/>
              <a:gd name="T59" fmla="*/ 1001 h 1335"/>
              <a:gd name="T60" fmla="*/ 1271 w 1335"/>
              <a:gd name="T61" fmla="*/ 956 h 1335"/>
              <a:gd name="T62" fmla="*/ 1210 w 1335"/>
              <a:gd name="T63" fmla="*/ 801 h 1335"/>
              <a:gd name="T64" fmla="*/ 776 w 1335"/>
              <a:gd name="T65" fmla="*/ 1050 h 1335"/>
              <a:gd name="T66" fmla="*/ 560 w 1335"/>
              <a:gd name="T67" fmla="*/ 286 h 1335"/>
              <a:gd name="T68" fmla="*/ 776 w 1335"/>
              <a:gd name="T69" fmla="*/ 1050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247"/>
          <p:cNvSpPr>
            <a:spLocks noEditPoints="1"/>
          </p:cNvSpPr>
          <p:nvPr/>
        </p:nvSpPr>
        <p:spPr bwMode="auto">
          <a:xfrm>
            <a:off x="3851262" y="4683392"/>
            <a:ext cx="630238" cy="628650"/>
          </a:xfrm>
          <a:custGeom>
            <a:avLst/>
            <a:gdLst>
              <a:gd name="T0" fmla="*/ 250 w 500"/>
              <a:gd name="T1" fmla="*/ 499 h 499"/>
              <a:gd name="T2" fmla="*/ 0 w 500"/>
              <a:gd name="T3" fmla="*/ 249 h 499"/>
              <a:gd name="T4" fmla="*/ 250 w 500"/>
              <a:gd name="T5" fmla="*/ 0 h 499"/>
              <a:gd name="T6" fmla="*/ 500 w 500"/>
              <a:gd name="T7" fmla="*/ 249 h 499"/>
              <a:gd name="T8" fmla="*/ 250 w 500"/>
              <a:gd name="T9" fmla="*/ 499 h 499"/>
              <a:gd name="T10" fmla="*/ 250 w 500"/>
              <a:gd name="T11" fmla="*/ 140 h 499"/>
              <a:gd name="T12" fmla="*/ 140 w 500"/>
              <a:gd name="T13" fmla="*/ 249 h 499"/>
              <a:gd name="T14" fmla="*/ 250 w 500"/>
              <a:gd name="T15" fmla="*/ 359 h 499"/>
              <a:gd name="T16" fmla="*/ 360 w 500"/>
              <a:gd name="T17" fmla="*/ 249 h 499"/>
              <a:gd name="T18" fmla="*/ 250 w 500"/>
              <a:gd name="T19" fmla="*/ 14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>
            <a:off x="5948349" y="3562392"/>
            <a:ext cx="722313" cy="725487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249"/>
          <p:cNvSpPr>
            <a:spLocks noEditPoints="1"/>
          </p:cNvSpPr>
          <p:nvPr/>
        </p:nvSpPr>
        <p:spPr bwMode="auto">
          <a:xfrm>
            <a:off x="2156432" y="3963368"/>
            <a:ext cx="457200" cy="457200"/>
          </a:xfrm>
          <a:custGeom>
            <a:avLst/>
            <a:gdLst>
              <a:gd name="T0" fmla="*/ 181 w 363"/>
              <a:gd name="T1" fmla="*/ 363 h 363"/>
              <a:gd name="T2" fmla="*/ 0 w 363"/>
              <a:gd name="T3" fmla="*/ 181 h 363"/>
              <a:gd name="T4" fmla="*/ 181 w 363"/>
              <a:gd name="T5" fmla="*/ 0 h 363"/>
              <a:gd name="T6" fmla="*/ 363 w 363"/>
              <a:gd name="T7" fmla="*/ 181 h 363"/>
              <a:gd name="T8" fmla="*/ 181 w 363"/>
              <a:gd name="T9" fmla="*/ 363 h 363"/>
              <a:gd name="T10" fmla="*/ 181 w 363"/>
              <a:gd name="T11" fmla="*/ 120 h 363"/>
              <a:gd name="T12" fmla="*/ 120 w 363"/>
              <a:gd name="T13" fmla="*/ 181 h 363"/>
              <a:gd name="T14" fmla="*/ 181 w 363"/>
              <a:gd name="T15" fmla="*/ 243 h 363"/>
              <a:gd name="T16" fmla="*/ 243 w 363"/>
              <a:gd name="T17" fmla="*/ 181 h 363"/>
              <a:gd name="T18" fmla="*/ 181 w 363"/>
              <a:gd name="T19" fmla="*/ 12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" h="363">
                <a:moveTo>
                  <a:pt x="181" y="363"/>
                </a:moveTo>
                <a:cubicBezTo>
                  <a:pt x="81" y="363"/>
                  <a:pt x="0" y="282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1" y="0"/>
                  <a:pt x="363" y="81"/>
                  <a:pt x="363" y="181"/>
                </a:cubicBezTo>
                <a:cubicBezTo>
                  <a:pt x="363" y="282"/>
                  <a:pt x="281" y="363"/>
                  <a:pt x="181" y="363"/>
                </a:cubicBezTo>
                <a:close/>
                <a:moveTo>
                  <a:pt x="181" y="120"/>
                </a:moveTo>
                <a:cubicBezTo>
                  <a:pt x="147" y="120"/>
                  <a:pt x="120" y="147"/>
                  <a:pt x="120" y="181"/>
                </a:cubicBezTo>
                <a:cubicBezTo>
                  <a:pt x="120" y="215"/>
                  <a:pt x="147" y="243"/>
                  <a:pt x="181" y="243"/>
                </a:cubicBezTo>
                <a:cubicBezTo>
                  <a:pt x="215" y="243"/>
                  <a:pt x="243" y="215"/>
                  <a:pt x="243" y="181"/>
                </a:cubicBezTo>
                <a:cubicBezTo>
                  <a:pt x="243" y="147"/>
                  <a:pt x="215" y="120"/>
                  <a:pt x="181" y="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8019852" y="2424948"/>
            <a:ext cx="2694701" cy="1931922"/>
            <a:chOff x="8198838" y="2976912"/>
            <a:chExt cx="2694701" cy="1931922"/>
          </a:xfrm>
        </p:grpSpPr>
        <p:sp>
          <p:nvSpPr>
            <p:cNvPr id="19" name="TextBox 18"/>
            <p:cNvSpPr txBox="1"/>
            <p:nvPr/>
          </p:nvSpPr>
          <p:spPr>
            <a:xfrm>
              <a:off x="8198838" y="2976912"/>
              <a:ext cx="2050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this Demo…</a:t>
              </a:r>
              <a:endParaRPr lang="id-ID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98838" y="3362257"/>
              <a:ext cx="2694701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Bring in additional tooling with </a:t>
              </a:r>
              <a:r>
                <a:rPr 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npm</a:t>
              </a:r>
              <a:endParaRPr lang="en-US" sz="105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Add additional front-end packages with bower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Modify and create some new gulp tasks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Take a tour of the Task Runner Explorer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The new NuGet “Dialog”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5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227" y="1417488"/>
            <a:ext cx="30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Configure your front-end build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8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278563" y="5008562"/>
            <a:ext cx="1666876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1015999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11999" y="4752582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71345" y="2357159"/>
            <a:ext cx="2249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Security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Authentication &amp; Authorization, OAuth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3186" y="559019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</a:t>
            </a:r>
          </a:p>
        </p:txBody>
      </p:sp>
    </p:spTree>
    <p:extLst>
      <p:ext uri="{BB962C8B-B14F-4D97-AF65-F5344CB8AC3E}">
        <p14:creationId xmlns:p14="http://schemas.microsoft.com/office/powerpoint/2010/main" val="35851238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673" y="1417488"/>
            <a:ext cx="390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Set up Identity and Security in Your App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4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310563" y="5008562"/>
            <a:ext cx="1666875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096000" y="4752582"/>
            <a:ext cx="3084362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80362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8680" y="2357159"/>
            <a:ext cx="185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MVC 6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Basically MVC </a:t>
            </a:r>
            <a:r>
              <a:rPr lang="en-US" sz="2000" dirty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5, with Some New Features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32055" y="558983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26699297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9499" y="2323926"/>
            <a:ext cx="4882156" cy="4551069"/>
            <a:chOff x="-19499" y="2323926"/>
            <a:chExt cx="4882156" cy="4551069"/>
          </a:xfrm>
        </p:grpSpPr>
        <p:sp>
          <p:nvSpPr>
            <p:cNvPr id="222" name="Right Triangle 221"/>
            <p:cNvSpPr/>
            <p:nvPr/>
          </p:nvSpPr>
          <p:spPr>
            <a:xfrm>
              <a:off x="-19499" y="2323926"/>
              <a:ext cx="4525511" cy="4525511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0" name="Right Triangle 219"/>
            <p:cNvSpPr/>
            <p:nvPr/>
          </p:nvSpPr>
          <p:spPr>
            <a:xfrm>
              <a:off x="1075053" y="3087391"/>
              <a:ext cx="3787604" cy="37876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-6998" y="2575276"/>
              <a:ext cx="4274161" cy="4274161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01506" y="761261"/>
            <a:ext cx="3480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Hi. I’m Adam.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42991" y="2322548"/>
            <a:ext cx="5432961" cy="939754"/>
            <a:chOff x="5242991" y="2328987"/>
            <a:chExt cx="5432961" cy="939754"/>
          </a:xfrm>
        </p:grpSpPr>
        <p:sp>
          <p:nvSpPr>
            <p:cNvPr id="10" name="Rectangle 9"/>
            <p:cNvSpPr/>
            <p:nvPr/>
          </p:nvSpPr>
          <p:spPr>
            <a:xfrm>
              <a:off x="5242991" y="2419133"/>
              <a:ext cx="739929" cy="73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17425" y="2328987"/>
              <a:ext cx="4458527" cy="939754"/>
              <a:chOff x="6217425" y="2328987"/>
              <a:chExt cx="4458527" cy="93975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6217426" y="2328987"/>
                <a:ext cx="261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Microsoft MVP, </a:t>
                </a:r>
                <a:r>
                  <a:rPr lang="en-US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ASPInsider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217425" y="2622410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MVP area: .NET (C#)</a:t>
                </a:r>
                <a:endParaRPr lang="id-ID" sz="12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42991" y="3396295"/>
            <a:ext cx="5432961" cy="939754"/>
            <a:chOff x="5242991" y="3324852"/>
            <a:chExt cx="5432961" cy="939754"/>
          </a:xfrm>
        </p:grpSpPr>
        <p:sp>
          <p:nvSpPr>
            <p:cNvPr id="216" name="Rectangle 215"/>
            <p:cNvSpPr/>
            <p:nvPr/>
          </p:nvSpPr>
          <p:spPr>
            <a:xfrm>
              <a:off x="5242991" y="3433693"/>
              <a:ext cx="739929" cy="73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17425" y="3324852"/>
              <a:ext cx="4458527" cy="939754"/>
              <a:chOff x="6217425" y="3333319"/>
              <a:chExt cx="4458527" cy="939754"/>
            </a:xfrm>
          </p:grpSpPr>
          <p:sp>
            <p:nvSpPr>
              <p:cNvPr id="192" name="TextBox 191"/>
              <p:cNvSpPr txBox="1"/>
              <p:nvPr/>
            </p:nvSpPr>
            <p:spPr>
              <a:xfrm>
                <a:off x="6217426" y="3333319"/>
                <a:ext cx="19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Barney </a:t>
                </a:r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Consulting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17425" y="3626742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Consulting, custom development, training.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2"/>
                  </a:rPr>
                  <a:t>http://barneyconsulting.net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42991" y="4463603"/>
            <a:ext cx="5432961" cy="939754"/>
            <a:chOff x="5242991" y="4297735"/>
            <a:chExt cx="5432961" cy="939754"/>
          </a:xfrm>
        </p:grpSpPr>
        <p:sp>
          <p:nvSpPr>
            <p:cNvPr id="217" name="Rectangle 216"/>
            <p:cNvSpPr/>
            <p:nvPr/>
          </p:nvSpPr>
          <p:spPr>
            <a:xfrm>
              <a:off x="5242991" y="4390353"/>
              <a:ext cx="739929" cy="73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217425" y="4297735"/>
              <a:ext cx="4458527" cy="939754"/>
              <a:chOff x="6217425" y="4297735"/>
              <a:chExt cx="4458527" cy="939754"/>
            </a:xfrm>
          </p:grpSpPr>
          <p:sp>
            <p:nvSpPr>
              <p:cNvPr id="194" name="TextBox 193"/>
              <p:cNvSpPr txBox="1"/>
              <p:nvPr/>
            </p:nvSpPr>
            <p:spPr>
              <a:xfrm>
                <a:off x="6217426" y="4297735"/>
                <a:ext cx="176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Nebraska.Code()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217425" y="4591158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conference in Lincoln.  </a:t>
                </a:r>
                <a:r>
                  <a:rPr lang="en-US" sz="12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May 18-20, 2016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3"/>
                  </a:rPr>
                  <a:t>http://nebraskacode.com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42991" y="5530912"/>
            <a:ext cx="5432961" cy="939754"/>
            <a:chOff x="5242991" y="5262151"/>
            <a:chExt cx="5432961" cy="939754"/>
          </a:xfrm>
        </p:grpSpPr>
        <p:sp>
          <p:nvSpPr>
            <p:cNvPr id="218" name="Rectangle 217"/>
            <p:cNvSpPr/>
            <p:nvPr/>
          </p:nvSpPr>
          <p:spPr>
            <a:xfrm>
              <a:off x="5242991" y="5346962"/>
              <a:ext cx="739929" cy="73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217425" y="5262151"/>
              <a:ext cx="4458527" cy="939754"/>
              <a:chOff x="6217425" y="5262151"/>
              <a:chExt cx="4458527" cy="939754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6217426" y="5262151"/>
                <a:ext cx="26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Lincoln .NET User’s Group</a:t>
                </a:r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endParaRPr lang="id-ID" b="1" dirty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217425" y="5555574"/>
                <a:ext cx="4458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An awesome developer user group in Lincoln.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hlinkClick r:id="rId4"/>
                  </a:rPr>
                  <a:t>http://lincolndev.net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" y="1646635"/>
            <a:ext cx="3422319" cy="34361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61539" y="149799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+mj-lt"/>
              </a:rPr>
              <a:t>adam@adambarney.com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218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0737" y="1417488"/>
            <a:ext cx="175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Write Cool Stuff!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2639" y="680759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Hands On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0430" y="5869754"/>
            <a:ext cx="930275" cy="930275"/>
            <a:chOff x="9180430" y="5869754"/>
            <a:chExt cx="930275" cy="930275"/>
          </a:xfrm>
        </p:grpSpPr>
        <p:sp>
          <p:nvSpPr>
            <p:cNvPr id="511" name="Freeform 243"/>
            <p:cNvSpPr>
              <a:spLocks/>
            </p:cNvSpPr>
            <p:nvPr/>
          </p:nvSpPr>
          <p:spPr bwMode="auto">
            <a:xfrm>
              <a:off x="9515392" y="6214241"/>
              <a:ext cx="254000" cy="236537"/>
            </a:xfrm>
            <a:custGeom>
              <a:avLst/>
              <a:gdLst>
                <a:gd name="T0" fmla="*/ 127 w 202"/>
                <a:gd name="T1" fmla="*/ 3 h 188"/>
                <a:gd name="T2" fmla="*/ 104 w 202"/>
                <a:gd name="T3" fmla="*/ 0 h 188"/>
                <a:gd name="T4" fmla="*/ 12 w 202"/>
                <a:gd name="T5" fmla="*/ 72 h 188"/>
                <a:gd name="T6" fmla="*/ 81 w 202"/>
                <a:gd name="T7" fmla="*/ 186 h 188"/>
                <a:gd name="T8" fmla="*/ 104 w 202"/>
                <a:gd name="T9" fmla="*/ 188 h 188"/>
                <a:gd name="T10" fmla="*/ 104 w 202"/>
                <a:gd name="T11" fmla="*/ 188 h 188"/>
                <a:gd name="T12" fmla="*/ 196 w 202"/>
                <a:gd name="T13" fmla="*/ 117 h 188"/>
                <a:gd name="T14" fmla="*/ 185 w 202"/>
                <a:gd name="T15" fmla="*/ 46 h 188"/>
                <a:gd name="T16" fmla="*/ 127 w 202"/>
                <a:gd name="T17" fmla="*/ 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8">
                  <a:moveTo>
                    <a:pt x="127" y="3"/>
                  </a:moveTo>
                  <a:cubicBezTo>
                    <a:pt x="119" y="1"/>
                    <a:pt x="112" y="0"/>
                    <a:pt x="104" y="0"/>
                  </a:cubicBezTo>
                  <a:cubicBezTo>
                    <a:pt x="60" y="0"/>
                    <a:pt x="23" y="30"/>
                    <a:pt x="12" y="72"/>
                  </a:cubicBezTo>
                  <a:cubicBezTo>
                    <a:pt x="0" y="122"/>
                    <a:pt x="30" y="173"/>
                    <a:pt x="81" y="186"/>
                  </a:cubicBezTo>
                  <a:cubicBezTo>
                    <a:pt x="89" y="188"/>
                    <a:pt x="96" y="188"/>
                    <a:pt x="104" y="188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47" y="188"/>
                    <a:pt x="185" y="159"/>
                    <a:pt x="196" y="117"/>
                  </a:cubicBezTo>
                  <a:cubicBezTo>
                    <a:pt x="202" y="93"/>
                    <a:pt x="198" y="68"/>
                    <a:pt x="185" y="46"/>
                  </a:cubicBezTo>
                  <a:cubicBezTo>
                    <a:pt x="172" y="24"/>
                    <a:pt x="151" y="9"/>
                    <a:pt x="127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2" name="Freeform 244"/>
            <p:cNvSpPr>
              <a:spLocks noEditPoints="1"/>
            </p:cNvSpPr>
            <p:nvPr/>
          </p:nvSpPr>
          <p:spPr bwMode="auto">
            <a:xfrm>
              <a:off x="9180430" y="5869754"/>
              <a:ext cx="930275" cy="930275"/>
            </a:xfrm>
            <a:custGeom>
              <a:avLst/>
              <a:gdLst>
                <a:gd name="T0" fmla="*/ 730 w 738"/>
                <a:gd name="T1" fmla="*/ 444 h 738"/>
                <a:gd name="T2" fmla="*/ 738 w 738"/>
                <a:gd name="T3" fmla="*/ 357 h 738"/>
                <a:gd name="T4" fmla="*/ 646 w 738"/>
                <a:gd name="T5" fmla="*/ 318 h 738"/>
                <a:gd name="T6" fmla="*/ 624 w 738"/>
                <a:gd name="T7" fmla="*/ 249 h 738"/>
                <a:gd name="T8" fmla="*/ 677 w 738"/>
                <a:gd name="T9" fmla="*/ 167 h 738"/>
                <a:gd name="T10" fmla="*/ 621 w 738"/>
                <a:gd name="T11" fmla="*/ 99 h 738"/>
                <a:gd name="T12" fmla="*/ 530 w 738"/>
                <a:gd name="T13" fmla="*/ 137 h 738"/>
                <a:gd name="T14" fmla="*/ 468 w 738"/>
                <a:gd name="T15" fmla="*/ 104 h 738"/>
                <a:gd name="T16" fmla="*/ 447 w 738"/>
                <a:gd name="T17" fmla="*/ 8 h 738"/>
                <a:gd name="T18" fmla="*/ 360 w 738"/>
                <a:gd name="T19" fmla="*/ 0 h 738"/>
                <a:gd name="T20" fmla="*/ 322 w 738"/>
                <a:gd name="T21" fmla="*/ 90 h 738"/>
                <a:gd name="T22" fmla="*/ 252 w 738"/>
                <a:gd name="T23" fmla="*/ 112 h 738"/>
                <a:gd name="T24" fmla="*/ 169 w 738"/>
                <a:gd name="T25" fmla="*/ 58 h 738"/>
                <a:gd name="T26" fmla="*/ 102 w 738"/>
                <a:gd name="T27" fmla="*/ 114 h 738"/>
                <a:gd name="T28" fmla="*/ 139 w 738"/>
                <a:gd name="T29" fmla="*/ 205 h 738"/>
                <a:gd name="T30" fmla="*/ 105 w 738"/>
                <a:gd name="T31" fmla="*/ 270 h 738"/>
                <a:gd name="T32" fmla="*/ 8 w 738"/>
                <a:gd name="T33" fmla="*/ 291 h 738"/>
                <a:gd name="T34" fmla="*/ 0 w 738"/>
                <a:gd name="T35" fmla="*/ 379 h 738"/>
                <a:gd name="T36" fmla="*/ 92 w 738"/>
                <a:gd name="T37" fmla="*/ 417 h 738"/>
                <a:gd name="T38" fmla="*/ 113 w 738"/>
                <a:gd name="T39" fmla="*/ 485 h 738"/>
                <a:gd name="T40" fmla="*/ 59 w 738"/>
                <a:gd name="T41" fmla="*/ 569 h 738"/>
                <a:gd name="T42" fmla="*/ 115 w 738"/>
                <a:gd name="T43" fmla="*/ 637 h 738"/>
                <a:gd name="T44" fmla="*/ 208 w 738"/>
                <a:gd name="T45" fmla="*/ 599 h 738"/>
                <a:gd name="T46" fmla="*/ 269 w 738"/>
                <a:gd name="T47" fmla="*/ 631 h 738"/>
                <a:gd name="T48" fmla="*/ 290 w 738"/>
                <a:gd name="T49" fmla="*/ 729 h 738"/>
                <a:gd name="T50" fmla="*/ 378 w 738"/>
                <a:gd name="T51" fmla="*/ 738 h 738"/>
                <a:gd name="T52" fmla="*/ 417 w 738"/>
                <a:gd name="T53" fmla="*/ 645 h 738"/>
                <a:gd name="T54" fmla="*/ 484 w 738"/>
                <a:gd name="T55" fmla="*/ 625 h 738"/>
                <a:gd name="T56" fmla="*/ 568 w 738"/>
                <a:gd name="T57" fmla="*/ 679 h 738"/>
                <a:gd name="T58" fmla="*/ 636 w 738"/>
                <a:gd name="T59" fmla="*/ 623 h 738"/>
                <a:gd name="T60" fmla="*/ 599 w 738"/>
                <a:gd name="T61" fmla="*/ 531 h 738"/>
                <a:gd name="T62" fmla="*/ 633 w 738"/>
                <a:gd name="T63" fmla="*/ 465 h 738"/>
                <a:gd name="T64" fmla="*/ 730 w 738"/>
                <a:gd name="T65" fmla="*/ 444 h 738"/>
                <a:gd name="T66" fmla="*/ 503 w 738"/>
                <a:gd name="T67" fmla="*/ 401 h 738"/>
                <a:gd name="T68" fmla="*/ 369 w 738"/>
                <a:gd name="T69" fmla="*/ 505 h 738"/>
                <a:gd name="T70" fmla="*/ 369 w 738"/>
                <a:gd name="T71" fmla="*/ 505 h 738"/>
                <a:gd name="T72" fmla="*/ 335 w 738"/>
                <a:gd name="T73" fmla="*/ 502 h 738"/>
                <a:gd name="T74" fmla="*/ 234 w 738"/>
                <a:gd name="T75" fmla="*/ 334 h 738"/>
                <a:gd name="T76" fmla="*/ 369 w 738"/>
                <a:gd name="T77" fmla="*/ 229 h 738"/>
                <a:gd name="T78" fmla="*/ 403 w 738"/>
                <a:gd name="T79" fmla="*/ 233 h 738"/>
                <a:gd name="T80" fmla="*/ 488 w 738"/>
                <a:gd name="T81" fmla="*/ 297 h 738"/>
                <a:gd name="T82" fmla="*/ 503 w 738"/>
                <a:gd name="T83" fmla="*/ 40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738">
                  <a:moveTo>
                    <a:pt x="730" y="444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6" y="318"/>
                    <a:pt x="646" y="318"/>
                    <a:pt x="646" y="318"/>
                  </a:cubicBezTo>
                  <a:cubicBezTo>
                    <a:pt x="642" y="294"/>
                    <a:pt x="635" y="271"/>
                    <a:pt x="624" y="249"/>
                  </a:cubicBezTo>
                  <a:cubicBezTo>
                    <a:pt x="677" y="167"/>
                    <a:pt x="677" y="167"/>
                    <a:pt x="677" y="167"/>
                  </a:cubicBezTo>
                  <a:cubicBezTo>
                    <a:pt x="621" y="99"/>
                    <a:pt x="621" y="99"/>
                    <a:pt x="621" y="99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1" y="124"/>
                    <a:pt x="490" y="113"/>
                    <a:pt x="468" y="104"/>
                  </a:cubicBezTo>
                  <a:cubicBezTo>
                    <a:pt x="447" y="8"/>
                    <a:pt x="447" y="8"/>
                    <a:pt x="447" y="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8" y="94"/>
                    <a:pt x="274" y="102"/>
                    <a:pt x="252" y="112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39" y="205"/>
                    <a:pt x="139" y="205"/>
                    <a:pt x="139" y="205"/>
                  </a:cubicBezTo>
                  <a:cubicBezTo>
                    <a:pt x="125" y="225"/>
                    <a:pt x="113" y="247"/>
                    <a:pt x="105" y="270"/>
                  </a:cubicBezTo>
                  <a:cubicBezTo>
                    <a:pt x="8" y="291"/>
                    <a:pt x="8" y="291"/>
                    <a:pt x="8" y="291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7"/>
                    <a:pt x="92" y="417"/>
                    <a:pt x="92" y="417"/>
                  </a:cubicBezTo>
                  <a:cubicBezTo>
                    <a:pt x="96" y="441"/>
                    <a:pt x="103" y="464"/>
                    <a:pt x="113" y="485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6" y="612"/>
                    <a:pt x="247" y="623"/>
                    <a:pt x="269" y="631"/>
                  </a:cubicBezTo>
                  <a:cubicBezTo>
                    <a:pt x="290" y="729"/>
                    <a:pt x="290" y="729"/>
                    <a:pt x="290" y="729"/>
                  </a:cubicBezTo>
                  <a:cubicBezTo>
                    <a:pt x="378" y="738"/>
                    <a:pt x="378" y="738"/>
                    <a:pt x="378" y="738"/>
                  </a:cubicBezTo>
                  <a:cubicBezTo>
                    <a:pt x="417" y="645"/>
                    <a:pt x="417" y="645"/>
                    <a:pt x="417" y="645"/>
                  </a:cubicBezTo>
                  <a:cubicBezTo>
                    <a:pt x="440" y="641"/>
                    <a:pt x="463" y="634"/>
                    <a:pt x="484" y="625"/>
                  </a:cubicBezTo>
                  <a:cubicBezTo>
                    <a:pt x="568" y="679"/>
                    <a:pt x="568" y="679"/>
                    <a:pt x="568" y="679"/>
                  </a:cubicBezTo>
                  <a:cubicBezTo>
                    <a:pt x="636" y="623"/>
                    <a:pt x="636" y="623"/>
                    <a:pt x="636" y="623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13" y="511"/>
                    <a:pt x="624" y="489"/>
                    <a:pt x="633" y="465"/>
                  </a:cubicBezTo>
                  <a:lnTo>
                    <a:pt x="730" y="444"/>
                  </a:lnTo>
                  <a:close/>
                  <a:moveTo>
                    <a:pt x="503" y="401"/>
                  </a:moveTo>
                  <a:cubicBezTo>
                    <a:pt x="488" y="463"/>
                    <a:pt x="433" y="505"/>
                    <a:pt x="369" y="505"/>
                  </a:cubicBezTo>
                  <a:cubicBezTo>
                    <a:pt x="369" y="505"/>
                    <a:pt x="369" y="505"/>
                    <a:pt x="369" y="505"/>
                  </a:cubicBezTo>
                  <a:cubicBezTo>
                    <a:pt x="358" y="505"/>
                    <a:pt x="346" y="504"/>
                    <a:pt x="335" y="502"/>
                  </a:cubicBezTo>
                  <a:cubicBezTo>
                    <a:pt x="261" y="483"/>
                    <a:pt x="216" y="408"/>
                    <a:pt x="234" y="334"/>
                  </a:cubicBezTo>
                  <a:cubicBezTo>
                    <a:pt x="250" y="272"/>
                    <a:pt x="305" y="229"/>
                    <a:pt x="369" y="229"/>
                  </a:cubicBezTo>
                  <a:cubicBezTo>
                    <a:pt x="380" y="229"/>
                    <a:pt x="392" y="231"/>
                    <a:pt x="403" y="233"/>
                  </a:cubicBezTo>
                  <a:cubicBezTo>
                    <a:pt x="439" y="242"/>
                    <a:pt x="469" y="265"/>
                    <a:pt x="488" y="297"/>
                  </a:cubicBezTo>
                  <a:cubicBezTo>
                    <a:pt x="507" y="328"/>
                    <a:pt x="512" y="365"/>
                    <a:pt x="503" y="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874515" y="2395387"/>
            <a:ext cx="930275" cy="930275"/>
            <a:chOff x="10874515" y="2395387"/>
            <a:chExt cx="930275" cy="930275"/>
          </a:xfrm>
        </p:grpSpPr>
        <p:sp>
          <p:nvSpPr>
            <p:cNvPr id="531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2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88377" y="2179487"/>
            <a:ext cx="2319338" cy="2319337"/>
            <a:chOff x="7488377" y="2179487"/>
            <a:chExt cx="2319338" cy="2319337"/>
          </a:xfrm>
        </p:grpSpPr>
        <p:sp>
          <p:nvSpPr>
            <p:cNvPr id="508" name="Freeform 240"/>
            <p:cNvSpPr>
              <a:spLocks noEditPoints="1"/>
            </p:cNvSpPr>
            <p:nvPr/>
          </p:nvSpPr>
          <p:spPr bwMode="auto">
            <a:xfrm>
              <a:off x="7488377" y="2179487"/>
              <a:ext cx="2319338" cy="2319337"/>
            </a:xfrm>
            <a:custGeom>
              <a:avLst/>
              <a:gdLst>
                <a:gd name="T0" fmla="*/ 1840 w 1840"/>
                <a:gd name="T1" fmla="*/ 964 h 1840"/>
                <a:gd name="T2" fmla="*/ 1682 w 1840"/>
                <a:gd name="T3" fmla="*/ 808 h 1840"/>
                <a:gd name="T4" fmla="*/ 1791 w 1840"/>
                <a:gd name="T5" fmla="*/ 614 h 1840"/>
                <a:gd name="T6" fmla="*/ 1578 w 1840"/>
                <a:gd name="T7" fmla="*/ 521 h 1840"/>
                <a:gd name="T8" fmla="*/ 1602 w 1840"/>
                <a:gd name="T9" fmla="*/ 301 h 1840"/>
                <a:gd name="T10" fmla="*/ 1379 w 1840"/>
                <a:gd name="T11" fmla="*/ 303 h 1840"/>
                <a:gd name="T12" fmla="*/ 1318 w 1840"/>
                <a:gd name="T13" fmla="*/ 90 h 1840"/>
                <a:gd name="T14" fmla="*/ 1103 w 1840"/>
                <a:gd name="T15" fmla="*/ 173 h 1840"/>
                <a:gd name="T16" fmla="*/ 964 w 1840"/>
                <a:gd name="T17" fmla="*/ 0 h 1840"/>
                <a:gd name="T18" fmla="*/ 808 w 1840"/>
                <a:gd name="T19" fmla="*/ 159 h 1840"/>
                <a:gd name="T20" fmla="*/ 613 w 1840"/>
                <a:gd name="T21" fmla="*/ 49 h 1840"/>
                <a:gd name="T22" fmla="*/ 521 w 1840"/>
                <a:gd name="T23" fmla="*/ 262 h 1840"/>
                <a:gd name="T24" fmla="*/ 301 w 1840"/>
                <a:gd name="T25" fmla="*/ 239 h 1840"/>
                <a:gd name="T26" fmla="*/ 303 w 1840"/>
                <a:gd name="T27" fmla="*/ 461 h 1840"/>
                <a:gd name="T28" fmla="*/ 89 w 1840"/>
                <a:gd name="T29" fmla="*/ 522 h 1840"/>
                <a:gd name="T30" fmla="*/ 173 w 1840"/>
                <a:gd name="T31" fmla="*/ 737 h 1840"/>
                <a:gd name="T32" fmla="*/ 0 w 1840"/>
                <a:gd name="T33" fmla="*/ 877 h 1840"/>
                <a:gd name="T34" fmla="*/ 159 w 1840"/>
                <a:gd name="T35" fmla="*/ 1032 h 1840"/>
                <a:gd name="T36" fmla="*/ 49 w 1840"/>
                <a:gd name="T37" fmla="*/ 1227 h 1840"/>
                <a:gd name="T38" fmla="*/ 262 w 1840"/>
                <a:gd name="T39" fmla="*/ 1320 h 1840"/>
                <a:gd name="T40" fmla="*/ 239 w 1840"/>
                <a:gd name="T41" fmla="*/ 1540 h 1840"/>
                <a:gd name="T42" fmla="*/ 461 w 1840"/>
                <a:gd name="T43" fmla="*/ 1538 h 1840"/>
                <a:gd name="T44" fmla="*/ 522 w 1840"/>
                <a:gd name="T45" fmla="*/ 1751 h 1840"/>
                <a:gd name="T46" fmla="*/ 737 w 1840"/>
                <a:gd name="T47" fmla="*/ 1668 h 1840"/>
                <a:gd name="T48" fmla="*/ 876 w 1840"/>
                <a:gd name="T49" fmla="*/ 1840 h 1840"/>
                <a:gd name="T50" fmla="*/ 1032 w 1840"/>
                <a:gd name="T51" fmla="*/ 1682 h 1840"/>
                <a:gd name="T52" fmla="*/ 1227 w 1840"/>
                <a:gd name="T53" fmla="*/ 1791 h 1840"/>
                <a:gd name="T54" fmla="*/ 1319 w 1840"/>
                <a:gd name="T55" fmla="*/ 1579 h 1840"/>
                <a:gd name="T56" fmla="*/ 1540 w 1840"/>
                <a:gd name="T57" fmla="*/ 1602 h 1840"/>
                <a:gd name="T58" fmla="*/ 1538 w 1840"/>
                <a:gd name="T59" fmla="*/ 1380 h 1840"/>
                <a:gd name="T60" fmla="*/ 1751 w 1840"/>
                <a:gd name="T61" fmla="*/ 1318 h 1840"/>
                <a:gd name="T62" fmla="*/ 1668 w 1840"/>
                <a:gd name="T63" fmla="*/ 1104 h 1840"/>
                <a:gd name="T64" fmla="*/ 1081 w 1840"/>
                <a:gd name="T65" fmla="*/ 1490 h 1840"/>
                <a:gd name="T66" fmla="*/ 759 w 1840"/>
                <a:gd name="T67" fmla="*/ 351 h 1840"/>
                <a:gd name="T68" fmla="*/ 1081 w 1840"/>
                <a:gd name="T69" fmla="*/ 149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0" h="1840">
                  <a:moveTo>
                    <a:pt x="1827" y="1080"/>
                  </a:moveTo>
                  <a:cubicBezTo>
                    <a:pt x="1840" y="964"/>
                    <a:pt x="1840" y="964"/>
                    <a:pt x="1840" y="964"/>
                  </a:cubicBezTo>
                  <a:cubicBezTo>
                    <a:pt x="1690" y="906"/>
                    <a:pt x="1690" y="906"/>
                    <a:pt x="1690" y="906"/>
                  </a:cubicBezTo>
                  <a:cubicBezTo>
                    <a:pt x="1689" y="874"/>
                    <a:pt x="1687" y="841"/>
                    <a:pt x="1682" y="808"/>
                  </a:cubicBezTo>
                  <a:cubicBezTo>
                    <a:pt x="1823" y="726"/>
                    <a:pt x="1823" y="726"/>
                    <a:pt x="1823" y="726"/>
                  </a:cubicBezTo>
                  <a:cubicBezTo>
                    <a:pt x="1791" y="614"/>
                    <a:pt x="1791" y="614"/>
                    <a:pt x="1791" y="614"/>
                  </a:cubicBezTo>
                  <a:cubicBezTo>
                    <a:pt x="1628" y="618"/>
                    <a:pt x="1628" y="618"/>
                    <a:pt x="1628" y="618"/>
                  </a:cubicBezTo>
                  <a:cubicBezTo>
                    <a:pt x="1614" y="584"/>
                    <a:pt x="1597" y="552"/>
                    <a:pt x="1578" y="521"/>
                  </a:cubicBezTo>
                  <a:cubicBezTo>
                    <a:pt x="1675" y="392"/>
                    <a:pt x="1675" y="392"/>
                    <a:pt x="1675" y="392"/>
                  </a:cubicBezTo>
                  <a:cubicBezTo>
                    <a:pt x="1602" y="301"/>
                    <a:pt x="1602" y="301"/>
                    <a:pt x="1602" y="301"/>
                  </a:cubicBezTo>
                  <a:cubicBezTo>
                    <a:pt x="1455" y="366"/>
                    <a:pt x="1455" y="366"/>
                    <a:pt x="1455" y="366"/>
                  </a:cubicBezTo>
                  <a:cubicBezTo>
                    <a:pt x="1431" y="344"/>
                    <a:pt x="1406" y="322"/>
                    <a:pt x="1379" y="303"/>
                  </a:cubicBezTo>
                  <a:cubicBezTo>
                    <a:pt x="1420" y="147"/>
                    <a:pt x="1420" y="147"/>
                    <a:pt x="1420" y="147"/>
                  </a:cubicBezTo>
                  <a:cubicBezTo>
                    <a:pt x="1318" y="90"/>
                    <a:pt x="1318" y="90"/>
                    <a:pt x="1318" y="90"/>
                  </a:cubicBezTo>
                  <a:cubicBezTo>
                    <a:pt x="1206" y="206"/>
                    <a:pt x="1206" y="206"/>
                    <a:pt x="1206" y="206"/>
                  </a:cubicBezTo>
                  <a:cubicBezTo>
                    <a:pt x="1173" y="193"/>
                    <a:pt x="1139" y="181"/>
                    <a:pt x="1103" y="173"/>
                  </a:cubicBezTo>
                  <a:cubicBezTo>
                    <a:pt x="1080" y="13"/>
                    <a:pt x="1080" y="13"/>
                    <a:pt x="1080" y="13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06" y="151"/>
                    <a:pt x="906" y="151"/>
                    <a:pt x="906" y="151"/>
                  </a:cubicBezTo>
                  <a:cubicBezTo>
                    <a:pt x="874" y="151"/>
                    <a:pt x="841" y="154"/>
                    <a:pt x="808" y="159"/>
                  </a:cubicBezTo>
                  <a:cubicBezTo>
                    <a:pt x="726" y="17"/>
                    <a:pt x="726" y="17"/>
                    <a:pt x="726" y="17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17" y="213"/>
                    <a:pt x="617" y="213"/>
                    <a:pt x="617" y="213"/>
                  </a:cubicBezTo>
                  <a:cubicBezTo>
                    <a:pt x="584" y="227"/>
                    <a:pt x="552" y="244"/>
                    <a:pt x="521" y="262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01" y="239"/>
                    <a:pt x="301" y="239"/>
                    <a:pt x="301" y="239"/>
                  </a:cubicBezTo>
                  <a:cubicBezTo>
                    <a:pt x="366" y="386"/>
                    <a:pt x="366" y="386"/>
                    <a:pt x="366" y="386"/>
                  </a:cubicBezTo>
                  <a:cubicBezTo>
                    <a:pt x="343" y="410"/>
                    <a:pt x="322" y="435"/>
                    <a:pt x="303" y="461"/>
                  </a:cubicBezTo>
                  <a:cubicBezTo>
                    <a:pt x="147" y="420"/>
                    <a:pt x="147" y="420"/>
                    <a:pt x="147" y="420"/>
                  </a:cubicBezTo>
                  <a:cubicBezTo>
                    <a:pt x="89" y="522"/>
                    <a:pt x="89" y="522"/>
                    <a:pt x="89" y="522"/>
                  </a:cubicBezTo>
                  <a:cubicBezTo>
                    <a:pt x="206" y="634"/>
                    <a:pt x="206" y="634"/>
                    <a:pt x="206" y="634"/>
                  </a:cubicBezTo>
                  <a:cubicBezTo>
                    <a:pt x="192" y="668"/>
                    <a:pt x="181" y="702"/>
                    <a:pt x="173" y="737"/>
                  </a:cubicBezTo>
                  <a:cubicBezTo>
                    <a:pt x="13" y="760"/>
                    <a:pt x="13" y="760"/>
                    <a:pt x="13" y="76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151" y="934"/>
                    <a:pt x="151" y="934"/>
                    <a:pt x="151" y="934"/>
                  </a:cubicBezTo>
                  <a:cubicBezTo>
                    <a:pt x="151" y="967"/>
                    <a:pt x="154" y="1000"/>
                    <a:pt x="159" y="1032"/>
                  </a:cubicBezTo>
                  <a:cubicBezTo>
                    <a:pt x="17" y="1115"/>
                    <a:pt x="17" y="1115"/>
                    <a:pt x="17" y="1115"/>
                  </a:cubicBezTo>
                  <a:cubicBezTo>
                    <a:pt x="49" y="1227"/>
                    <a:pt x="49" y="1227"/>
                    <a:pt x="49" y="1227"/>
                  </a:cubicBezTo>
                  <a:cubicBezTo>
                    <a:pt x="212" y="1223"/>
                    <a:pt x="212" y="1223"/>
                    <a:pt x="212" y="1223"/>
                  </a:cubicBezTo>
                  <a:cubicBezTo>
                    <a:pt x="227" y="1257"/>
                    <a:pt x="243" y="1289"/>
                    <a:pt x="262" y="1320"/>
                  </a:cubicBezTo>
                  <a:cubicBezTo>
                    <a:pt x="166" y="1449"/>
                    <a:pt x="166" y="1449"/>
                    <a:pt x="166" y="1449"/>
                  </a:cubicBezTo>
                  <a:cubicBezTo>
                    <a:pt x="239" y="1540"/>
                    <a:pt x="239" y="1540"/>
                    <a:pt x="239" y="1540"/>
                  </a:cubicBezTo>
                  <a:cubicBezTo>
                    <a:pt x="386" y="1474"/>
                    <a:pt x="386" y="1474"/>
                    <a:pt x="386" y="1474"/>
                  </a:cubicBezTo>
                  <a:cubicBezTo>
                    <a:pt x="410" y="1497"/>
                    <a:pt x="435" y="1518"/>
                    <a:pt x="461" y="1538"/>
                  </a:cubicBezTo>
                  <a:cubicBezTo>
                    <a:pt x="420" y="1694"/>
                    <a:pt x="420" y="1694"/>
                    <a:pt x="420" y="1694"/>
                  </a:cubicBezTo>
                  <a:cubicBezTo>
                    <a:pt x="522" y="1751"/>
                    <a:pt x="522" y="1751"/>
                    <a:pt x="522" y="1751"/>
                  </a:cubicBezTo>
                  <a:cubicBezTo>
                    <a:pt x="634" y="1635"/>
                    <a:pt x="634" y="1635"/>
                    <a:pt x="634" y="1635"/>
                  </a:cubicBezTo>
                  <a:cubicBezTo>
                    <a:pt x="667" y="1648"/>
                    <a:pt x="702" y="1659"/>
                    <a:pt x="737" y="1668"/>
                  </a:cubicBezTo>
                  <a:cubicBezTo>
                    <a:pt x="760" y="1827"/>
                    <a:pt x="760" y="1827"/>
                    <a:pt x="760" y="1827"/>
                  </a:cubicBezTo>
                  <a:cubicBezTo>
                    <a:pt x="876" y="1840"/>
                    <a:pt x="876" y="1840"/>
                    <a:pt x="876" y="1840"/>
                  </a:cubicBezTo>
                  <a:cubicBezTo>
                    <a:pt x="934" y="1690"/>
                    <a:pt x="934" y="1690"/>
                    <a:pt x="934" y="1690"/>
                  </a:cubicBezTo>
                  <a:cubicBezTo>
                    <a:pt x="967" y="1689"/>
                    <a:pt x="1000" y="1687"/>
                    <a:pt x="1032" y="1682"/>
                  </a:cubicBezTo>
                  <a:cubicBezTo>
                    <a:pt x="1114" y="1823"/>
                    <a:pt x="1114" y="1823"/>
                    <a:pt x="1114" y="1823"/>
                  </a:cubicBezTo>
                  <a:cubicBezTo>
                    <a:pt x="1227" y="1791"/>
                    <a:pt x="1227" y="1791"/>
                    <a:pt x="1227" y="1791"/>
                  </a:cubicBezTo>
                  <a:cubicBezTo>
                    <a:pt x="1223" y="1628"/>
                    <a:pt x="1223" y="1628"/>
                    <a:pt x="1223" y="1628"/>
                  </a:cubicBezTo>
                  <a:cubicBezTo>
                    <a:pt x="1256" y="1614"/>
                    <a:pt x="1289" y="1597"/>
                    <a:pt x="1319" y="1579"/>
                  </a:cubicBezTo>
                  <a:cubicBezTo>
                    <a:pt x="1448" y="1675"/>
                    <a:pt x="1448" y="1675"/>
                    <a:pt x="1448" y="1675"/>
                  </a:cubicBezTo>
                  <a:cubicBezTo>
                    <a:pt x="1540" y="1602"/>
                    <a:pt x="1540" y="1602"/>
                    <a:pt x="1540" y="1602"/>
                  </a:cubicBezTo>
                  <a:cubicBezTo>
                    <a:pt x="1474" y="1455"/>
                    <a:pt x="1474" y="1455"/>
                    <a:pt x="1474" y="1455"/>
                  </a:cubicBezTo>
                  <a:cubicBezTo>
                    <a:pt x="1497" y="1431"/>
                    <a:pt x="1518" y="1406"/>
                    <a:pt x="1538" y="1380"/>
                  </a:cubicBezTo>
                  <a:cubicBezTo>
                    <a:pt x="1694" y="1420"/>
                    <a:pt x="1694" y="1420"/>
                    <a:pt x="1694" y="1420"/>
                  </a:cubicBezTo>
                  <a:cubicBezTo>
                    <a:pt x="1751" y="1318"/>
                    <a:pt x="1751" y="1318"/>
                    <a:pt x="1751" y="1318"/>
                  </a:cubicBezTo>
                  <a:cubicBezTo>
                    <a:pt x="1635" y="1207"/>
                    <a:pt x="1635" y="1207"/>
                    <a:pt x="1635" y="1207"/>
                  </a:cubicBezTo>
                  <a:cubicBezTo>
                    <a:pt x="1648" y="1173"/>
                    <a:pt x="1659" y="1139"/>
                    <a:pt x="1668" y="1104"/>
                  </a:cubicBezTo>
                  <a:lnTo>
                    <a:pt x="1827" y="1080"/>
                  </a:lnTo>
                  <a:close/>
                  <a:moveTo>
                    <a:pt x="1081" y="1490"/>
                  </a:moveTo>
                  <a:cubicBezTo>
                    <a:pt x="766" y="1579"/>
                    <a:pt x="439" y="1396"/>
                    <a:pt x="350" y="1081"/>
                  </a:cubicBezTo>
                  <a:cubicBezTo>
                    <a:pt x="262" y="767"/>
                    <a:pt x="445" y="439"/>
                    <a:pt x="759" y="351"/>
                  </a:cubicBezTo>
                  <a:cubicBezTo>
                    <a:pt x="1074" y="262"/>
                    <a:pt x="1401" y="445"/>
                    <a:pt x="1490" y="760"/>
                  </a:cubicBezTo>
                  <a:cubicBezTo>
                    <a:pt x="1579" y="1074"/>
                    <a:pt x="1396" y="1401"/>
                    <a:pt x="1081" y="1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3" name="Freeform 247"/>
            <p:cNvSpPr>
              <a:spLocks noEditPoints="1"/>
            </p:cNvSpPr>
            <p:nvPr/>
          </p:nvSpPr>
          <p:spPr bwMode="auto">
            <a:xfrm>
              <a:off x="8332927" y="3025625"/>
              <a:ext cx="630238" cy="628650"/>
            </a:xfrm>
            <a:custGeom>
              <a:avLst/>
              <a:gdLst>
                <a:gd name="T0" fmla="*/ 250 w 500"/>
                <a:gd name="T1" fmla="*/ 499 h 499"/>
                <a:gd name="T2" fmla="*/ 0 w 500"/>
                <a:gd name="T3" fmla="*/ 249 h 499"/>
                <a:gd name="T4" fmla="*/ 250 w 500"/>
                <a:gd name="T5" fmla="*/ 0 h 499"/>
                <a:gd name="T6" fmla="*/ 500 w 500"/>
                <a:gd name="T7" fmla="*/ 249 h 499"/>
                <a:gd name="T8" fmla="*/ 250 w 500"/>
                <a:gd name="T9" fmla="*/ 499 h 499"/>
                <a:gd name="T10" fmla="*/ 250 w 500"/>
                <a:gd name="T11" fmla="*/ 140 h 499"/>
                <a:gd name="T12" fmla="*/ 140 w 500"/>
                <a:gd name="T13" fmla="*/ 249 h 499"/>
                <a:gd name="T14" fmla="*/ 250 w 500"/>
                <a:gd name="T15" fmla="*/ 359 h 499"/>
                <a:gd name="T16" fmla="*/ 360 w 500"/>
                <a:gd name="T17" fmla="*/ 249 h 499"/>
                <a:gd name="T18" fmla="*/ 250 w 500"/>
                <a:gd name="T19" fmla="*/ 14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99">
                  <a:moveTo>
                    <a:pt x="250" y="499"/>
                  </a:moveTo>
                  <a:cubicBezTo>
                    <a:pt x="112" y="499"/>
                    <a:pt x="0" y="387"/>
                    <a:pt x="0" y="249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388" y="0"/>
                    <a:pt x="500" y="112"/>
                    <a:pt x="500" y="249"/>
                  </a:cubicBezTo>
                  <a:cubicBezTo>
                    <a:pt x="500" y="387"/>
                    <a:pt x="388" y="499"/>
                    <a:pt x="250" y="499"/>
                  </a:cubicBezTo>
                  <a:close/>
                  <a:moveTo>
                    <a:pt x="250" y="140"/>
                  </a:moveTo>
                  <a:cubicBezTo>
                    <a:pt x="190" y="140"/>
                    <a:pt x="140" y="189"/>
                    <a:pt x="140" y="249"/>
                  </a:cubicBezTo>
                  <a:cubicBezTo>
                    <a:pt x="140" y="310"/>
                    <a:pt x="190" y="359"/>
                    <a:pt x="250" y="359"/>
                  </a:cubicBezTo>
                  <a:cubicBezTo>
                    <a:pt x="311" y="359"/>
                    <a:pt x="360" y="310"/>
                    <a:pt x="360" y="249"/>
                  </a:cubicBezTo>
                  <a:cubicBezTo>
                    <a:pt x="360" y="189"/>
                    <a:pt x="311" y="140"/>
                    <a:pt x="250" y="1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67977" y="3165325"/>
            <a:ext cx="2667000" cy="2667000"/>
            <a:chOff x="9367977" y="3165325"/>
            <a:chExt cx="2667000" cy="2667000"/>
          </a:xfrm>
        </p:grpSpPr>
        <p:sp>
          <p:nvSpPr>
            <p:cNvPr id="507" name="Freeform 239"/>
            <p:cNvSpPr>
              <a:spLocks noEditPoints="1"/>
            </p:cNvSpPr>
            <p:nvPr/>
          </p:nvSpPr>
          <p:spPr bwMode="auto">
            <a:xfrm>
              <a:off x="9367977" y="3165325"/>
              <a:ext cx="2667000" cy="2667000"/>
            </a:xfrm>
            <a:custGeom>
              <a:avLst/>
              <a:gdLst>
                <a:gd name="T0" fmla="*/ 2116 w 2116"/>
                <a:gd name="T1" fmla="*/ 1052 h 2116"/>
                <a:gd name="T2" fmla="*/ 1925 w 2116"/>
                <a:gd name="T3" fmla="*/ 883 h 2116"/>
                <a:gd name="T4" fmla="*/ 2038 w 2116"/>
                <a:gd name="T5" fmla="*/ 652 h 2116"/>
                <a:gd name="T6" fmla="*/ 1795 w 2116"/>
                <a:gd name="T7" fmla="*/ 570 h 2116"/>
                <a:gd name="T8" fmla="*/ 1802 w 2116"/>
                <a:gd name="T9" fmla="*/ 305 h 2116"/>
                <a:gd name="T10" fmla="*/ 1548 w 2116"/>
                <a:gd name="T11" fmla="*/ 321 h 2116"/>
                <a:gd name="T12" fmla="*/ 1464 w 2116"/>
                <a:gd name="T13" fmla="*/ 80 h 2116"/>
                <a:gd name="T14" fmla="*/ 1234 w 2116"/>
                <a:gd name="T15" fmla="*/ 191 h 2116"/>
                <a:gd name="T16" fmla="*/ 1052 w 2116"/>
                <a:gd name="T17" fmla="*/ 0 h 2116"/>
                <a:gd name="T18" fmla="*/ 884 w 2116"/>
                <a:gd name="T19" fmla="*/ 191 h 2116"/>
                <a:gd name="T20" fmla="*/ 653 w 2116"/>
                <a:gd name="T21" fmla="*/ 78 h 2116"/>
                <a:gd name="T22" fmla="*/ 570 w 2116"/>
                <a:gd name="T23" fmla="*/ 321 h 2116"/>
                <a:gd name="T24" fmla="*/ 305 w 2116"/>
                <a:gd name="T25" fmla="*/ 314 h 2116"/>
                <a:gd name="T26" fmla="*/ 322 w 2116"/>
                <a:gd name="T27" fmla="*/ 568 h 2116"/>
                <a:gd name="T28" fmla="*/ 81 w 2116"/>
                <a:gd name="T29" fmla="*/ 652 h 2116"/>
                <a:gd name="T30" fmla="*/ 192 w 2116"/>
                <a:gd name="T31" fmla="*/ 882 h 2116"/>
                <a:gd name="T32" fmla="*/ 0 w 2116"/>
                <a:gd name="T33" fmla="*/ 1064 h 2116"/>
                <a:gd name="T34" fmla="*/ 191 w 2116"/>
                <a:gd name="T35" fmla="*/ 1233 h 2116"/>
                <a:gd name="T36" fmla="*/ 78 w 2116"/>
                <a:gd name="T37" fmla="*/ 1463 h 2116"/>
                <a:gd name="T38" fmla="*/ 321 w 2116"/>
                <a:gd name="T39" fmla="*/ 1546 h 2116"/>
                <a:gd name="T40" fmla="*/ 314 w 2116"/>
                <a:gd name="T41" fmla="*/ 1811 h 2116"/>
                <a:gd name="T42" fmla="*/ 569 w 2116"/>
                <a:gd name="T43" fmla="*/ 1794 h 2116"/>
                <a:gd name="T44" fmla="*/ 653 w 2116"/>
                <a:gd name="T45" fmla="*/ 2035 h 2116"/>
                <a:gd name="T46" fmla="*/ 882 w 2116"/>
                <a:gd name="T47" fmla="*/ 1925 h 2116"/>
                <a:gd name="T48" fmla="*/ 1064 w 2116"/>
                <a:gd name="T49" fmla="*/ 2116 h 2116"/>
                <a:gd name="T50" fmla="*/ 1233 w 2116"/>
                <a:gd name="T51" fmla="*/ 1925 h 2116"/>
                <a:gd name="T52" fmla="*/ 1464 w 2116"/>
                <a:gd name="T53" fmla="*/ 2038 h 2116"/>
                <a:gd name="T54" fmla="*/ 1546 w 2116"/>
                <a:gd name="T55" fmla="*/ 1795 h 2116"/>
                <a:gd name="T56" fmla="*/ 1811 w 2116"/>
                <a:gd name="T57" fmla="*/ 1802 h 2116"/>
                <a:gd name="T58" fmla="*/ 1795 w 2116"/>
                <a:gd name="T59" fmla="*/ 1547 h 2116"/>
                <a:gd name="T60" fmla="*/ 2036 w 2116"/>
                <a:gd name="T61" fmla="*/ 1463 h 2116"/>
                <a:gd name="T62" fmla="*/ 1925 w 2116"/>
                <a:gd name="T63" fmla="*/ 1234 h 2116"/>
                <a:gd name="T64" fmla="*/ 1358 w 2116"/>
                <a:gd name="T65" fmla="*/ 1669 h 2116"/>
                <a:gd name="T66" fmla="*/ 759 w 2116"/>
                <a:gd name="T67" fmla="*/ 447 h 2116"/>
                <a:gd name="T68" fmla="*/ 1358 w 2116"/>
                <a:gd name="T69" fmla="*/ 1669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6" h="2116">
                  <a:moveTo>
                    <a:pt x="1941" y="1111"/>
                  </a:moveTo>
                  <a:cubicBezTo>
                    <a:pt x="2116" y="1052"/>
                    <a:pt x="2116" y="1052"/>
                    <a:pt x="2116" y="1052"/>
                  </a:cubicBezTo>
                  <a:cubicBezTo>
                    <a:pt x="2107" y="917"/>
                    <a:pt x="2107" y="917"/>
                    <a:pt x="2107" y="917"/>
                  </a:cubicBezTo>
                  <a:cubicBezTo>
                    <a:pt x="1925" y="883"/>
                    <a:pt x="1925" y="883"/>
                    <a:pt x="1925" y="883"/>
                  </a:cubicBezTo>
                  <a:cubicBezTo>
                    <a:pt x="1918" y="847"/>
                    <a:pt x="1908" y="810"/>
                    <a:pt x="1896" y="774"/>
                  </a:cubicBezTo>
                  <a:cubicBezTo>
                    <a:pt x="2038" y="652"/>
                    <a:pt x="2038" y="652"/>
                    <a:pt x="2038" y="652"/>
                  </a:cubicBezTo>
                  <a:cubicBezTo>
                    <a:pt x="1979" y="532"/>
                    <a:pt x="1979" y="532"/>
                    <a:pt x="1979" y="532"/>
                  </a:cubicBezTo>
                  <a:cubicBezTo>
                    <a:pt x="1795" y="570"/>
                    <a:pt x="1795" y="570"/>
                    <a:pt x="1795" y="570"/>
                  </a:cubicBezTo>
                  <a:cubicBezTo>
                    <a:pt x="1772" y="535"/>
                    <a:pt x="1747" y="502"/>
                    <a:pt x="1720" y="471"/>
                  </a:cubicBezTo>
                  <a:cubicBezTo>
                    <a:pt x="1802" y="305"/>
                    <a:pt x="1802" y="305"/>
                    <a:pt x="1802" y="305"/>
                  </a:cubicBezTo>
                  <a:cubicBezTo>
                    <a:pt x="1700" y="217"/>
                    <a:pt x="1700" y="217"/>
                    <a:pt x="1700" y="217"/>
                  </a:cubicBezTo>
                  <a:cubicBezTo>
                    <a:pt x="1548" y="321"/>
                    <a:pt x="1548" y="321"/>
                    <a:pt x="1548" y="321"/>
                  </a:cubicBezTo>
                  <a:cubicBezTo>
                    <a:pt x="1516" y="301"/>
                    <a:pt x="1483" y="282"/>
                    <a:pt x="1450" y="265"/>
                  </a:cubicBezTo>
                  <a:cubicBezTo>
                    <a:pt x="1464" y="80"/>
                    <a:pt x="1464" y="80"/>
                    <a:pt x="1464" y="80"/>
                  </a:cubicBezTo>
                  <a:cubicBezTo>
                    <a:pt x="1336" y="37"/>
                    <a:pt x="1336" y="37"/>
                    <a:pt x="1336" y="37"/>
                  </a:cubicBezTo>
                  <a:cubicBezTo>
                    <a:pt x="1234" y="191"/>
                    <a:pt x="1234" y="191"/>
                    <a:pt x="1234" y="191"/>
                  </a:cubicBezTo>
                  <a:cubicBezTo>
                    <a:pt x="1194" y="183"/>
                    <a:pt x="1152" y="178"/>
                    <a:pt x="1111" y="175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918" y="9"/>
                    <a:pt x="918" y="9"/>
                    <a:pt x="918" y="9"/>
                  </a:cubicBezTo>
                  <a:cubicBezTo>
                    <a:pt x="884" y="191"/>
                    <a:pt x="884" y="191"/>
                    <a:pt x="884" y="191"/>
                  </a:cubicBezTo>
                  <a:cubicBezTo>
                    <a:pt x="847" y="198"/>
                    <a:pt x="810" y="208"/>
                    <a:pt x="774" y="220"/>
                  </a:cubicBezTo>
                  <a:cubicBezTo>
                    <a:pt x="653" y="78"/>
                    <a:pt x="653" y="78"/>
                    <a:pt x="653" y="78"/>
                  </a:cubicBezTo>
                  <a:cubicBezTo>
                    <a:pt x="532" y="137"/>
                    <a:pt x="532" y="137"/>
                    <a:pt x="532" y="137"/>
                  </a:cubicBezTo>
                  <a:cubicBezTo>
                    <a:pt x="570" y="321"/>
                    <a:pt x="570" y="321"/>
                    <a:pt x="570" y="321"/>
                  </a:cubicBezTo>
                  <a:cubicBezTo>
                    <a:pt x="535" y="344"/>
                    <a:pt x="502" y="369"/>
                    <a:pt x="471" y="396"/>
                  </a:cubicBezTo>
                  <a:cubicBezTo>
                    <a:pt x="305" y="314"/>
                    <a:pt x="305" y="314"/>
                    <a:pt x="305" y="314"/>
                  </a:cubicBezTo>
                  <a:cubicBezTo>
                    <a:pt x="217" y="416"/>
                    <a:pt x="217" y="416"/>
                    <a:pt x="217" y="416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01" y="600"/>
                    <a:pt x="282" y="633"/>
                    <a:pt x="265" y="666"/>
                  </a:cubicBezTo>
                  <a:cubicBezTo>
                    <a:pt x="81" y="652"/>
                    <a:pt x="81" y="652"/>
                    <a:pt x="81" y="652"/>
                  </a:cubicBezTo>
                  <a:cubicBezTo>
                    <a:pt x="37" y="780"/>
                    <a:pt x="37" y="780"/>
                    <a:pt x="37" y="780"/>
                  </a:cubicBezTo>
                  <a:cubicBezTo>
                    <a:pt x="192" y="882"/>
                    <a:pt x="192" y="882"/>
                    <a:pt x="192" y="882"/>
                  </a:cubicBezTo>
                  <a:cubicBezTo>
                    <a:pt x="183" y="923"/>
                    <a:pt x="178" y="964"/>
                    <a:pt x="175" y="1005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9" y="1198"/>
                    <a:pt x="9" y="1198"/>
                    <a:pt x="9" y="1198"/>
                  </a:cubicBezTo>
                  <a:cubicBezTo>
                    <a:pt x="191" y="1233"/>
                    <a:pt x="191" y="1233"/>
                    <a:pt x="191" y="1233"/>
                  </a:cubicBezTo>
                  <a:cubicBezTo>
                    <a:pt x="199" y="1269"/>
                    <a:pt x="208" y="1306"/>
                    <a:pt x="221" y="1342"/>
                  </a:cubicBezTo>
                  <a:cubicBezTo>
                    <a:pt x="78" y="1463"/>
                    <a:pt x="78" y="1463"/>
                    <a:pt x="78" y="1463"/>
                  </a:cubicBezTo>
                  <a:cubicBezTo>
                    <a:pt x="138" y="1584"/>
                    <a:pt x="138" y="1584"/>
                    <a:pt x="138" y="1584"/>
                  </a:cubicBezTo>
                  <a:cubicBezTo>
                    <a:pt x="321" y="1546"/>
                    <a:pt x="321" y="1546"/>
                    <a:pt x="321" y="1546"/>
                  </a:cubicBezTo>
                  <a:cubicBezTo>
                    <a:pt x="344" y="1581"/>
                    <a:pt x="369" y="1614"/>
                    <a:pt x="397" y="1645"/>
                  </a:cubicBezTo>
                  <a:cubicBezTo>
                    <a:pt x="314" y="1811"/>
                    <a:pt x="314" y="1811"/>
                    <a:pt x="314" y="1811"/>
                  </a:cubicBezTo>
                  <a:cubicBezTo>
                    <a:pt x="416" y="1899"/>
                    <a:pt x="416" y="1899"/>
                    <a:pt x="416" y="1899"/>
                  </a:cubicBezTo>
                  <a:cubicBezTo>
                    <a:pt x="569" y="1794"/>
                    <a:pt x="569" y="1794"/>
                    <a:pt x="569" y="1794"/>
                  </a:cubicBezTo>
                  <a:cubicBezTo>
                    <a:pt x="600" y="1815"/>
                    <a:pt x="633" y="1834"/>
                    <a:pt x="667" y="1851"/>
                  </a:cubicBezTo>
                  <a:cubicBezTo>
                    <a:pt x="653" y="2035"/>
                    <a:pt x="653" y="2035"/>
                    <a:pt x="653" y="2035"/>
                  </a:cubicBezTo>
                  <a:cubicBezTo>
                    <a:pt x="780" y="2079"/>
                    <a:pt x="780" y="2079"/>
                    <a:pt x="780" y="2079"/>
                  </a:cubicBezTo>
                  <a:cubicBezTo>
                    <a:pt x="882" y="1925"/>
                    <a:pt x="882" y="1925"/>
                    <a:pt x="882" y="1925"/>
                  </a:cubicBezTo>
                  <a:cubicBezTo>
                    <a:pt x="923" y="1933"/>
                    <a:pt x="964" y="1938"/>
                    <a:pt x="1005" y="1941"/>
                  </a:cubicBezTo>
                  <a:cubicBezTo>
                    <a:pt x="1064" y="2116"/>
                    <a:pt x="1064" y="2116"/>
                    <a:pt x="1064" y="2116"/>
                  </a:cubicBezTo>
                  <a:cubicBezTo>
                    <a:pt x="1199" y="2107"/>
                    <a:pt x="1199" y="2107"/>
                    <a:pt x="1199" y="2107"/>
                  </a:cubicBezTo>
                  <a:cubicBezTo>
                    <a:pt x="1233" y="1925"/>
                    <a:pt x="1233" y="1925"/>
                    <a:pt x="1233" y="1925"/>
                  </a:cubicBezTo>
                  <a:cubicBezTo>
                    <a:pt x="1269" y="1918"/>
                    <a:pt x="1306" y="1908"/>
                    <a:pt x="1342" y="1896"/>
                  </a:cubicBezTo>
                  <a:cubicBezTo>
                    <a:pt x="1464" y="2038"/>
                    <a:pt x="1464" y="2038"/>
                    <a:pt x="1464" y="2038"/>
                  </a:cubicBezTo>
                  <a:cubicBezTo>
                    <a:pt x="1584" y="1979"/>
                    <a:pt x="1584" y="1979"/>
                    <a:pt x="1584" y="1979"/>
                  </a:cubicBezTo>
                  <a:cubicBezTo>
                    <a:pt x="1546" y="1795"/>
                    <a:pt x="1546" y="1795"/>
                    <a:pt x="1546" y="1795"/>
                  </a:cubicBezTo>
                  <a:cubicBezTo>
                    <a:pt x="1581" y="1772"/>
                    <a:pt x="1614" y="1747"/>
                    <a:pt x="1645" y="1719"/>
                  </a:cubicBezTo>
                  <a:cubicBezTo>
                    <a:pt x="1811" y="1802"/>
                    <a:pt x="1811" y="1802"/>
                    <a:pt x="1811" y="1802"/>
                  </a:cubicBezTo>
                  <a:cubicBezTo>
                    <a:pt x="1899" y="1700"/>
                    <a:pt x="1899" y="1700"/>
                    <a:pt x="1899" y="1700"/>
                  </a:cubicBezTo>
                  <a:cubicBezTo>
                    <a:pt x="1795" y="1547"/>
                    <a:pt x="1795" y="1547"/>
                    <a:pt x="1795" y="1547"/>
                  </a:cubicBezTo>
                  <a:cubicBezTo>
                    <a:pt x="1816" y="1516"/>
                    <a:pt x="1834" y="1483"/>
                    <a:pt x="1851" y="1450"/>
                  </a:cubicBezTo>
                  <a:cubicBezTo>
                    <a:pt x="2036" y="1463"/>
                    <a:pt x="2036" y="1463"/>
                    <a:pt x="2036" y="1463"/>
                  </a:cubicBezTo>
                  <a:cubicBezTo>
                    <a:pt x="2079" y="1336"/>
                    <a:pt x="2079" y="1336"/>
                    <a:pt x="2079" y="1336"/>
                  </a:cubicBezTo>
                  <a:cubicBezTo>
                    <a:pt x="1925" y="1234"/>
                    <a:pt x="1925" y="1234"/>
                    <a:pt x="1925" y="1234"/>
                  </a:cubicBezTo>
                  <a:cubicBezTo>
                    <a:pt x="1933" y="1193"/>
                    <a:pt x="1938" y="1152"/>
                    <a:pt x="1941" y="1111"/>
                  </a:cubicBezTo>
                  <a:close/>
                  <a:moveTo>
                    <a:pt x="1358" y="1669"/>
                  </a:moveTo>
                  <a:cubicBezTo>
                    <a:pt x="1020" y="1834"/>
                    <a:pt x="613" y="1695"/>
                    <a:pt x="447" y="1357"/>
                  </a:cubicBezTo>
                  <a:cubicBezTo>
                    <a:pt x="282" y="1020"/>
                    <a:pt x="421" y="613"/>
                    <a:pt x="759" y="447"/>
                  </a:cubicBezTo>
                  <a:cubicBezTo>
                    <a:pt x="1096" y="282"/>
                    <a:pt x="1504" y="421"/>
                    <a:pt x="1669" y="759"/>
                  </a:cubicBezTo>
                  <a:cubicBezTo>
                    <a:pt x="1834" y="1096"/>
                    <a:pt x="1695" y="1503"/>
                    <a:pt x="1358" y="1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4" name="Freeform 248"/>
            <p:cNvSpPr>
              <a:spLocks noEditPoints="1"/>
            </p:cNvSpPr>
            <p:nvPr/>
          </p:nvSpPr>
          <p:spPr bwMode="auto">
            <a:xfrm>
              <a:off x="10353815" y="4136875"/>
              <a:ext cx="722313" cy="725487"/>
            </a:xfrm>
            <a:custGeom>
              <a:avLst/>
              <a:gdLst>
                <a:gd name="T0" fmla="*/ 287 w 574"/>
                <a:gd name="T1" fmla="*/ 575 h 575"/>
                <a:gd name="T2" fmla="*/ 0 w 574"/>
                <a:gd name="T3" fmla="*/ 287 h 575"/>
                <a:gd name="T4" fmla="*/ 287 w 574"/>
                <a:gd name="T5" fmla="*/ 0 h 575"/>
                <a:gd name="T6" fmla="*/ 574 w 574"/>
                <a:gd name="T7" fmla="*/ 287 h 575"/>
                <a:gd name="T8" fmla="*/ 287 w 574"/>
                <a:gd name="T9" fmla="*/ 575 h 575"/>
                <a:gd name="T10" fmla="*/ 287 w 574"/>
                <a:gd name="T11" fmla="*/ 160 h 575"/>
                <a:gd name="T12" fmla="*/ 160 w 574"/>
                <a:gd name="T13" fmla="*/ 287 h 575"/>
                <a:gd name="T14" fmla="*/ 287 w 574"/>
                <a:gd name="T15" fmla="*/ 415 h 575"/>
                <a:gd name="T16" fmla="*/ 414 w 574"/>
                <a:gd name="T17" fmla="*/ 287 h 575"/>
                <a:gd name="T18" fmla="*/ 287 w 574"/>
                <a:gd name="T19" fmla="*/ 16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5">
                  <a:moveTo>
                    <a:pt x="287" y="575"/>
                  </a:moveTo>
                  <a:cubicBezTo>
                    <a:pt x="129" y="575"/>
                    <a:pt x="0" y="446"/>
                    <a:pt x="0" y="287"/>
                  </a:cubicBezTo>
                  <a:cubicBezTo>
                    <a:pt x="0" y="129"/>
                    <a:pt x="129" y="0"/>
                    <a:pt x="287" y="0"/>
                  </a:cubicBezTo>
                  <a:cubicBezTo>
                    <a:pt x="446" y="0"/>
                    <a:pt x="574" y="129"/>
                    <a:pt x="574" y="287"/>
                  </a:cubicBezTo>
                  <a:cubicBezTo>
                    <a:pt x="574" y="446"/>
                    <a:pt x="446" y="575"/>
                    <a:pt x="287" y="575"/>
                  </a:cubicBezTo>
                  <a:close/>
                  <a:moveTo>
                    <a:pt x="287" y="160"/>
                  </a:moveTo>
                  <a:cubicBezTo>
                    <a:pt x="217" y="160"/>
                    <a:pt x="160" y="217"/>
                    <a:pt x="160" y="287"/>
                  </a:cubicBezTo>
                  <a:cubicBezTo>
                    <a:pt x="160" y="358"/>
                    <a:pt x="217" y="415"/>
                    <a:pt x="287" y="415"/>
                  </a:cubicBezTo>
                  <a:cubicBezTo>
                    <a:pt x="357" y="415"/>
                    <a:pt x="414" y="358"/>
                    <a:pt x="414" y="287"/>
                  </a:cubicBezTo>
                  <a:cubicBezTo>
                    <a:pt x="414" y="217"/>
                    <a:pt x="357" y="160"/>
                    <a:pt x="287" y="1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18777" y="1417488"/>
            <a:ext cx="1682750" cy="1682750"/>
            <a:chOff x="9418777" y="1417488"/>
            <a:chExt cx="1682750" cy="1682750"/>
          </a:xfrm>
        </p:grpSpPr>
        <p:sp>
          <p:nvSpPr>
            <p:cNvPr id="509" name="Freeform 241"/>
            <p:cNvSpPr>
              <a:spLocks noEditPoints="1"/>
            </p:cNvSpPr>
            <p:nvPr/>
          </p:nvSpPr>
          <p:spPr bwMode="auto">
            <a:xfrm>
              <a:off x="9418777" y="1417488"/>
              <a:ext cx="1682750" cy="1682750"/>
            </a:xfrm>
            <a:custGeom>
              <a:avLst/>
              <a:gdLst>
                <a:gd name="T0" fmla="*/ 1335 w 1335"/>
                <a:gd name="T1" fmla="*/ 699 h 1335"/>
                <a:gd name="T2" fmla="*/ 1220 w 1335"/>
                <a:gd name="T3" fmla="*/ 586 h 1335"/>
                <a:gd name="T4" fmla="*/ 1300 w 1335"/>
                <a:gd name="T5" fmla="*/ 445 h 1335"/>
                <a:gd name="T6" fmla="*/ 1145 w 1335"/>
                <a:gd name="T7" fmla="*/ 378 h 1335"/>
                <a:gd name="T8" fmla="*/ 1162 w 1335"/>
                <a:gd name="T9" fmla="*/ 218 h 1335"/>
                <a:gd name="T10" fmla="*/ 1001 w 1335"/>
                <a:gd name="T11" fmla="*/ 219 h 1335"/>
                <a:gd name="T12" fmla="*/ 956 w 1335"/>
                <a:gd name="T13" fmla="*/ 65 h 1335"/>
                <a:gd name="T14" fmla="*/ 801 w 1335"/>
                <a:gd name="T15" fmla="*/ 125 h 1335"/>
                <a:gd name="T16" fmla="*/ 699 w 1335"/>
                <a:gd name="T17" fmla="*/ 0 h 1335"/>
                <a:gd name="T18" fmla="*/ 586 w 1335"/>
                <a:gd name="T19" fmla="*/ 115 h 1335"/>
                <a:gd name="T20" fmla="*/ 445 w 1335"/>
                <a:gd name="T21" fmla="*/ 35 h 1335"/>
                <a:gd name="T22" fmla="*/ 378 w 1335"/>
                <a:gd name="T23" fmla="*/ 190 h 1335"/>
                <a:gd name="T24" fmla="*/ 218 w 1335"/>
                <a:gd name="T25" fmla="*/ 173 h 1335"/>
                <a:gd name="T26" fmla="*/ 220 w 1335"/>
                <a:gd name="T27" fmla="*/ 334 h 1335"/>
                <a:gd name="T28" fmla="*/ 65 w 1335"/>
                <a:gd name="T29" fmla="*/ 379 h 1335"/>
                <a:gd name="T30" fmla="*/ 125 w 1335"/>
                <a:gd name="T31" fmla="*/ 535 h 1335"/>
                <a:gd name="T32" fmla="*/ 0 w 1335"/>
                <a:gd name="T33" fmla="*/ 636 h 1335"/>
                <a:gd name="T34" fmla="*/ 115 w 1335"/>
                <a:gd name="T35" fmla="*/ 749 h 1335"/>
                <a:gd name="T36" fmla="*/ 35 w 1335"/>
                <a:gd name="T37" fmla="*/ 890 h 1335"/>
                <a:gd name="T38" fmla="*/ 190 w 1335"/>
                <a:gd name="T39" fmla="*/ 957 h 1335"/>
                <a:gd name="T40" fmla="*/ 173 w 1335"/>
                <a:gd name="T41" fmla="*/ 1117 h 1335"/>
                <a:gd name="T42" fmla="*/ 334 w 1335"/>
                <a:gd name="T43" fmla="*/ 1116 h 1335"/>
                <a:gd name="T44" fmla="*/ 379 w 1335"/>
                <a:gd name="T45" fmla="*/ 1270 h 1335"/>
                <a:gd name="T46" fmla="*/ 535 w 1335"/>
                <a:gd name="T47" fmla="*/ 1210 h 1335"/>
                <a:gd name="T48" fmla="*/ 636 w 1335"/>
                <a:gd name="T49" fmla="*/ 1335 h 1335"/>
                <a:gd name="T50" fmla="*/ 749 w 1335"/>
                <a:gd name="T51" fmla="*/ 1220 h 1335"/>
                <a:gd name="T52" fmla="*/ 890 w 1335"/>
                <a:gd name="T53" fmla="*/ 1299 h 1335"/>
                <a:gd name="T54" fmla="*/ 957 w 1335"/>
                <a:gd name="T55" fmla="*/ 1145 h 1335"/>
                <a:gd name="T56" fmla="*/ 1117 w 1335"/>
                <a:gd name="T57" fmla="*/ 1162 h 1335"/>
                <a:gd name="T58" fmla="*/ 1116 w 1335"/>
                <a:gd name="T59" fmla="*/ 1001 h 1335"/>
                <a:gd name="T60" fmla="*/ 1271 w 1335"/>
                <a:gd name="T61" fmla="*/ 956 h 1335"/>
                <a:gd name="T62" fmla="*/ 1210 w 1335"/>
                <a:gd name="T63" fmla="*/ 801 h 1335"/>
                <a:gd name="T64" fmla="*/ 776 w 1335"/>
                <a:gd name="T65" fmla="*/ 1050 h 1335"/>
                <a:gd name="T66" fmla="*/ 560 w 1335"/>
                <a:gd name="T67" fmla="*/ 286 h 1335"/>
                <a:gd name="T68" fmla="*/ 776 w 1335"/>
                <a:gd name="T69" fmla="*/ 105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5" h="1335">
                  <a:moveTo>
                    <a:pt x="1326" y="784"/>
                  </a:moveTo>
                  <a:cubicBezTo>
                    <a:pt x="1335" y="699"/>
                    <a:pt x="1335" y="699"/>
                    <a:pt x="1335" y="699"/>
                  </a:cubicBezTo>
                  <a:cubicBezTo>
                    <a:pt x="1226" y="658"/>
                    <a:pt x="1226" y="658"/>
                    <a:pt x="1226" y="658"/>
                  </a:cubicBezTo>
                  <a:cubicBezTo>
                    <a:pt x="1226" y="634"/>
                    <a:pt x="1224" y="610"/>
                    <a:pt x="1220" y="586"/>
                  </a:cubicBezTo>
                  <a:cubicBezTo>
                    <a:pt x="1323" y="527"/>
                    <a:pt x="1323" y="527"/>
                    <a:pt x="1323" y="527"/>
                  </a:cubicBezTo>
                  <a:cubicBezTo>
                    <a:pt x="1300" y="445"/>
                    <a:pt x="1300" y="445"/>
                    <a:pt x="1300" y="445"/>
                  </a:cubicBezTo>
                  <a:cubicBezTo>
                    <a:pt x="1181" y="448"/>
                    <a:pt x="1181" y="448"/>
                    <a:pt x="1181" y="448"/>
                  </a:cubicBezTo>
                  <a:cubicBezTo>
                    <a:pt x="1171" y="424"/>
                    <a:pt x="1159" y="400"/>
                    <a:pt x="1145" y="378"/>
                  </a:cubicBezTo>
                  <a:cubicBezTo>
                    <a:pt x="1215" y="284"/>
                    <a:pt x="1215" y="284"/>
                    <a:pt x="1215" y="284"/>
                  </a:cubicBezTo>
                  <a:cubicBezTo>
                    <a:pt x="1162" y="218"/>
                    <a:pt x="1162" y="218"/>
                    <a:pt x="1162" y="218"/>
                  </a:cubicBezTo>
                  <a:cubicBezTo>
                    <a:pt x="1055" y="266"/>
                    <a:pt x="1055" y="266"/>
                    <a:pt x="1055" y="266"/>
                  </a:cubicBezTo>
                  <a:cubicBezTo>
                    <a:pt x="1038" y="249"/>
                    <a:pt x="1020" y="234"/>
                    <a:pt x="1001" y="219"/>
                  </a:cubicBezTo>
                  <a:cubicBezTo>
                    <a:pt x="1031" y="106"/>
                    <a:pt x="1031" y="106"/>
                    <a:pt x="1031" y="106"/>
                  </a:cubicBezTo>
                  <a:cubicBezTo>
                    <a:pt x="956" y="65"/>
                    <a:pt x="956" y="65"/>
                    <a:pt x="956" y="65"/>
                  </a:cubicBezTo>
                  <a:cubicBezTo>
                    <a:pt x="875" y="149"/>
                    <a:pt x="875" y="149"/>
                    <a:pt x="875" y="149"/>
                  </a:cubicBezTo>
                  <a:cubicBezTo>
                    <a:pt x="851" y="139"/>
                    <a:pt x="826" y="131"/>
                    <a:pt x="801" y="125"/>
                  </a:cubicBezTo>
                  <a:cubicBezTo>
                    <a:pt x="784" y="9"/>
                    <a:pt x="784" y="9"/>
                    <a:pt x="784" y="9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658" y="109"/>
                    <a:pt x="658" y="109"/>
                    <a:pt x="658" y="109"/>
                  </a:cubicBezTo>
                  <a:cubicBezTo>
                    <a:pt x="634" y="109"/>
                    <a:pt x="610" y="111"/>
                    <a:pt x="586" y="115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445" y="35"/>
                    <a:pt x="445" y="35"/>
                    <a:pt x="445" y="35"/>
                  </a:cubicBezTo>
                  <a:cubicBezTo>
                    <a:pt x="448" y="154"/>
                    <a:pt x="448" y="154"/>
                    <a:pt x="448" y="154"/>
                  </a:cubicBezTo>
                  <a:cubicBezTo>
                    <a:pt x="424" y="164"/>
                    <a:pt x="400" y="176"/>
                    <a:pt x="378" y="190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218" y="173"/>
                    <a:pt x="218" y="173"/>
                    <a:pt x="218" y="173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49" y="297"/>
                    <a:pt x="234" y="315"/>
                    <a:pt x="220" y="334"/>
                  </a:cubicBezTo>
                  <a:cubicBezTo>
                    <a:pt x="106" y="305"/>
                    <a:pt x="106" y="305"/>
                    <a:pt x="106" y="305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149" y="460"/>
                    <a:pt x="149" y="460"/>
                    <a:pt x="149" y="460"/>
                  </a:cubicBezTo>
                  <a:cubicBezTo>
                    <a:pt x="139" y="484"/>
                    <a:pt x="131" y="509"/>
                    <a:pt x="125" y="535"/>
                  </a:cubicBezTo>
                  <a:cubicBezTo>
                    <a:pt x="9" y="551"/>
                    <a:pt x="9" y="551"/>
                    <a:pt x="9" y="551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109" y="678"/>
                    <a:pt x="109" y="678"/>
                    <a:pt x="109" y="678"/>
                  </a:cubicBezTo>
                  <a:cubicBezTo>
                    <a:pt x="110" y="701"/>
                    <a:pt x="111" y="725"/>
                    <a:pt x="115" y="749"/>
                  </a:cubicBezTo>
                  <a:cubicBezTo>
                    <a:pt x="12" y="809"/>
                    <a:pt x="12" y="809"/>
                    <a:pt x="12" y="809"/>
                  </a:cubicBezTo>
                  <a:cubicBezTo>
                    <a:pt x="35" y="890"/>
                    <a:pt x="35" y="890"/>
                    <a:pt x="35" y="890"/>
                  </a:cubicBezTo>
                  <a:cubicBezTo>
                    <a:pt x="154" y="887"/>
                    <a:pt x="154" y="887"/>
                    <a:pt x="154" y="887"/>
                  </a:cubicBezTo>
                  <a:cubicBezTo>
                    <a:pt x="164" y="912"/>
                    <a:pt x="177" y="935"/>
                    <a:pt x="190" y="957"/>
                  </a:cubicBezTo>
                  <a:cubicBezTo>
                    <a:pt x="120" y="1051"/>
                    <a:pt x="120" y="1051"/>
                    <a:pt x="120" y="1051"/>
                  </a:cubicBezTo>
                  <a:cubicBezTo>
                    <a:pt x="173" y="1117"/>
                    <a:pt x="173" y="1117"/>
                    <a:pt x="173" y="1117"/>
                  </a:cubicBezTo>
                  <a:cubicBezTo>
                    <a:pt x="280" y="1070"/>
                    <a:pt x="280" y="1070"/>
                    <a:pt x="280" y="1070"/>
                  </a:cubicBezTo>
                  <a:cubicBezTo>
                    <a:pt x="297" y="1086"/>
                    <a:pt x="315" y="1102"/>
                    <a:pt x="334" y="1116"/>
                  </a:cubicBezTo>
                  <a:cubicBezTo>
                    <a:pt x="305" y="1229"/>
                    <a:pt x="305" y="1229"/>
                    <a:pt x="305" y="1229"/>
                  </a:cubicBezTo>
                  <a:cubicBezTo>
                    <a:pt x="379" y="1270"/>
                    <a:pt x="379" y="1270"/>
                    <a:pt x="379" y="1270"/>
                  </a:cubicBezTo>
                  <a:cubicBezTo>
                    <a:pt x="460" y="1186"/>
                    <a:pt x="460" y="1186"/>
                    <a:pt x="460" y="1186"/>
                  </a:cubicBezTo>
                  <a:cubicBezTo>
                    <a:pt x="484" y="1196"/>
                    <a:pt x="509" y="1204"/>
                    <a:pt x="535" y="1210"/>
                  </a:cubicBezTo>
                  <a:cubicBezTo>
                    <a:pt x="551" y="1326"/>
                    <a:pt x="551" y="1326"/>
                    <a:pt x="551" y="1326"/>
                  </a:cubicBezTo>
                  <a:cubicBezTo>
                    <a:pt x="636" y="1335"/>
                    <a:pt x="636" y="1335"/>
                    <a:pt x="636" y="1335"/>
                  </a:cubicBezTo>
                  <a:cubicBezTo>
                    <a:pt x="678" y="1226"/>
                    <a:pt x="678" y="1226"/>
                    <a:pt x="678" y="1226"/>
                  </a:cubicBezTo>
                  <a:cubicBezTo>
                    <a:pt x="701" y="1226"/>
                    <a:pt x="725" y="1224"/>
                    <a:pt x="749" y="1220"/>
                  </a:cubicBezTo>
                  <a:cubicBezTo>
                    <a:pt x="808" y="1323"/>
                    <a:pt x="808" y="1323"/>
                    <a:pt x="808" y="1323"/>
                  </a:cubicBezTo>
                  <a:cubicBezTo>
                    <a:pt x="890" y="1299"/>
                    <a:pt x="890" y="1299"/>
                    <a:pt x="890" y="1299"/>
                  </a:cubicBezTo>
                  <a:cubicBezTo>
                    <a:pt x="887" y="1181"/>
                    <a:pt x="887" y="1181"/>
                    <a:pt x="887" y="1181"/>
                  </a:cubicBezTo>
                  <a:cubicBezTo>
                    <a:pt x="912" y="1171"/>
                    <a:pt x="935" y="1159"/>
                    <a:pt x="957" y="1145"/>
                  </a:cubicBezTo>
                  <a:cubicBezTo>
                    <a:pt x="1051" y="1215"/>
                    <a:pt x="1051" y="1215"/>
                    <a:pt x="1051" y="1215"/>
                  </a:cubicBezTo>
                  <a:cubicBezTo>
                    <a:pt x="1117" y="1162"/>
                    <a:pt x="1117" y="1162"/>
                    <a:pt x="1117" y="1162"/>
                  </a:cubicBezTo>
                  <a:cubicBezTo>
                    <a:pt x="1070" y="1055"/>
                    <a:pt x="1070" y="1055"/>
                    <a:pt x="1070" y="1055"/>
                  </a:cubicBezTo>
                  <a:cubicBezTo>
                    <a:pt x="1086" y="1038"/>
                    <a:pt x="1102" y="1020"/>
                    <a:pt x="1116" y="1001"/>
                  </a:cubicBezTo>
                  <a:cubicBezTo>
                    <a:pt x="1229" y="1031"/>
                    <a:pt x="1229" y="1031"/>
                    <a:pt x="1229" y="1031"/>
                  </a:cubicBezTo>
                  <a:cubicBezTo>
                    <a:pt x="1271" y="956"/>
                    <a:pt x="1271" y="956"/>
                    <a:pt x="1271" y="956"/>
                  </a:cubicBezTo>
                  <a:cubicBezTo>
                    <a:pt x="1186" y="875"/>
                    <a:pt x="1186" y="875"/>
                    <a:pt x="1186" y="875"/>
                  </a:cubicBezTo>
                  <a:cubicBezTo>
                    <a:pt x="1196" y="851"/>
                    <a:pt x="1204" y="826"/>
                    <a:pt x="1210" y="801"/>
                  </a:cubicBezTo>
                  <a:lnTo>
                    <a:pt x="1326" y="784"/>
                  </a:lnTo>
                  <a:close/>
                  <a:moveTo>
                    <a:pt x="776" y="1050"/>
                  </a:moveTo>
                  <a:cubicBezTo>
                    <a:pt x="565" y="1109"/>
                    <a:pt x="345" y="986"/>
                    <a:pt x="286" y="775"/>
                  </a:cubicBezTo>
                  <a:cubicBezTo>
                    <a:pt x="226" y="564"/>
                    <a:pt x="349" y="345"/>
                    <a:pt x="560" y="286"/>
                  </a:cubicBezTo>
                  <a:cubicBezTo>
                    <a:pt x="771" y="226"/>
                    <a:pt x="990" y="349"/>
                    <a:pt x="1050" y="560"/>
                  </a:cubicBezTo>
                  <a:cubicBezTo>
                    <a:pt x="1109" y="771"/>
                    <a:pt x="987" y="990"/>
                    <a:pt x="776" y="1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5" name="Freeform 249"/>
            <p:cNvSpPr>
              <a:spLocks noEditPoints="1"/>
            </p:cNvSpPr>
            <p:nvPr/>
          </p:nvSpPr>
          <p:spPr bwMode="auto">
            <a:xfrm>
              <a:off x="10033140" y="2033437"/>
              <a:ext cx="457200" cy="457200"/>
            </a:xfrm>
            <a:custGeom>
              <a:avLst/>
              <a:gdLst>
                <a:gd name="T0" fmla="*/ 181 w 363"/>
                <a:gd name="T1" fmla="*/ 363 h 363"/>
                <a:gd name="T2" fmla="*/ 0 w 363"/>
                <a:gd name="T3" fmla="*/ 181 h 363"/>
                <a:gd name="T4" fmla="*/ 181 w 363"/>
                <a:gd name="T5" fmla="*/ 0 h 363"/>
                <a:gd name="T6" fmla="*/ 363 w 363"/>
                <a:gd name="T7" fmla="*/ 181 h 363"/>
                <a:gd name="T8" fmla="*/ 181 w 363"/>
                <a:gd name="T9" fmla="*/ 363 h 363"/>
                <a:gd name="T10" fmla="*/ 181 w 363"/>
                <a:gd name="T11" fmla="*/ 120 h 363"/>
                <a:gd name="T12" fmla="*/ 120 w 363"/>
                <a:gd name="T13" fmla="*/ 181 h 363"/>
                <a:gd name="T14" fmla="*/ 181 w 363"/>
                <a:gd name="T15" fmla="*/ 243 h 363"/>
                <a:gd name="T16" fmla="*/ 243 w 363"/>
                <a:gd name="T17" fmla="*/ 181 h 363"/>
                <a:gd name="T18" fmla="*/ 181 w 363"/>
                <a:gd name="T19" fmla="*/ 12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363"/>
                  </a:moveTo>
                  <a:cubicBezTo>
                    <a:pt x="81" y="363"/>
                    <a:pt x="0" y="282"/>
                    <a:pt x="0" y="181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1" y="0"/>
                    <a:pt x="363" y="81"/>
                    <a:pt x="363" y="181"/>
                  </a:cubicBezTo>
                  <a:cubicBezTo>
                    <a:pt x="363" y="282"/>
                    <a:pt x="281" y="363"/>
                    <a:pt x="181" y="363"/>
                  </a:cubicBezTo>
                  <a:close/>
                  <a:moveTo>
                    <a:pt x="181" y="120"/>
                  </a:moveTo>
                  <a:cubicBezTo>
                    <a:pt x="147" y="120"/>
                    <a:pt x="120" y="147"/>
                    <a:pt x="120" y="181"/>
                  </a:cubicBezTo>
                  <a:cubicBezTo>
                    <a:pt x="120" y="215"/>
                    <a:pt x="147" y="243"/>
                    <a:pt x="181" y="243"/>
                  </a:cubicBezTo>
                  <a:cubicBezTo>
                    <a:pt x="215" y="243"/>
                    <a:pt x="243" y="215"/>
                    <a:pt x="243" y="181"/>
                  </a:cubicBezTo>
                  <a:cubicBezTo>
                    <a:pt x="243" y="147"/>
                    <a:pt x="215" y="120"/>
                    <a:pt x="181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266030" y="4782316"/>
            <a:ext cx="1430338" cy="1428750"/>
            <a:chOff x="8266030" y="4782316"/>
            <a:chExt cx="1430338" cy="1428750"/>
          </a:xfrm>
        </p:grpSpPr>
        <p:sp>
          <p:nvSpPr>
            <p:cNvPr id="510" name="Freeform 242"/>
            <p:cNvSpPr>
              <a:spLocks noEditPoints="1"/>
            </p:cNvSpPr>
            <p:nvPr/>
          </p:nvSpPr>
          <p:spPr bwMode="auto">
            <a:xfrm>
              <a:off x="8266030" y="4782316"/>
              <a:ext cx="1430338" cy="1428750"/>
            </a:xfrm>
            <a:custGeom>
              <a:avLst/>
              <a:gdLst>
                <a:gd name="T0" fmla="*/ 1013 w 1135"/>
                <a:gd name="T1" fmla="*/ 544 h 1134"/>
                <a:gd name="T2" fmla="*/ 1135 w 1135"/>
                <a:gd name="T3" fmla="*/ 472 h 1134"/>
                <a:gd name="T4" fmla="*/ 1107 w 1135"/>
                <a:gd name="T5" fmla="*/ 367 h 1134"/>
                <a:gd name="T6" fmla="*/ 965 w 1135"/>
                <a:gd name="T7" fmla="*/ 366 h 1134"/>
                <a:gd name="T8" fmla="*/ 866 w 1135"/>
                <a:gd name="T9" fmla="*/ 237 h 1134"/>
                <a:gd name="T10" fmla="*/ 901 w 1135"/>
                <a:gd name="T11" fmla="*/ 99 h 1134"/>
                <a:gd name="T12" fmla="*/ 808 w 1135"/>
                <a:gd name="T13" fmla="*/ 45 h 1134"/>
                <a:gd name="T14" fmla="*/ 706 w 1135"/>
                <a:gd name="T15" fmla="*/ 144 h 1134"/>
                <a:gd name="T16" fmla="*/ 544 w 1135"/>
                <a:gd name="T17" fmla="*/ 123 h 1134"/>
                <a:gd name="T18" fmla="*/ 472 w 1135"/>
                <a:gd name="T19" fmla="*/ 0 h 1134"/>
                <a:gd name="T20" fmla="*/ 367 w 1135"/>
                <a:gd name="T21" fmla="*/ 28 h 1134"/>
                <a:gd name="T22" fmla="*/ 365 w 1135"/>
                <a:gd name="T23" fmla="*/ 170 h 1134"/>
                <a:gd name="T24" fmla="*/ 237 w 1135"/>
                <a:gd name="T25" fmla="*/ 269 h 1134"/>
                <a:gd name="T26" fmla="*/ 99 w 1135"/>
                <a:gd name="T27" fmla="*/ 234 h 1134"/>
                <a:gd name="T28" fmla="*/ 45 w 1135"/>
                <a:gd name="T29" fmla="*/ 327 h 1134"/>
                <a:gd name="T30" fmla="*/ 144 w 1135"/>
                <a:gd name="T31" fmla="*/ 429 h 1134"/>
                <a:gd name="T32" fmla="*/ 123 w 1135"/>
                <a:gd name="T33" fmla="*/ 590 h 1134"/>
                <a:gd name="T34" fmla="*/ 0 w 1135"/>
                <a:gd name="T35" fmla="*/ 663 h 1134"/>
                <a:gd name="T36" fmla="*/ 28 w 1135"/>
                <a:gd name="T37" fmla="*/ 767 h 1134"/>
                <a:gd name="T38" fmla="*/ 171 w 1135"/>
                <a:gd name="T39" fmla="*/ 769 h 1134"/>
                <a:gd name="T40" fmla="*/ 269 w 1135"/>
                <a:gd name="T41" fmla="*/ 898 h 1134"/>
                <a:gd name="T42" fmla="*/ 234 w 1135"/>
                <a:gd name="T43" fmla="*/ 1036 h 1134"/>
                <a:gd name="T44" fmla="*/ 328 w 1135"/>
                <a:gd name="T45" fmla="*/ 1090 h 1134"/>
                <a:gd name="T46" fmla="*/ 429 w 1135"/>
                <a:gd name="T47" fmla="*/ 991 h 1134"/>
                <a:gd name="T48" fmla="*/ 591 w 1135"/>
                <a:gd name="T49" fmla="*/ 1012 h 1134"/>
                <a:gd name="T50" fmla="*/ 664 w 1135"/>
                <a:gd name="T51" fmla="*/ 1134 h 1134"/>
                <a:gd name="T52" fmla="*/ 768 w 1135"/>
                <a:gd name="T53" fmla="*/ 1106 h 1134"/>
                <a:gd name="T54" fmla="*/ 770 w 1135"/>
                <a:gd name="T55" fmla="*/ 964 h 1134"/>
                <a:gd name="T56" fmla="*/ 899 w 1135"/>
                <a:gd name="T57" fmla="*/ 865 h 1134"/>
                <a:gd name="T58" fmla="*/ 1036 w 1135"/>
                <a:gd name="T59" fmla="*/ 900 h 1134"/>
                <a:gd name="T60" fmla="*/ 1090 w 1135"/>
                <a:gd name="T61" fmla="*/ 807 h 1134"/>
                <a:gd name="T62" fmla="*/ 992 w 1135"/>
                <a:gd name="T63" fmla="*/ 705 h 1134"/>
                <a:gd name="T64" fmla="*/ 1013 w 1135"/>
                <a:gd name="T65" fmla="*/ 544 h 1134"/>
                <a:gd name="T66" fmla="*/ 593 w 1135"/>
                <a:gd name="T67" fmla="*/ 879 h 1134"/>
                <a:gd name="T68" fmla="*/ 256 w 1135"/>
                <a:gd name="T69" fmla="*/ 593 h 1134"/>
                <a:gd name="T70" fmla="*/ 543 w 1135"/>
                <a:gd name="T71" fmla="*/ 256 h 1134"/>
                <a:gd name="T72" fmla="*/ 879 w 1135"/>
                <a:gd name="T73" fmla="*/ 542 h 1134"/>
                <a:gd name="T74" fmla="*/ 593 w 1135"/>
                <a:gd name="T75" fmla="*/ 8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13" y="544"/>
                  </a:moveTo>
                  <a:cubicBezTo>
                    <a:pt x="1135" y="472"/>
                    <a:pt x="1135" y="472"/>
                    <a:pt x="1135" y="472"/>
                  </a:cubicBezTo>
                  <a:cubicBezTo>
                    <a:pt x="1107" y="367"/>
                    <a:pt x="1107" y="367"/>
                    <a:pt x="1107" y="367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40" y="317"/>
                    <a:pt x="906" y="273"/>
                    <a:pt x="866" y="237"/>
                  </a:cubicBezTo>
                  <a:cubicBezTo>
                    <a:pt x="901" y="99"/>
                    <a:pt x="901" y="99"/>
                    <a:pt x="901" y="99"/>
                  </a:cubicBezTo>
                  <a:cubicBezTo>
                    <a:pt x="808" y="45"/>
                    <a:pt x="808" y="45"/>
                    <a:pt x="808" y="45"/>
                  </a:cubicBezTo>
                  <a:cubicBezTo>
                    <a:pt x="706" y="144"/>
                    <a:pt x="706" y="144"/>
                    <a:pt x="706" y="144"/>
                  </a:cubicBezTo>
                  <a:cubicBezTo>
                    <a:pt x="655" y="127"/>
                    <a:pt x="601" y="120"/>
                    <a:pt x="544" y="123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367" y="28"/>
                    <a:pt x="367" y="28"/>
                    <a:pt x="367" y="28"/>
                  </a:cubicBezTo>
                  <a:cubicBezTo>
                    <a:pt x="365" y="170"/>
                    <a:pt x="365" y="170"/>
                    <a:pt x="365" y="170"/>
                  </a:cubicBezTo>
                  <a:cubicBezTo>
                    <a:pt x="317" y="195"/>
                    <a:pt x="273" y="229"/>
                    <a:pt x="237" y="269"/>
                  </a:cubicBezTo>
                  <a:cubicBezTo>
                    <a:pt x="99" y="234"/>
                    <a:pt x="99" y="234"/>
                    <a:pt x="99" y="234"/>
                  </a:cubicBezTo>
                  <a:cubicBezTo>
                    <a:pt x="45" y="327"/>
                    <a:pt x="45" y="327"/>
                    <a:pt x="45" y="327"/>
                  </a:cubicBezTo>
                  <a:cubicBezTo>
                    <a:pt x="144" y="429"/>
                    <a:pt x="144" y="429"/>
                    <a:pt x="144" y="429"/>
                  </a:cubicBezTo>
                  <a:cubicBezTo>
                    <a:pt x="128" y="480"/>
                    <a:pt x="120" y="534"/>
                    <a:pt x="123" y="590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28" y="767"/>
                    <a:pt x="28" y="767"/>
                    <a:pt x="28" y="767"/>
                  </a:cubicBezTo>
                  <a:cubicBezTo>
                    <a:pt x="171" y="769"/>
                    <a:pt x="171" y="769"/>
                    <a:pt x="171" y="769"/>
                  </a:cubicBezTo>
                  <a:cubicBezTo>
                    <a:pt x="195" y="818"/>
                    <a:pt x="229" y="862"/>
                    <a:pt x="269" y="898"/>
                  </a:cubicBezTo>
                  <a:cubicBezTo>
                    <a:pt x="234" y="1036"/>
                    <a:pt x="234" y="1036"/>
                    <a:pt x="234" y="1036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429" y="991"/>
                    <a:pt x="429" y="991"/>
                    <a:pt x="429" y="991"/>
                  </a:cubicBezTo>
                  <a:cubicBezTo>
                    <a:pt x="480" y="1008"/>
                    <a:pt x="535" y="1015"/>
                    <a:pt x="591" y="1012"/>
                  </a:cubicBezTo>
                  <a:cubicBezTo>
                    <a:pt x="664" y="1134"/>
                    <a:pt x="664" y="1134"/>
                    <a:pt x="664" y="1134"/>
                  </a:cubicBezTo>
                  <a:cubicBezTo>
                    <a:pt x="768" y="1106"/>
                    <a:pt x="768" y="1106"/>
                    <a:pt x="768" y="1106"/>
                  </a:cubicBezTo>
                  <a:cubicBezTo>
                    <a:pt x="770" y="964"/>
                    <a:pt x="770" y="964"/>
                    <a:pt x="770" y="964"/>
                  </a:cubicBezTo>
                  <a:cubicBezTo>
                    <a:pt x="819" y="939"/>
                    <a:pt x="863" y="906"/>
                    <a:pt x="899" y="865"/>
                  </a:cubicBezTo>
                  <a:cubicBezTo>
                    <a:pt x="1036" y="900"/>
                    <a:pt x="1036" y="900"/>
                    <a:pt x="1036" y="900"/>
                  </a:cubicBezTo>
                  <a:cubicBezTo>
                    <a:pt x="1090" y="807"/>
                    <a:pt x="1090" y="807"/>
                    <a:pt x="1090" y="807"/>
                  </a:cubicBezTo>
                  <a:cubicBezTo>
                    <a:pt x="992" y="705"/>
                    <a:pt x="992" y="705"/>
                    <a:pt x="992" y="705"/>
                  </a:cubicBezTo>
                  <a:cubicBezTo>
                    <a:pt x="1008" y="654"/>
                    <a:pt x="1015" y="600"/>
                    <a:pt x="1013" y="544"/>
                  </a:cubicBezTo>
                  <a:close/>
                  <a:moveTo>
                    <a:pt x="593" y="879"/>
                  </a:moveTo>
                  <a:cubicBezTo>
                    <a:pt x="421" y="893"/>
                    <a:pt x="270" y="764"/>
                    <a:pt x="256" y="593"/>
                  </a:cubicBezTo>
                  <a:cubicBezTo>
                    <a:pt x="243" y="421"/>
                    <a:pt x="371" y="270"/>
                    <a:pt x="543" y="256"/>
                  </a:cubicBezTo>
                  <a:cubicBezTo>
                    <a:pt x="714" y="242"/>
                    <a:pt x="865" y="370"/>
                    <a:pt x="879" y="542"/>
                  </a:cubicBezTo>
                  <a:cubicBezTo>
                    <a:pt x="893" y="714"/>
                    <a:pt x="765" y="865"/>
                    <a:pt x="593" y="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6" name="Freeform 250"/>
            <p:cNvSpPr>
              <a:spLocks noEditPoints="1"/>
            </p:cNvSpPr>
            <p:nvPr/>
          </p:nvSpPr>
          <p:spPr bwMode="auto">
            <a:xfrm>
              <a:off x="8764505" y="5282379"/>
              <a:ext cx="431800" cy="433387"/>
            </a:xfrm>
            <a:custGeom>
              <a:avLst/>
              <a:gdLst>
                <a:gd name="T0" fmla="*/ 171 w 343"/>
                <a:gd name="T1" fmla="*/ 343 h 343"/>
                <a:gd name="T2" fmla="*/ 0 w 343"/>
                <a:gd name="T3" fmla="*/ 171 h 343"/>
                <a:gd name="T4" fmla="*/ 171 w 343"/>
                <a:gd name="T5" fmla="*/ 0 h 343"/>
                <a:gd name="T6" fmla="*/ 343 w 343"/>
                <a:gd name="T7" fmla="*/ 171 h 343"/>
                <a:gd name="T8" fmla="*/ 171 w 343"/>
                <a:gd name="T9" fmla="*/ 343 h 343"/>
                <a:gd name="T10" fmla="*/ 171 w 343"/>
                <a:gd name="T11" fmla="*/ 100 h 343"/>
                <a:gd name="T12" fmla="*/ 100 w 343"/>
                <a:gd name="T13" fmla="*/ 171 h 343"/>
                <a:gd name="T14" fmla="*/ 171 w 343"/>
                <a:gd name="T15" fmla="*/ 243 h 343"/>
                <a:gd name="T16" fmla="*/ 243 w 343"/>
                <a:gd name="T17" fmla="*/ 171 h 343"/>
                <a:gd name="T18" fmla="*/ 171 w 343"/>
                <a:gd name="T19" fmla="*/ 10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1" y="343"/>
                  </a:moveTo>
                  <a:cubicBezTo>
                    <a:pt x="77" y="343"/>
                    <a:pt x="0" y="266"/>
                    <a:pt x="0" y="171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66" y="0"/>
                    <a:pt x="343" y="77"/>
                    <a:pt x="343" y="171"/>
                  </a:cubicBezTo>
                  <a:cubicBezTo>
                    <a:pt x="343" y="266"/>
                    <a:pt x="266" y="343"/>
                    <a:pt x="171" y="343"/>
                  </a:cubicBezTo>
                  <a:close/>
                  <a:moveTo>
                    <a:pt x="171" y="100"/>
                  </a:moveTo>
                  <a:cubicBezTo>
                    <a:pt x="132" y="100"/>
                    <a:pt x="100" y="132"/>
                    <a:pt x="100" y="171"/>
                  </a:cubicBezTo>
                  <a:cubicBezTo>
                    <a:pt x="100" y="211"/>
                    <a:pt x="132" y="243"/>
                    <a:pt x="171" y="243"/>
                  </a:cubicBezTo>
                  <a:cubicBezTo>
                    <a:pt x="211" y="243"/>
                    <a:pt x="243" y="211"/>
                    <a:pt x="243" y="171"/>
                  </a:cubicBezTo>
                  <a:cubicBezTo>
                    <a:pt x="243" y="132"/>
                    <a:pt x="211" y="100"/>
                    <a:pt x="171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507397" y="4121221"/>
            <a:ext cx="1474828" cy="2876809"/>
            <a:chOff x="6598421" y="4121221"/>
            <a:chExt cx="1474828" cy="2876809"/>
          </a:xfrm>
        </p:grpSpPr>
        <p:sp>
          <p:nvSpPr>
            <p:cNvPr id="537" name="Freeform 254"/>
            <p:cNvSpPr>
              <a:spLocks/>
            </p:cNvSpPr>
            <p:nvPr/>
          </p:nvSpPr>
          <p:spPr bwMode="auto">
            <a:xfrm flipH="1">
              <a:off x="7112037" y="4121221"/>
              <a:ext cx="735013" cy="352425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8" name="Freeform 255"/>
            <p:cNvSpPr>
              <a:spLocks/>
            </p:cNvSpPr>
            <p:nvPr/>
          </p:nvSpPr>
          <p:spPr bwMode="auto">
            <a:xfrm flipH="1">
              <a:off x="6598421" y="4170929"/>
              <a:ext cx="1474828" cy="2827101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9" name="Freeform 256"/>
            <p:cNvSpPr>
              <a:spLocks/>
            </p:cNvSpPr>
            <p:nvPr/>
          </p:nvSpPr>
          <p:spPr bwMode="auto">
            <a:xfrm flipH="1">
              <a:off x="7195557" y="4513916"/>
              <a:ext cx="604838" cy="327025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62" name="Straight Connector 561"/>
          <p:cNvCxnSpPr/>
          <p:nvPr/>
        </p:nvCxnSpPr>
        <p:spPr>
          <a:xfrm>
            <a:off x="6172924" y="2376738"/>
            <a:ext cx="0" cy="37538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4043" y="2562859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814043" y="3415658"/>
            <a:ext cx="277647" cy="276819"/>
            <a:chOff x="2138511" y="2464802"/>
            <a:chExt cx="354012" cy="352956"/>
          </a:xfrm>
          <a:solidFill>
            <a:schemeClr val="accent4">
              <a:lumMod val="75000"/>
            </a:schemeClr>
          </a:solidFill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4043" y="4281795"/>
            <a:ext cx="277647" cy="276819"/>
            <a:chOff x="2138511" y="2464802"/>
            <a:chExt cx="354012" cy="352956"/>
          </a:xfrm>
          <a:solidFill>
            <a:schemeClr val="accent3">
              <a:lumMod val="75000"/>
            </a:schemeClr>
          </a:solidFill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14043" y="5129112"/>
            <a:ext cx="277647" cy="276819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91692" y="2490637"/>
            <a:ext cx="2188443" cy="809155"/>
            <a:chOff x="2615766" y="2382903"/>
            <a:chExt cx="2188443" cy="809155"/>
          </a:xfrm>
        </p:grpSpPr>
        <p:sp>
          <p:nvSpPr>
            <p:cNvPr id="59" name="TextBox 58"/>
            <p:cNvSpPr txBox="1"/>
            <p:nvPr/>
          </p:nvSpPr>
          <p:spPr>
            <a:xfrm>
              <a:off x="2615766" y="2382903"/>
              <a:ext cx="1441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Build an Ark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5766" y="263806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091692" y="3348815"/>
            <a:ext cx="2188443" cy="809155"/>
            <a:chOff x="2615766" y="3418610"/>
            <a:chExt cx="2188443" cy="809155"/>
          </a:xfrm>
        </p:grpSpPr>
        <p:sp>
          <p:nvSpPr>
            <p:cNvPr id="62" name="TextBox 61"/>
            <p:cNvSpPr txBox="1"/>
            <p:nvPr/>
          </p:nvSpPr>
          <p:spPr>
            <a:xfrm>
              <a:off x="2615766" y="3418610"/>
              <a:ext cx="20423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Listen &amp; Compare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5766" y="3673767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91692" y="4230634"/>
            <a:ext cx="2188443" cy="809155"/>
            <a:chOff x="2615766" y="4433853"/>
            <a:chExt cx="2188443" cy="809155"/>
          </a:xfrm>
        </p:grpSpPr>
        <p:sp>
          <p:nvSpPr>
            <p:cNvPr id="65" name="TextBox 64"/>
            <p:cNvSpPr txBox="1"/>
            <p:nvPr/>
          </p:nvSpPr>
          <p:spPr>
            <a:xfrm>
              <a:off x="2615766" y="4433853"/>
              <a:ext cx="2090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What’s The Point?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5766" y="468901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91692" y="5067881"/>
            <a:ext cx="2514530" cy="809155"/>
            <a:chOff x="2615766" y="5589923"/>
            <a:chExt cx="2514530" cy="809155"/>
          </a:xfrm>
        </p:grpSpPr>
        <p:sp>
          <p:nvSpPr>
            <p:cNvPr id="68" name="TextBox 67"/>
            <p:cNvSpPr txBox="1"/>
            <p:nvPr/>
          </p:nvSpPr>
          <p:spPr>
            <a:xfrm>
              <a:off x="2615766" y="5589923"/>
              <a:ext cx="2514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>
                  <a:solidFill>
                    <a:schemeClr val="bg1">
                      <a:lumMod val="50000"/>
                    </a:schemeClr>
                  </a:solidFill>
                </a:rPr>
                <a:t>Select Success Metrics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5766" y="5845080"/>
              <a:ext cx="21884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100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Lorem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</a:rPr>
                <a:t>Ipsum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is not simply random text</a:t>
              </a:r>
              <a:r>
                <a:rPr 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0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3" y="5465761"/>
            <a:ext cx="75247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342562" y="5008562"/>
            <a:ext cx="1666876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 flipV="1">
            <a:off x="6096000" y="4752582"/>
            <a:ext cx="5076792" cy="952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172792" y="4752974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304" y="2357159"/>
            <a:ext cx="3541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Wrapping Up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Summary and Questions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64055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 pitchFamily="2" charset="0"/>
              </a:rPr>
              <a:t></a:t>
            </a:r>
          </a:p>
        </p:txBody>
      </p:sp>
    </p:spTree>
    <p:extLst>
      <p:ext uri="{BB962C8B-B14F-4D97-AF65-F5344CB8AC3E}">
        <p14:creationId xmlns:p14="http://schemas.microsoft.com/office/powerpoint/2010/main" val="21861964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495" y="2376386"/>
            <a:ext cx="318464" cy="557622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2376386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39" y="2376386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8" y="2376386"/>
            <a:ext cx="318464" cy="5576220"/>
          </a:xfrm>
          <a:prstGeom prst="rect">
            <a:avLst/>
          </a:prstGeom>
        </p:spPr>
      </p:pic>
      <p:sp>
        <p:nvSpPr>
          <p:cNvPr id="205" name="Freeform 7"/>
          <p:cNvSpPr>
            <a:spLocks/>
          </p:cNvSpPr>
          <p:nvPr/>
        </p:nvSpPr>
        <p:spPr bwMode="auto">
          <a:xfrm>
            <a:off x="12011216" y="233790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6" name="Freeform 8"/>
          <p:cNvSpPr>
            <a:spLocks/>
          </p:cNvSpPr>
          <p:nvPr/>
        </p:nvSpPr>
        <p:spPr bwMode="auto">
          <a:xfrm>
            <a:off x="1000711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7" name="Freeform 9"/>
          <p:cNvSpPr>
            <a:spLocks/>
          </p:cNvSpPr>
          <p:nvPr/>
        </p:nvSpPr>
        <p:spPr bwMode="auto">
          <a:xfrm>
            <a:off x="10007111" y="235695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8" name="Freeform 10"/>
          <p:cNvSpPr>
            <a:spLocks/>
          </p:cNvSpPr>
          <p:nvPr/>
        </p:nvSpPr>
        <p:spPr bwMode="auto">
          <a:xfrm>
            <a:off x="800300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8003006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5997180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39" name="Group 338"/>
          <p:cNvGrpSpPr/>
          <p:nvPr/>
        </p:nvGrpSpPr>
        <p:grpSpPr>
          <a:xfrm>
            <a:off x="12011216" y="6203320"/>
            <a:ext cx="180783" cy="668842"/>
            <a:chOff x="12011216" y="6203320"/>
            <a:chExt cx="180783" cy="668842"/>
          </a:xfrm>
          <a:solidFill>
            <a:schemeClr val="accent5">
              <a:lumMod val="75000"/>
            </a:schemeClr>
          </a:solidFill>
        </p:grpSpPr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12011216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12011216" y="6577744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0007111" y="6094851"/>
            <a:ext cx="2183166" cy="1089860"/>
            <a:chOff x="10007111" y="6094851"/>
            <a:chExt cx="2183166" cy="1089860"/>
          </a:xfrm>
          <a:solidFill>
            <a:schemeClr val="accent5"/>
          </a:solidFill>
        </p:grpSpPr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1000711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1000711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007111" y="6203320"/>
            <a:ext cx="182504" cy="678367"/>
            <a:chOff x="10007111" y="6203320"/>
            <a:chExt cx="182504" cy="678367"/>
          </a:xfrm>
          <a:solidFill>
            <a:schemeClr val="accent4">
              <a:lumMod val="75000"/>
            </a:schemeClr>
          </a:solidFill>
        </p:grpSpPr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10007111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10007111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003006" y="6094851"/>
            <a:ext cx="2183166" cy="1089860"/>
            <a:chOff x="8003006" y="6094851"/>
            <a:chExt cx="2183166" cy="1089860"/>
          </a:xfrm>
          <a:solidFill>
            <a:schemeClr val="accent4"/>
          </a:solidFill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8003006" y="6203320"/>
            <a:ext cx="179061" cy="678367"/>
            <a:chOff x="8003006" y="6203320"/>
            <a:chExt cx="179061" cy="678367"/>
          </a:xfrm>
          <a:solidFill>
            <a:schemeClr val="accent3">
              <a:lumMod val="75000"/>
            </a:schemeClr>
          </a:solidFill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5997180" y="6094851"/>
            <a:ext cx="2183166" cy="1089860"/>
            <a:chOff x="5997180" y="6094851"/>
            <a:chExt cx="2183166" cy="1089860"/>
          </a:xfrm>
          <a:solidFill>
            <a:schemeClr val="accent3"/>
          </a:solidFill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3963928" y="680759"/>
            <a:ext cx="42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Today’s 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67" y="2376386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6" y="237638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2376386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997180" y="2356954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93076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993076" y="2347429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88971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988971" y="2356954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-16855" y="2248485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5997180" y="6203320"/>
            <a:ext cx="180783" cy="678367"/>
            <a:chOff x="5997180" y="6203320"/>
            <a:chExt cx="180783" cy="678367"/>
          </a:xfrm>
          <a:solidFill>
            <a:schemeClr val="accent2">
              <a:lumMod val="75000"/>
            </a:schemeClr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3993076" y="6094851"/>
            <a:ext cx="2183166" cy="1089860"/>
            <a:chOff x="3993076" y="6094851"/>
            <a:chExt cx="2183166" cy="1089860"/>
          </a:xfrm>
          <a:solidFill>
            <a:schemeClr val="accent2"/>
          </a:solidFill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3993076" y="6203320"/>
            <a:ext cx="182504" cy="678367"/>
            <a:chOff x="3993076" y="6203320"/>
            <a:chExt cx="182504" cy="678367"/>
          </a:xfrm>
          <a:solidFill>
            <a:schemeClr val="accent1">
              <a:lumMod val="75000"/>
            </a:schemeClr>
          </a:solidFill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988971" y="6094851"/>
            <a:ext cx="2183166" cy="1089860"/>
            <a:chOff x="1988971" y="6094851"/>
            <a:chExt cx="2183166" cy="1089860"/>
          </a:xfrm>
          <a:solidFill>
            <a:schemeClr val="accent1"/>
          </a:solidFill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1988971" y="6203320"/>
            <a:ext cx="179061" cy="678367"/>
            <a:chOff x="1988971" y="6203320"/>
            <a:chExt cx="179061" cy="678367"/>
          </a:xfrm>
          <a:solidFill>
            <a:schemeClr val="tx2">
              <a:lumMod val="75000"/>
            </a:schemeClr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988971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1988971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6855" y="6094851"/>
            <a:ext cx="2183166" cy="1089860"/>
            <a:chOff x="-16855" y="6094851"/>
            <a:chExt cx="2183166" cy="1089860"/>
          </a:xfrm>
          <a:solidFill>
            <a:schemeClr val="tx2"/>
          </a:solidFill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-16855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-16855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91786" y="3272752"/>
            <a:ext cx="999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Overview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482411" y="3272752"/>
            <a:ext cx="103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ASP.NET 5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25262" y="3272752"/>
            <a:ext cx="123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New Tooling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586609" y="327275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Security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234070" y="3272752"/>
            <a:ext cx="151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MVC 6 Features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0430479" y="3272752"/>
            <a:ext cx="13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Wrapping Up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90046" y="4167780"/>
            <a:ext cx="1805060" cy="1949768"/>
            <a:chOff x="90046" y="4167780"/>
            <a:chExt cx="1805060" cy="1949768"/>
          </a:xfrm>
        </p:grpSpPr>
        <p:sp>
          <p:nvSpPr>
            <p:cNvPr id="45" name="TextBox 44"/>
            <p:cNvSpPr txBox="1"/>
            <p:nvPr/>
          </p:nvSpPr>
          <p:spPr>
            <a:xfrm>
              <a:off x="113046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An overview of the workshop, and setting the stage by talking about the big picture around ASP.NET 5.</a:t>
              </a:r>
            </a:p>
            <a:p>
              <a:pPr>
                <a:lnSpc>
                  <a:spcPct val="150000"/>
                </a:lnSpc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14423" y="4167780"/>
            <a:ext cx="1805060" cy="1949768"/>
            <a:chOff x="2114423" y="4167780"/>
            <a:chExt cx="1805060" cy="1949768"/>
          </a:xfrm>
        </p:grpSpPr>
        <p:sp>
          <p:nvSpPr>
            <p:cNvPr id="250" name="TextBox 249"/>
            <p:cNvSpPr txBox="1"/>
            <p:nvPr/>
          </p:nvSpPr>
          <p:spPr>
            <a:xfrm>
              <a:off x="3131587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60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Exploring the major ASP.NET 5 concepts, and introducing our demo project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04461" y="4167780"/>
            <a:ext cx="1805060" cy="1949768"/>
            <a:chOff x="4104461" y="4167780"/>
            <a:chExt cx="1805060" cy="1949768"/>
          </a:xfrm>
        </p:grpSpPr>
        <p:sp>
          <p:nvSpPr>
            <p:cNvPr id="251" name="TextBox 250"/>
            <p:cNvSpPr txBox="1"/>
            <p:nvPr/>
          </p:nvSpPr>
          <p:spPr>
            <a:xfrm>
              <a:off x="5148001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 look at Visual Studio tooling for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</a:rPr>
                <a:t>npm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, bower, grunt, gulp, etc… as well as the Task Manager Explorer and DNX command line.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128838" y="4167780"/>
            <a:ext cx="1805060" cy="1949768"/>
            <a:chOff x="6128838" y="4167780"/>
            <a:chExt cx="1805060" cy="1949768"/>
          </a:xfrm>
        </p:grpSpPr>
        <p:sp>
          <p:nvSpPr>
            <p:cNvPr id="252" name="TextBox 251"/>
            <p:cNvSpPr txBox="1"/>
            <p:nvPr/>
          </p:nvSpPr>
          <p:spPr>
            <a:xfrm>
              <a:off x="7149122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30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</a:rPr>
                <a:t>ASP.NET Identity Overview, including OAuth integration with Facebook, Twitter, etc…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087569" y="4167780"/>
            <a:ext cx="1806710" cy="1949768"/>
            <a:chOff x="8087569" y="4167780"/>
            <a:chExt cx="1806710" cy="1949768"/>
          </a:xfrm>
        </p:grpSpPr>
        <p:sp>
          <p:nvSpPr>
            <p:cNvPr id="253" name="TextBox 252"/>
            <p:cNvSpPr txBox="1"/>
            <p:nvPr/>
          </p:nvSpPr>
          <p:spPr>
            <a:xfrm>
              <a:off x="9150165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90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New routing improvements, tag helpers, view components, output formatters, and more…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111946" y="4167780"/>
            <a:ext cx="1805060" cy="1949768"/>
            <a:chOff x="10111946" y="4167780"/>
            <a:chExt cx="1805060" cy="1949768"/>
          </a:xfrm>
        </p:grpSpPr>
        <p:sp>
          <p:nvSpPr>
            <p:cNvPr id="254" name="TextBox 253"/>
            <p:cNvSpPr txBox="1"/>
            <p:nvPr/>
          </p:nvSpPr>
          <p:spPr>
            <a:xfrm>
              <a:off x="11151286" y="5778994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15 min</a:t>
              </a:r>
              <a:endParaRPr lang="id-ID" sz="1600" b="1" dirty="0" smtClean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23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4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5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7" name="Rectangle 336"/>
            <p:cNvSpPr/>
            <p:nvPr/>
          </p:nvSpPr>
          <p:spPr>
            <a:xfrm>
              <a:off x="10111946" y="4559588"/>
              <a:ext cx="180506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Share what you’ve learned and built, ask any additional questions.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79560" y="262179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701652" y="2621791"/>
            <a:ext cx="660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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12698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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653737" y="262179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678154" y="2618812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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62834">
            <a:off x="3422016" y="617358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 rot="20962834">
            <a:off x="3088273" y="656464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 rot="20962834">
            <a:off x="5450942" y="61735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 rot="20962834">
            <a:off x="5117199" y="6564646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20962834">
            <a:off x="7407448" y="6152655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20962834">
            <a:off x="7073705" y="654372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HANDS 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rot="20962834">
            <a:off x="9427473" y="615265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 rot="20962834">
            <a:off x="9082509" y="6543720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HANDS 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789764" y="2618812"/>
            <a:ext cx="478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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930" y="1417488"/>
            <a:ext cx="504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If you don’t have this stuff, start downloading now…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339" y="680759"/>
            <a:ext cx="397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What You Need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 Visual Studio 2015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3" y="2598641"/>
            <a:ext cx="40416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6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Tooling: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tinyurl.com/HdcMvcBeta6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+BETA 7 Tooling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tinyurl.com/HdcMvcBeta7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32397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508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OSX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3" y="3906278"/>
            <a:ext cx="40867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, Atom, Brackets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whatever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NET Core, Mono, etc…: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HdcMvcOsx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8738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24770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Command Line Utilities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1261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 smtClean="0">
                <a:solidFill>
                  <a:schemeClr val="accent1"/>
                </a:solidFill>
                <a:hlinkClick r:id="rId2"/>
              </a:rPr>
              <a:t>www.npmjs.com</a:t>
            </a:r>
            <a:endParaRPr lang="en-US" sz="1400" u="sng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bower: &gt;</a:t>
            </a:r>
            <a:r>
              <a:rPr lang="en-US" sz="1400" dirty="0" err="1" smtClean="0">
                <a:solidFill>
                  <a:schemeClr val="accent4"/>
                </a:solidFill>
              </a:rPr>
              <a:t>npm</a:t>
            </a:r>
            <a:r>
              <a:rPr lang="en-US" sz="1400" dirty="0" smtClean="0">
                <a:solidFill>
                  <a:schemeClr val="accent4"/>
                </a:solidFill>
              </a:rPr>
              <a:t> install –g bower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gulp: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sz="1400" dirty="0" err="1">
                <a:solidFill>
                  <a:schemeClr val="accent4"/>
                </a:solidFill>
              </a:rPr>
              <a:t>npm</a:t>
            </a:r>
            <a:r>
              <a:rPr lang="en-US" sz="1400" dirty="0">
                <a:solidFill>
                  <a:schemeClr val="accent4"/>
                </a:solidFill>
              </a:rPr>
              <a:t> install –g </a:t>
            </a:r>
            <a:r>
              <a:rPr lang="en-US" sz="1400" dirty="0" smtClean="0">
                <a:solidFill>
                  <a:schemeClr val="accent4"/>
                </a:solidFill>
              </a:rPr>
              <a:t>gulp</a:t>
            </a:r>
            <a:endParaRPr lang="id-ID" sz="1400" u="sng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Windows without Visual Studio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Visual Studio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Code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u="sng" dirty="0" smtClean="0">
                <a:solidFill>
                  <a:schemeClr val="accent1"/>
                </a:solidFill>
              </a:rPr>
              <a:t>code.visualstudio.com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SublimeText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Atom, Brackets, Notepad, whatever…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DNX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en-US" sz="1400" u="sng" dirty="0">
                <a:solidFill>
                  <a:schemeClr val="accent1"/>
                </a:solidFill>
              </a:rPr>
              <a:t>github.com/</a:t>
            </a:r>
            <a:r>
              <a:rPr lang="en-US" sz="1400" u="sng" dirty="0" err="1">
                <a:solidFill>
                  <a:schemeClr val="accent1"/>
                </a:solidFill>
              </a:rPr>
              <a:t>aspnet</a:t>
            </a:r>
            <a:r>
              <a:rPr lang="en-US" sz="1400" u="sng" dirty="0">
                <a:solidFill>
                  <a:schemeClr val="accent1"/>
                </a:solidFill>
              </a:rPr>
              <a:t>/Home</a:t>
            </a:r>
            <a:endParaRPr lang="en-US" sz="1400" u="sng" dirty="0" smtClean="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32397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508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Linux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6278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Visual Studio Code (</a:t>
            </a:r>
            <a:r>
              <a:rPr lang="en-US" sz="1400" u="sng" dirty="0">
                <a:solidFill>
                  <a:schemeClr val="accent1"/>
                </a:solidFill>
              </a:rPr>
              <a:t>code.visualstudio.com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Whatever weird text editors you people use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Linux instructions: </a:t>
            </a:r>
            <a:r>
              <a:rPr lang="en-US" sz="1400" u="sng" dirty="0" smtClean="0">
                <a:solidFill>
                  <a:schemeClr val="accent1"/>
                </a:solidFill>
              </a:rPr>
              <a:t>tinyurl.com/</a:t>
            </a:r>
            <a:r>
              <a:rPr lang="en-US" sz="1400" u="sng" dirty="0" err="1" smtClean="0">
                <a:solidFill>
                  <a:schemeClr val="accent1"/>
                </a:solidFill>
              </a:rPr>
              <a:t>HdcMvcLinux</a:t>
            </a:r>
            <a:endParaRPr lang="id-ID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37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009487" y="4752582"/>
            <a:ext cx="50865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4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1701" y="2357159"/>
            <a:ext cx="4528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white"/>
                </a:solidFill>
              </a:rPr>
              <a:t>THE BIG PICTURE</a:t>
            </a:r>
            <a:endParaRPr lang="id-ID" sz="4800" b="1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Source Sans Pro Light" panose="020B0403030403020204" pitchFamily="34" charset="0"/>
              </a:rPr>
              <a:t>ASP.NET 5.0, .NET Core</a:t>
            </a:r>
            <a:endParaRPr lang="id-ID" sz="2000" dirty="0">
              <a:solidFill>
                <a:srgbClr val="16A085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542" y="5590197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ontAwesome" pitchFamily="2" charset="0"/>
              </a:rPr>
              <a:t></a:t>
            </a:r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40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0" grpId="0"/>
      <p:bldP spid="41" grpId="0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69548" y="1490873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19 years and counting…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5308" y="754144"/>
            <a:ext cx="484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of ASP.NET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2102176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9306" y="2389818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Active Server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5" y="1973474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2564090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263950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112323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1996</a:t>
            </a:r>
            <a:endParaRPr lang="id-ID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2677212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3166688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3242103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2714921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2002</a:t>
            </a:r>
            <a:endParaRPr lang="id-ID" dirty="0"/>
          </a:p>
        </p:txBody>
      </p:sp>
      <p:sp>
        <p:nvSpPr>
          <p:cNvPr id="37" name="TextBox 36"/>
          <p:cNvSpPr txBox="1"/>
          <p:nvPr/>
        </p:nvSpPr>
        <p:spPr>
          <a:xfrm>
            <a:off x="7917011" y="301127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1" name="Straight Connector 30"/>
          <p:cNvCxnSpPr>
            <a:endCxn id="8" idx="0"/>
          </p:cNvCxnSpPr>
          <p:nvPr/>
        </p:nvCxnSpPr>
        <p:spPr>
          <a:xfrm>
            <a:off x="6096000" y="0"/>
            <a:ext cx="3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079817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3682415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6" name="Straight Connector 35"/>
          <p:cNvCxnSpPr/>
          <p:nvPr/>
        </p:nvCxnSpPr>
        <p:spPr>
          <a:xfrm>
            <a:off x="6107014" y="3290413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61289" y="357805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MVC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0453" y="3752327"/>
            <a:ext cx="113122" cy="11312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9" name="Straight Connector 48"/>
          <p:cNvCxnSpPr/>
          <p:nvPr/>
        </p:nvCxnSpPr>
        <p:spPr>
          <a:xfrm>
            <a:off x="5525694" y="3827742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48467" y="3307216"/>
            <a:ext cx="1054364" cy="1054364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2008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4459481" y="4268054"/>
            <a:ext cx="1054364" cy="86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2" name="Straight Connector 51"/>
          <p:cNvCxnSpPr/>
          <p:nvPr/>
        </p:nvCxnSpPr>
        <p:spPr>
          <a:xfrm>
            <a:off x="6107014" y="3875537"/>
            <a:ext cx="0" cy="4894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50453" y="4365013"/>
            <a:ext cx="113122" cy="11312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4" name="Straight Connector 53"/>
          <p:cNvCxnSpPr/>
          <p:nvPr/>
        </p:nvCxnSpPr>
        <p:spPr>
          <a:xfrm>
            <a:off x="6163575" y="4440428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88334" y="3913246"/>
            <a:ext cx="1054364" cy="1054364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2010</a:t>
            </a:r>
            <a:endParaRPr lang="id-ID" dirty="0"/>
          </a:p>
        </p:txBody>
      </p:sp>
      <p:sp>
        <p:nvSpPr>
          <p:cNvPr id="56" name="TextBox 55"/>
          <p:cNvSpPr txBox="1"/>
          <p:nvPr/>
        </p:nvSpPr>
        <p:spPr>
          <a:xfrm>
            <a:off x="7928025" y="4209595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Pages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85910" y="4880740"/>
            <a:ext cx="1054364" cy="868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18863" y="4469598"/>
            <a:ext cx="0" cy="4522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6623" y="4757240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Web API,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SignalR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062302" y="4931512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5537543" y="5006927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71330" y="4479745"/>
            <a:ext cx="1054364" cy="1054364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2012</a:t>
            </a:r>
            <a:endParaRPr lang="id-ID" dirty="0"/>
          </a:p>
        </p:txBody>
      </p:sp>
      <p:sp>
        <p:nvSpPr>
          <p:cNvPr id="63" name="Rectangle 62"/>
          <p:cNvSpPr/>
          <p:nvPr/>
        </p:nvSpPr>
        <p:spPr>
          <a:xfrm>
            <a:off x="4471330" y="5447239"/>
            <a:ext cx="1054364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Connector 63"/>
          <p:cNvCxnSpPr/>
          <p:nvPr/>
        </p:nvCxnSpPr>
        <p:spPr>
          <a:xfrm>
            <a:off x="6125011" y="5050627"/>
            <a:ext cx="0" cy="18073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1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5" grpId="0" animBg="1"/>
      <p:bldP spid="34" grpId="0" animBg="1"/>
      <p:bldP spid="47" grpId="0"/>
      <p:bldP spid="48" grpId="0" animBg="1"/>
      <p:bldP spid="50" grpId="0" animBg="1"/>
      <p:bldP spid="51" grpId="0" animBg="1"/>
      <p:bldP spid="53" grpId="0" animBg="1"/>
      <p:bldP spid="55" grpId="0" animBg="1"/>
      <p:bldP spid="56" grpId="0"/>
      <p:bldP spid="57" grpId="0" animBg="1"/>
      <p:bldP spid="59" grpId="0"/>
      <p:bldP spid="60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18058" y="2943542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333640" y="1249175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2014</a:t>
            </a:r>
            <a:endParaRPr lang="id-ID" sz="3200" dirty="0"/>
          </a:p>
        </p:txBody>
      </p:sp>
      <p:sp>
        <p:nvSpPr>
          <p:cNvPr id="24" name="Rectangle 23"/>
          <p:cNvSpPr/>
          <p:nvPr/>
        </p:nvSpPr>
        <p:spPr>
          <a:xfrm>
            <a:off x="5333639" y="2772455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472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6650" y="1417488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Build for the Modern Web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8083" y="680759"/>
            <a:ext cx="2755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5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18985" y="2424760"/>
            <a:ext cx="923827" cy="923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005004" y="23432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Modular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5004" y="2598641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Everything is a NuGet package – take only what you need!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985" y="3726498"/>
            <a:ext cx="923827" cy="923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2005004" y="3644949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Built for the Cloud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05004" y="3900379"/>
            <a:ext cx="37564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Seamless transition from on-premises to cloud.  The optimized Core framework allows distribution of the framework with your app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8985" y="5032839"/>
            <a:ext cx="923827" cy="923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2005004" y="491887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Open Source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5004" y="5206720"/>
            <a:ext cx="3756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and live.  And they accept pull requests!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45598" y="2424760"/>
            <a:ext cx="923827" cy="923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/>
        </p:nvSpPr>
        <p:spPr>
          <a:xfrm>
            <a:off x="7553414" y="23432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Fast 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414" y="2598641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Rapid release cycles from Microsoft, and fast development cycles on your own projects.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ASP.NET 5 is performant – fast and lightweight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7395" y="3726498"/>
            <a:ext cx="923827" cy="923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7553414" y="3644949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Use the Tools and Editors you like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53414" y="3900379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Even though Visual Studio 2015 provides the most feature-rich environment, it’s easier than ever to use other editors to build ASP.NET apps.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7395" y="5032839"/>
            <a:ext cx="923827" cy="9238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7553414" y="4918871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Cross-Platform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53414" y="5206720"/>
            <a:ext cx="39567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When you target the .NET Core framework, enjoy the ability to develop and run your app on Linux or OSX machines.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33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50369" y="1417488"/>
            <a:ext cx="32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What parts of the stack are open?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9320" y="680759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ASP.NET </a:t>
            </a:r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v.Next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666" y="2182497"/>
            <a:ext cx="10152668" cy="2895402"/>
          </a:xfrm>
          <a:prstGeom prst="rect">
            <a:avLst/>
          </a:prstGeom>
          <a:noFill/>
        </p:spPr>
        <p:txBody>
          <a:bodyPr wrap="square" rIns="192000" bIns="48000" numCol="2" spcCol="36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DNX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The DNX (a .NET Execution Environment) contains the code required to bootstrap and run an application, including the compilation system, SDK tools, and the native CLR hosts.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MVC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Model view controller framework for building dynamic web sites with clean separation of concerns, including the merged MVC, Web API, and Web Pages w/ Razor.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Hosting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Code for hosting and starting up an ASP.NET application.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Security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Middleware for security and authorization of web apps.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Entity </a:t>
            </a:r>
            <a:r>
              <a:rPr lang="en-US" sz="1400" b="1" dirty="0">
                <a:solidFill>
                  <a:schemeClr val="accent2"/>
                </a:solidFill>
              </a:rPr>
              <a:t>Framework 7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Microsoft's recommended data access technology for new applications in .NET.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Razor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Parser and code generator for CSHTML files used in view pages for MVC web apps.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Identity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Membership system for building ASP.NET web applications, including membership, login, and user data.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accent2"/>
                </a:solidFill>
              </a:rPr>
              <a:t>SignalR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Real-time web functionality for web apps, including server-side push.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Kestrel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A web server for ASP.NET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vNext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based 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libuv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2"/>
                </a:solidFill>
              </a:rPr>
              <a:t>Routing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Middleware for routing requests to application logic.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2"/>
                </a:solidFill>
              </a:rPr>
              <a:t>Dependency Injection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 Contains the common DI abstractions that ASP.NET 5 and EF 7 use, as well as adapters for some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IoC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containers.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10928</TotalTime>
  <Words>1264</Words>
  <Application>Microsoft Office PowerPoint</Application>
  <PresentationFormat>Widescreen</PresentationFormat>
  <Paragraphs>206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FontAwesome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Adam Barney</cp:lastModifiedBy>
  <cp:revision>944</cp:revision>
  <dcterms:created xsi:type="dcterms:W3CDTF">2014-09-15T07:14:39Z</dcterms:created>
  <dcterms:modified xsi:type="dcterms:W3CDTF">2015-09-08T19:38:56Z</dcterms:modified>
</cp:coreProperties>
</file>