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2" r:id="rId10"/>
    <p:sldId id="267" r:id="rId11"/>
    <p:sldId id="263" r:id="rId12"/>
    <p:sldId id="268" r:id="rId13"/>
    <p:sldId id="264" r:id="rId14"/>
    <p:sldId id="269" r:id="rId1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>
      <p:ext uri="{19B8F6BF-5375-455C-9EA6-DF929625EA0E}">
        <p15:presenceInfo xmlns:p15="http://schemas.microsoft.com/office/powerpoint/2012/main" userId="AbuS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C12"/>
    <a:srgbClr val="F8C471"/>
    <a:srgbClr val="BA7609"/>
    <a:srgbClr val="071A33"/>
    <a:srgbClr val="051325"/>
    <a:srgbClr val="0B2D59"/>
    <a:srgbClr val="0E3466"/>
    <a:srgbClr val="0B2951"/>
    <a:srgbClr val="144990"/>
    <a:srgbClr val="516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4" autoAdjust="0"/>
    <p:restoredTop sz="96433" autoAdjust="0"/>
  </p:normalViewPr>
  <p:slideViewPr>
    <p:cSldViewPr snapToGrid="0">
      <p:cViewPr varScale="1">
        <p:scale>
          <a:sx n="148" d="100"/>
          <a:sy n="148" d="100"/>
        </p:scale>
        <p:origin x="132" y="4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-924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31/08/2015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31/08/2015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609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4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93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‹#›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31/08/2015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0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0" r:id="rId20"/>
    <p:sldLayoutId id="2147483668" r:id="rId21"/>
    <p:sldLayoutId id="2147483667" r:id="rId22"/>
    <p:sldLayoutId id="2147483669" r:id="rId23"/>
    <p:sldLayoutId id="2147483672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ebraskacode.com/" TargetMode="External"/><Relationship Id="rId2" Type="http://schemas.openxmlformats.org/officeDocument/2006/relationships/hyperlink" Target="http://barneyconsulting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://lincolndev.ne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761608" y="1581467"/>
            <a:ext cx="86687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Building the Next Generation of </a:t>
            </a:r>
            <a:endParaRPr lang="en-US" sz="4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MVC </a:t>
            </a:r>
            <a:r>
              <a:rPr lang="en-US" sz="4800" b="1" dirty="0">
                <a:solidFill>
                  <a:schemeClr val="bg1"/>
                </a:solidFill>
              </a:rPr>
              <a:t>Applications </a:t>
            </a:r>
            <a:r>
              <a:rPr lang="en-US" sz="4800" b="1" dirty="0" smtClean="0">
                <a:solidFill>
                  <a:schemeClr val="bg1"/>
                </a:solidFill>
              </a:rPr>
              <a:t>on </a:t>
            </a:r>
            <a:r>
              <a:rPr lang="en-US" sz="4800" b="1" dirty="0">
                <a:solidFill>
                  <a:schemeClr val="bg1"/>
                </a:solidFill>
              </a:rPr>
              <a:t>ASP.NET 5.0</a:t>
            </a:r>
            <a:endParaRPr lang="id-ID" sz="48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Half-Day Workshop | Heartland Developer’s Conference 2015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03234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7872" y="1417488"/>
            <a:ext cx="251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Set up your environment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281795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14043" y="5129112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2" y="2490637"/>
            <a:ext cx="2188443" cy="809155"/>
            <a:chOff x="2615766" y="2382903"/>
            <a:chExt cx="2188443" cy="809155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1441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Build an Ark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2188443" cy="809155"/>
            <a:chOff x="2615766" y="3418610"/>
            <a:chExt cx="2188443" cy="809155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20423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Listen &amp; Compare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230634"/>
            <a:ext cx="2188443" cy="809155"/>
            <a:chOff x="2615766" y="4433853"/>
            <a:chExt cx="2188443" cy="809155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2090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What’s The Point?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91692" y="5067881"/>
            <a:ext cx="2514530" cy="809155"/>
            <a:chOff x="2615766" y="5589923"/>
            <a:chExt cx="2514530" cy="809155"/>
          </a:xfrm>
        </p:grpSpPr>
        <p:sp>
          <p:nvSpPr>
            <p:cNvPr id="68" name="TextBox 67"/>
            <p:cNvSpPr txBox="1"/>
            <p:nvPr/>
          </p:nvSpPr>
          <p:spPr>
            <a:xfrm>
              <a:off x="2615766" y="5589923"/>
              <a:ext cx="2514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Select Success Metrics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15766" y="584508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44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3" y="5465761"/>
            <a:ext cx="75247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310563" y="5008562"/>
            <a:ext cx="1666875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6096000" y="4752582"/>
            <a:ext cx="3084362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180362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80311" y="2357159"/>
            <a:ext cx="8431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ASP.NET 5 &amp; Entity Framework 7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ASP.NET 5.0, .NET Core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13621" y="5590197"/>
            <a:ext cx="660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</a:t>
            </a:r>
          </a:p>
        </p:txBody>
      </p:sp>
    </p:spTree>
    <p:extLst>
      <p:ext uri="{BB962C8B-B14F-4D97-AF65-F5344CB8AC3E}">
        <p14:creationId xmlns:p14="http://schemas.microsoft.com/office/powerpoint/2010/main" val="226699297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7872" y="1417488"/>
            <a:ext cx="251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Set up your environment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281795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14043" y="5129112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2" y="2490637"/>
            <a:ext cx="2188443" cy="809155"/>
            <a:chOff x="2615766" y="2382903"/>
            <a:chExt cx="2188443" cy="809155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1441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Build an Ark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2188443" cy="809155"/>
            <a:chOff x="2615766" y="3418610"/>
            <a:chExt cx="2188443" cy="809155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20423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Listen &amp; Compare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230634"/>
            <a:ext cx="2188443" cy="809155"/>
            <a:chOff x="2615766" y="4433853"/>
            <a:chExt cx="2188443" cy="809155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2090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What’s The Point?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91692" y="5067881"/>
            <a:ext cx="2514530" cy="809155"/>
            <a:chOff x="2615766" y="5589923"/>
            <a:chExt cx="2514530" cy="809155"/>
          </a:xfrm>
        </p:grpSpPr>
        <p:sp>
          <p:nvSpPr>
            <p:cNvPr id="68" name="TextBox 67"/>
            <p:cNvSpPr txBox="1"/>
            <p:nvPr/>
          </p:nvSpPr>
          <p:spPr>
            <a:xfrm>
              <a:off x="2615766" y="5589923"/>
              <a:ext cx="2514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Select Success Metrics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15766" y="584508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82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3" y="5465761"/>
            <a:ext cx="75247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342562" y="5008562"/>
            <a:ext cx="1666876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 flipV="1">
            <a:off x="6096000" y="4752582"/>
            <a:ext cx="5076792" cy="9525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172792" y="4752974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68674" y="2357159"/>
            <a:ext cx="1854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MVC 6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ASP.NET 5.0, .NET Core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864055" y="5590197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</a:t>
            </a:r>
          </a:p>
        </p:txBody>
      </p:sp>
    </p:spTree>
    <p:extLst>
      <p:ext uri="{BB962C8B-B14F-4D97-AF65-F5344CB8AC3E}">
        <p14:creationId xmlns:p14="http://schemas.microsoft.com/office/powerpoint/2010/main" val="218619648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7872" y="1417488"/>
            <a:ext cx="251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Set up your environment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281795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14043" y="5129112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2" y="2490637"/>
            <a:ext cx="2188443" cy="809155"/>
            <a:chOff x="2615766" y="2382903"/>
            <a:chExt cx="2188443" cy="809155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1441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Build an Ark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2188443" cy="809155"/>
            <a:chOff x="2615766" y="3418610"/>
            <a:chExt cx="2188443" cy="809155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20423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Listen &amp; Compare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230634"/>
            <a:ext cx="2188443" cy="809155"/>
            <a:chOff x="2615766" y="4433853"/>
            <a:chExt cx="2188443" cy="809155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2090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What’s The Point?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91692" y="5067881"/>
            <a:ext cx="2514530" cy="809155"/>
            <a:chOff x="2615766" y="5589923"/>
            <a:chExt cx="2514530" cy="809155"/>
          </a:xfrm>
        </p:grpSpPr>
        <p:sp>
          <p:nvSpPr>
            <p:cNvPr id="68" name="TextBox 67"/>
            <p:cNvSpPr txBox="1"/>
            <p:nvPr/>
          </p:nvSpPr>
          <p:spPr>
            <a:xfrm>
              <a:off x="2615766" y="5589923"/>
              <a:ext cx="2514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Select Success Metrics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15766" y="584508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230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9499" y="2323926"/>
            <a:ext cx="4882156" cy="4551069"/>
            <a:chOff x="-19499" y="2323926"/>
            <a:chExt cx="4882156" cy="4551069"/>
          </a:xfrm>
        </p:grpSpPr>
        <p:sp>
          <p:nvSpPr>
            <p:cNvPr id="222" name="Right Triangle 221"/>
            <p:cNvSpPr/>
            <p:nvPr/>
          </p:nvSpPr>
          <p:spPr>
            <a:xfrm>
              <a:off x="-19499" y="2323926"/>
              <a:ext cx="4525511" cy="4525511"/>
            </a:xfrm>
            <a:prstGeom prst="rtTriangl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0" name="Right Triangle 219"/>
            <p:cNvSpPr/>
            <p:nvPr/>
          </p:nvSpPr>
          <p:spPr>
            <a:xfrm>
              <a:off x="1075053" y="3087391"/>
              <a:ext cx="3787604" cy="3787604"/>
            </a:xfrm>
            <a:prstGeom prst="rtTriangl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ight Triangle 10"/>
            <p:cNvSpPr/>
            <p:nvPr/>
          </p:nvSpPr>
          <p:spPr>
            <a:xfrm>
              <a:off x="-6998" y="2575276"/>
              <a:ext cx="4274161" cy="4274161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101506" y="761261"/>
            <a:ext cx="3480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Hi. I’m Adam.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242991" y="2322548"/>
            <a:ext cx="5432961" cy="939754"/>
            <a:chOff x="5242991" y="2328987"/>
            <a:chExt cx="5432961" cy="939754"/>
          </a:xfrm>
        </p:grpSpPr>
        <p:sp>
          <p:nvSpPr>
            <p:cNvPr id="10" name="Rectangle 9"/>
            <p:cNvSpPr/>
            <p:nvPr/>
          </p:nvSpPr>
          <p:spPr>
            <a:xfrm>
              <a:off x="5242991" y="2419133"/>
              <a:ext cx="739929" cy="7399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17425" y="2328987"/>
              <a:ext cx="4458527" cy="939754"/>
              <a:chOff x="6217425" y="2328987"/>
              <a:chExt cx="4458527" cy="939754"/>
            </a:xfrm>
          </p:grpSpPr>
          <p:sp>
            <p:nvSpPr>
              <p:cNvPr id="190" name="TextBox 189"/>
              <p:cNvSpPr txBox="1"/>
              <p:nvPr/>
            </p:nvSpPr>
            <p:spPr>
              <a:xfrm>
                <a:off x="6217426" y="2328987"/>
                <a:ext cx="2611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Microsoft MVP, </a:t>
                </a:r>
                <a:r>
                  <a:rPr lang="en-US" b="1" dirty="0" err="1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ASPInsider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6217425" y="2622410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MVP area: .NET (C#)</a:t>
                </a:r>
                <a:endParaRPr lang="id-ID" sz="12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242991" y="3396295"/>
            <a:ext cx="5432961" cy="939754"/>
            <a:chOff x="5242991" y="3324852"/>
            <a:chExt cx="5432961" cy="939754"/>
          </a:xfrm>
        </p:grpSpPr>
        <p:sp>
          <p:nvSpPr>
            <p:cNvPr id="216" name="Rectangle 215"/>
            <p:cNvSpPr/>
            <p:nvPr/>
          </p:nvSpPr>
          <p:spPr>
            <a:xfrm>
              <a:off x="5242991" y="3433693"/>
              <a:ext cx="739929" cy="7399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217425" y="3324852"/>
              <a:ext cx="4458527" cy="939754"/>
              <a:chOff x="6217425" y="3333319"/>
              <a:chExt cx="4458527" cy="939754"/>
            </a:xfrm>
          </p:grpSpPr>
          <p:sp>
            <p:nvSpPr>
              <p:cNvPr id="192" name="TextBox 191"/>
              <p:cNvSpPr txBox="1"/>
              <p:nvPr/>
            </p:nvSpPr>
            <p:spPr>
              <a:xfrm>
                <a:off x="6217426" y="3333319"/>
                <a:ext cx="19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Barney </a:t>
                </a:r>
                <a:r>
                  <a:rPr lang="en-US" b="1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Consulting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6217425" y="3626742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Consulting, custom development, training.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hlinkClick r:id="rId2"/>
                  </a:rPr>
                  <a:t>http://barneyconsulting.net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242991" y="4463603"/>
            <a:ext cx="5432961" cy="939754"/>
            <a:chOff x="5242991" y="4297735"/>
            <a:chExt cx="5432961" cy="939754"/>
          </a:xfrm>
        </p:grpSpPr>
        <p:sp>
          <p:nvSpPr>
            <p:cNvPr id="217" name="Rectangle 216"/>
            <p:cNvSpPr/>
            <p:nvPr/>
          </p:nvSpPr>
          <p:spPr>
            <a:xfrm>
              <a:off x="5242991" y="4390353"/>
              <a:ext cx="739929" cy="73992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217425" y="4297735"/>
              <a:ext cx="4458527" cy="939754"/>
              <a:chOff x="6217425" y="4297735"/>
              <a:chExt cx="4458527" cy="939754"/>
            </a:xfrm>
          </p:grpSpPr>
          <p:sp>
            <p:nvSpPr>
              <p:cNvPr id="194" name="TextBox 193"/>
              <p:cNvSpPr txBox="1"/>
              <p:nvPr/>
            </p:nvSpPr>
            <p:spPr>
              <a:xfrm>
                <a:off x="6217426" y="4297735"/>
                <a:ext cx="1764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Nebraska.Code()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217425" y="4591158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An awesome developer conference in Lincoln.  </a:t>
                </a:r>
                <a:r>
                  <a:rPr lang="en-US" sz="12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May 18-20, 2016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hlinkClick r:id="rId3"/>
                  </a:rPr>
                  <a:t>http://nebraskacode.com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5242991" y="5530912"/>
            <a:ext cx="5432961" cy="939754"/>
            <a:chOff x="5242991" y="5262151"/>
            <a:chExt cx="5432961" cy="939754"/>
          </a:xfrm>
        </p:grpSpPr>
        <p:sp>
          <p:nvSpPr>
            <p:cNvPr id="218" name="Rectangle 217"/>
            <p:cNvSpPr/>
            <p:nvPr/>
          </p:nvSpPr>
          <p:spPr>
            <a:xfrm>
              <a:off x="5242991" y="5346962"/>
              <a:ext cx="739929" cy="73992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217425" y="5262151"/>
              <a:ext cx="4458527" cy="939754"/>
              <a:chOff x="6217425" y="5262151"/>
              <a:chExt cx="4458527" cy="939754"/>
            </a:xfrm>
          </p:grpSpPr>
          <p:sp>
            <p:nvSpPr>
              <p:cNvPr id="197" name="TextBox 196"/>
              <p:cNvSpPr txBox="1"/>
              <p:nvPr/>
            </p:nvSpPr>
            <p:spPr>
              <a:xfrm>
                <a:off x="6217426" y="5262151"/>
                <a:ext cx="26400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Lincoln .NET User’s Group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  <a:p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6217425" y="5555574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An awesome developer user group in Lincoln.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hlinkClick r:id="rId4"/>
                  </a:rPr>
                  <a:t>http://lincolndev.net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86" y="1646635"/>
            <a:ext cx="3422319" cy="343617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161539" y="1497990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+mj-lt"/>
              </a:rPr>
              <a:t>adam@adambarney.com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218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495" y="2376386"/>
            <a:ext cx="318464" cy="5576220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3800" y="2376386"/>
            <a:ext cx="318464" cy="557622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339" y="2376386"/>
            <a:ext cx="318464" cy="557622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18" y="2376386"/>
            <a:ext cx="318464" cy="5576220"/>
          </a:xfrm>
          <a:prstGeom prst="rect">
            <a:avLst/>
          </a:prstGeom>
        </p:spPr>
      </p:pic>
      <p:sp>
        <p:nvSpPr>
          <p:cNvPr id="205" name="Freeform 7"/>
          <p:cNvSpPr>
            <a:spLocks/>
          </p:cNvSpPr>
          <p:nvPr/>
        </p:nvSpPr>
        <p:spPr bwMode="auto">
          <a:xfrm>
            <a:off x="12011216" y="2337904"/>
            <a:ext cx="180783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6" name="Freeform 8"/>
          <p:cNvSpPr>
            <a:spLocks/>
          </p:cNvSpPr>
          <p:nvPr/>
        </p:nvSpPr>
        <p:spPr bwMode="auto">
          <a:xfrm>
            <a:off x="10007111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7" name="Freeform 9"/>
          <p:cNvSpPr>
            <a:spLocks/>
          </p:cNvSpPr>
          <p:nvPr/>
        </p:nvSpPr>
        <p:spPr bwMode="auto">
          <a:xfrm>
            <a:off x="10007111" y="2356954"/>
            <a:ext cx="182504" cy="1399775"/>
          </a:xfrm>
          <a:custGeom>
            <a:avLst/>
            <a:gdLst>
              <a:gd name="T0" fmla="*/ 54 w 82"/>
              <a:gd name="T1" fmla="*/ 575 h 628"/>
              <a:gd name="T2" fmla="*/ 54 w 82"/>
              <a:gd name="T3" fmla="*/ 0 h 628"/>
              <a:gd name="T4" fmla="*/ 0 w 82"/>
              <a:gd name="T5" fmla="*/ 11 h 628"/>
              <a:gd name="T6" fmla="*/ 0 w 82"/>
              <a:gd name="T7" fmla="*/ 628 h 628"/>
              <a:gd name="T8" fmla="*/ 54 w 82"/>
              <a:gd name="T9" fmla="*/ 617 h 628"/>
              <a:gd name="T10" fmla="*/ 54 w 82"/>
              <a:gd name="T11" fmla="*/ 617 h 628"/>
              <a:gd name="T12" fmla="*/ 80 w 82"/>
              <a:gd name="T13" fmla="*/ 587 h 628"/>
              <a:gd name="T14" fmla="*/ 54 w 82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2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8" name="Freeform 10"/>
          <p:cNvSpPr>
            <a:spLocks/>
          </p:cNvSpPr>
          <p:nvPr/>
        </p:nvSpPr>
        <p:spPr bwMode="auto">
          <a:xfrm>
            <a:off x="8003006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9" name="Freeform 11"/>
          <p:cNvSpPr>
            <a:spLocks/>
          </p:cNvSpPr>
          <p:nvPr/>
        </p:nvSpPr>
        <p:spPr bwMode="auto">
          <a:xfrm>
            <a:off x="8003006" y="2356954"/>
            <a:ext cx="179061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0" name="Freeform 12"/>
          <p:cNvSpPr>
            <a:spLocks/>
          </p:cNvSpPr>
          <p:nvPr/>
        </p:nvSpPr>
        <p:spPr bwMode="auto">
          <a:xfrm>
            <a:off x="5997180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39" name="Group 338"/>
          <p:cNvGrpSpPr/>
          <p:nvPr/>
        </p:nvGrpSpPr>
        <p:grpSpPr>
          <a:xfrm>
            <a:off x="12011216" y="6203320"/>
            <a:ext cx="180783" cy="668842"/>
            <a:chOff x="12011216" y="6203320"/>
            <a:chExt cx="180783" cy="668842"/>
          </a:xfrm>
          <a:solidFill>
            <a:schemeClr val="accent5">
              <a:lumMod val="75000"/>
            </a:schemeClr>
          </a:solidFill>
        </p:grpSpPr>
        <p:sp>
          <p:nvSpPr>
            <p:cNvPr id="211" name="Freeform 13"/>
            <p:cNvSpPr>
              <a:spLocks/>
            </p:cNvSpPr>
            <p:nvPr/>
          </p:nvSpPr>
          <p:spPr bwMode="auto">
            <a:xfrm>
              <a:off x="12011216" y="6203320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7" name="Freeform 19"/>
            <p:cNvSpPr>
              <a:spLocks/>
            </p:cNvSpPr>
            <p:nvPr/>
          </p:nvSpPr>
          <p:spPr bwMode="auto">
            <a:xfrm>
              <a:off x="12011216" y="6577744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0007111" y="6094851"/>
            <a:ext cx="2183166" cy="1089860"/>
            <a:chOff x="10007111" y="6094851"/>
            <a:chExt cx="2183166" cy="1089860"/>
          </a:xfrm>
          <a:solidFill>
            <a:schemeClr val="accent5"/>
          </a:solidFill>
        </p:grpSpPr>
        <p:sp>
          <p:nvSpPr>
            <p:cNvPr id="212" name="Freeform 14"/>
            <p:cNvSpPr>
              <a:spLocks/>
            </p:cNvSpPr>
            <p:nvPr/>
          </p:nvSpPr>
          <p:spPr bwMode="auto">
            <a:xfrm>
              <a:off x="10007111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8" name="Freeform 20"/>
            <p:cNvSpPr>
              <a:spLocks/>
            </p:cNvSpPr>
            <p:nvPr/>
          </p:nvSpPr>
          <p:spPr bwMode="auto">
            <a:xfrm>
              <a:off x="10007111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10007111" y="6203320"/>
            <a:ext cx="182504" cy="678367"/>
            <a:chOff x="10007111" y="6203320"/>
            <a:chExt cx="182504" cy="678367"/>
          </a:xfrm>
          <a:solidFill>
            <a:schemeClr val="accent4">
              <a:lumMod val="75000"/>
            </a:schemeClr>
          </a:solidFill>
        </p:grpSpPr>
        <p:sp>
          <p:nvSpPr>
            <p:cNvPr id="213" name="Freeform 15"/>
            <p:cNvSpPr>
              <a:spLocks/>
            </p:cNvSpPr>
            <p:nvPr/>
          </p:nvSpPr>
          <p:spPr bwMode="auto">
            <a:xfrm>
              <a:off x="10007111" y="6203320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9" name="Freeform 21"/>
            <p:cNvSpPr>
              <a:spLocks/>
            </p:cNvSpPr>
            <p:nvPr/>
          </p:nvSpPr>
          <p:spPr bwMode="auto">
            <a:xfrm>
              <a:off x="10007111" y="6587269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8003006" y="6094851"/>
            <a:ext cx="2183166" cy="1089860"/>
            <a:chOff x="8003006" y="6094851"/>
            <a:chExt cx="2183166" cy="1089860"/>
          </a:xfrm>
          <a:solidFill>
            <a:schemeClr val="accent4"/>
          </a:solidFill>
        </p:grpSpPr>
        <p:sp>
          <p:nvSpPr>
            <p:cNvPr id="214" name="Freeform 16"/>
            <p:cNvSpPr>
              <a:spLocks/>
            </p:cNvSpPr>
            <p:nvPr/>
          </p:nvSpPr>
          <p:spPr bwMode="auto">
            <a:xfrm>
              <a:off x="8003006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20" name="Freeform 22"/>
            <p:cNvSpPr>
              <a:spLocks/>
            </p:cNvSpPr>
            <p:nvPr/>
          </p:nvSpPr>
          <p:spPr bwMode="auto">
            <a:xfrm>
              <a:off x="8003006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8003006" y="6203320"/>
            <a:ext cx="179061" cy="678367"/>
            <a:chOff x="8003006" y="6203320"/>
            <a:chExt cx="179061" cy="678367"/>
          </a:xfrm>
          <a:solidFill>
            <a:schemeClr val="accent3">
              <a:lumMod val="75000"/>
            </a:schemeClr>
          </a:solidFill>
        </p:grpSpPr>
        <p:sp>
          <p:nvSpPr>
            <p:cNvPr id="215" name="Freeform 17"/>
            <p:cNvSpPr>
              <a:spLocks/>
            </p:cNvSpPr>
            <p:nvPr/>
          </p:nvSpPr>
          <p:spPr bwMode="auto">
            <a:xfrm>
              <a:off x="8003006" y="6203320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1" name="Freeform 23"/>
            <p:cNvSpPr>
              <a:spLocks/>
            </p:cNvSpPr>
            <p:nvPr/>
          </p:nvSpPr>
          <p:spPr bwMode="auto">
            <a:xfrm>
              <a:off x="8003006" y="6587269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5997180" y="6094851"/>
            <a:ext cx="2183166" cy="1089860"/>
            <a:chOff x="5997180" y="6094851"/>
            <a:chExt cx="2183166" cy="1089860"/>
          </a:xfrm>
          <a:solidFill>
            <a:schemeClr val="accent3"/>
          </a:solidFill>
        </p:grpSpPr>
        <p:sp>
          <p:nvSpPr>
            <p:cNvPr id="216" name="Freeform 18"/>
            <p:cNvSpPr>
              <a:spLocks/>
            </p:cNvSpPr>
            <p:nvPr/>
          </p:nvSpPr>
          <p:spPr bwMode="auto">
            <a:xfrm>
              <a:off x="5997180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2" name="Freeform 24"/>
            <p:cNvSpPr>
              <a:spLocks/>
            </p:cNvSpPr>
            <p:nvPr/>
          </p:nvSpPr>
          <p:spPr bwMode="auto">
            <a:xfrm>
              <a:off x="5997180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76" name="TextBox 375"/>
          <p:cNvSpPr txBox="1"/>
          <p:nvPr/>
        </p:nvSpPr>
        <p:spPr>
          <a:xfrm>
            <a:off x="3963928" y="680759"/>
            <a:ext cx="4264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Today’s Agenda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67" y="2376386"/>
            <a:ext cx="318464" cy="557622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06" y="2376386"/>
            <a:ext cx="318464" cy="55762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726" y="2376386"/>
            <a:ext cx="318464" cy="5576220"/>
          </a:xfrm>
          <a:prstGeom prst="rect">
            <a:avLst/>
          </a:prstGeom>
        </p:spPr>
      </p:pic>
      <p:sp>
        <p:nvSpPr>
          <p:cNvPr id="5" name="Freeform 7"/>
          <p:cNvSpPr>
            <a:spLocks/>
          </p:cNvSpPr>
          <p:nvPr/>
        </p:nvSpPr>
        <p:spPr bwMode="auto">
          <a:xfrm>
            <a:off x="5997180" y="2356954"/>
            <a:ext cx="180783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3993076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3993076" y="2347429"/>
            <a:ext cx="182504" cy="1399775"/>
          </a:xfrm>
          <a:custGeom>
            <a:avLst/>
            <a:gdLst>
              <a:gd name="T0" fmla="*/ 54 w 82"/>
              <a:gd name="T1" fmla="*/ 575 h 628"/>
              <a:gd name="T2" fmla="*/ 54 w 82"/>
              <a:gd name="T3" fmla="*/ 0 h 628"/>
              <a:gd name="T4" fmla="*/ 0 w 82"/>
              <a:gd name="T5" fmla="*/ 11 h 628"/>
              <a:gd name="T6" fmla="*/ 0 w 82"/>
              <a:gd name="T7" fmla="*/ 628 h 628"/>
              <a:gd name="T8" fmla="*/ 54 w 82"/>
              <a:gd name="T9" fmla="*/ 617 h 628"/>
              <a:gd name="T10" fmla="*/ 54 w 82"/>
              <a:gd name="T11" fmla="*/ 617 h 628"/>
              <a:gd name="T12" fmla="*/ 80 w 82"/>
              <a:gd name="T13" fmla="*/ 587 h 628"/>
              <a:gd name="T14" fmla="*/ 54 w 82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2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1988971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1988971" y="2356954"/>
            <a:ext cx="179061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-16855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45" name="Group 344"/>
          <p:cNvGrpSpPr/>
          <p:nvPr/>
        </p:nvGrpSpPr>
        <p:grpSpPr>
          <a:xfrm>
            <a:off x="5997180" y="6203320"/>
            <a:ext cx="180783" cy="678367"/>
            <a:chOff x="5997180" y="6203320"/>
            <a:chExt cx="180783" cy="678367"/>
          </a:xfrm>
          <a:solidFill>
            <a:schemeClr val="accent2">
              <a:lumMod val="75000"/>
            </a:schemeClr>
          </a:solidFill>
        </p:grpSpPr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5997180" y="6203320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5997180" y="6587269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3993076" y="6094851"/>
            <a:ext cx="2183166" cy="1089860"/>
            <a:chOff x="3993076" y="6094851"/>
            <a:chExt cx="2183166" cy="1089860"/>
          </a:xfrm>
          <a:solidFill>
            <a:schemeClr val="accent2"/>
          </a:solidFill>
        </p:grpSpPr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993076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3993076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3993076" y="6203320"/>
            <a:ext cx="182504" cy="678367"/>
            <a:chOff x="3993076" y="6203320"/>
            <a:chExt cx="182504" cy="678367"/>
          </a:xfrm>
          <a:solidFill>
            <a:schemeClr val="accent1">
              <a:lumMod val="75000"/>
            </a:schemeClr>
          </a:solidFill>
        </p:grpSpPr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993076" y="6203320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3993076" y="6587269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1988971" y="6094851"/>
            <a:ext cx="2183166" cy="1089860"/>
            <a:chOff x="1988971" y="6094851"/>
            <a:chExt cx="2183166" cy="1089860"/>
          </a:xfrm>
          <a:solidFill>
            <a:schemeClr val="accent1"/>
          </a:solidFill>
        </p:grpSpPr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988971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988971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1988971" y="6203320"/>
            <a:ext cx="179061" cy="678367"/>
            <a:chOff x="1988971" y="6203320"/>
            <a:chExt cx="179061" cy="678367"/>
          </a:xfrm>
          <a:solidFill>
            <a:schemeClr val="tx2">
              <a:lumMod val="75000"/>
            </a:schemeClr>
          </a:solidFill>
        </p:grpSpPr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988971" y="6203320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1988971" y="6587269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6855" y="6094851"/>
            <a:ext cx="2183166" cy="1089860"/>
            <a:chOff x="-16855" y="6094851"/>
            <a:chExt cx="2183166" cy="1089860"/>
          </a:xfrm>
          <a:solidFill>
            <a:schemeClr val="tx2"/>
          </a:solidFill>
        </p:grpSpPr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-16855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-16855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91786" y="3272752"/>
            <a:ext cx="999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Overview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2116574" y="3272752"/>
            <a:ext cx="1765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ASP.NET 5 Projects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425262" y="3272752"/>
            <a:ext cx="1231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New Tooling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6586609" y="327275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Security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185593" y="3272752"/>
            <a:ext cx="1615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ASP.NET 5 &amp; EF 7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0324102" y="3272752"/>
            <a:ext cx="1519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MVC 6 Features</a:t>
            </a:r>
            <a:endParaRPr lang="id-ID" sz="1600" b="1" dirty="0">
              <a:solidFill>
                <a:schemeClr val="bg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90046" y="4167780"/>
            <a:ext cx="1805060" cy="1949768"/>
            <a:chOff x="90046" y="4167780"/>
            <a:chExt cx="1805060" cy="1949768"/>
          </a:xfrm>
        </p:grpSpPr>
        <p:sp>
          <p:nvSpPr>
            <p:cNvPr id="45" name="TextBox 44"/>
            <p:cNvSpPr txBox="1"/>
            <p:nvPr/>
          </p:nvSpPr>
          <p:spPr>
            <a:xfrm>
              <a:off x="1130466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15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186198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87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8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9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0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1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2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3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4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5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6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7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8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9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0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56" name="Rectangle 255"/>
            <p:cNvSpPr/>
            <p:nvPr/>
          </p:nvSpPr>
          <p:spPr>
            <a:xfrm>
              <a:off x="90046" y="4559588"/>
              <a:ext cx="180506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An overview of the workshop, and setting the stage by talking about the big picture around ASP.NET 5.</a:t>
              </a:r>
            </a:p>
            <a:p>
              <a:pPr>
                <a:lnSpc>
                  <a:spcPct val="150000"/>
                </a:lnSpc>
              </a:pP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114423" y="4167780"/>
            <a:ext cx="1805060" cy="1949768"/>
            <a:chOff x="2114423" y="4167780"/>
            <a:chExt cx="1805060" cy="1949768"/>
          </a:xfrm>
        </p:grpSpPr>
        <p:sp>
          <p:nvSpPr>
            <p:cNvPr id="250" name="TextBox 249"/>
            <p:cNvSpPr txBox="1"/>
            <p:nvPr/>
          </p:nvSpPr>
          <p:spPr>
            <a:xfrm>
              <a:off x="3131587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30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258" name="Group 257"/>
            <p:cNvGrpSpPr/>
            <p:nvPr/>
          </p:nvGrpSpPr>
          <p:grpSpPr>
            <a:xfrm>
              <a:off x="2210575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259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0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1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2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3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4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5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6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7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8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9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0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1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2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73" name="Rectangle 272"/>
            <p:cNvSpPr/>
            <p:nvPr/>
          </p:nvSpPr>
          <p:spPr>
            <a:xfrm>
              <a:off x="2114423" y="4559588"/>
              <a:ext cx="180506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Exploring the new ASP.NET 5 Solution and Project structure, and introducing our demo project.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104461" y="4167780"/>
            <a:ext cx="1805060" cy="1949768"/>
            <a:chOff x="4104461" y="4167780"/>
            <a:chExt cx="1805060" cy="1949768"/>
          </a:xfrm>
        </p:grpSpPr>
        <p:sp>
          <p:nvSpPr>
            <p:cNvPr id="251" name="TextBox 250"/>
            <p:cNvSpPr txBox="1"/>
            <p:nvPr/>
          </p:nvSpPr>
          <p:spPr>
            <a:xfrm>
              <a:off x="5148001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30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274" name="Group 273"/>
            <p:cNvGrpSpPr/>
            <p:nvPr/>
          </p:nvGrpSpPr>
          <p:grpSpPr>
            <a:xfrm>
              <a:off x="4200613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275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6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7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8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9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0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1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2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3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4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5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6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7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8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89" name="Rectangle 288"/>
            <p:cNvSpPr/>
            <p:nvPr/>
          </p:nvSpPr>
          <p:spPr>
            <a:xfrm>
              <a:off x="4104461" y="4559588"/>
              <a:ext cx="180506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A look at Visual Studio tooling for </a:t>
              </a:r>
              <a:r>
                <a:rPr lang="en-US" sz="1000" dirty="0" err="1" smtClean="0">
                  <a:solidFill>
                    <a:schemeClr val="bg1">
                      <a:lumMod val="50000"/>
                    </a:schemeClr>
                  </a:solidFill>
                </a:rPr>
                <a:t>npm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, bower, grunt, gulp, etc… as well as the Task Manager Explorer and DNX command line.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128838" y="4167780"/>
            <a:ext cx="1805060" cy="1949768"/>
            <a:chOff x="6128838" y="4167780"/>
            <a:chExt cx="1805060" cy="1949768"/>
          </a:xfrm>
        </p:grpSpPr>
        <p:sp>
          <p:nvSpPr>
            <p:cNvPr id="252" name="TextBox 251"/>
            <p:cNvSpPr txBox="1"/>
            <p:nvPr/>
          </p:nvSpPr>
          <p:spPr>
            <a:xfrm>
              <a:off x="7149122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30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290" name="Group 289"/>
            <p:cNvGrpSpPr/>
            <p:nvPr/>
          </p:nvGrpSpPr>
          <p:grpSpPr>
            <a:xfrm>
              <a:off x="6224990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291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2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3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4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5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6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7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8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9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0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1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2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3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4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05" name="Rectangle 304"/>
            <p:cNvSpPr/>
            <p:nvPr/>
          </p:nvSpPr>
          <p:spPr>
            <a:xfrm>
              <a:off x="6128838" y="4559588"/>
              <a:ext cx="180506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ASP.NET Identity Overview, including OAuth integration with Facebook, Twitter, etc…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8087569" y="4167780"/>
            <a:ext cx="1806710" cy="1949768"/>
            <a:chOff x="8087569" y="4167780"/>
            <a:chExt cx="1806710" cy="1949768"/>
          </a:xfrm>
        </p:grpSpPr>
        <p:sp>
          <p:nvSpPr>
            <p:cNvPr id="253" name="TextBox 252"/>
            <p:cNvSpPr txBox="1"/>
            <p:nvPr/>
          </p:nvSpPr>
          <p:spPr>
            <a:xfrm>
              <a:off x="9150165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60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306" name="Group 305"/>
            <p:cNvGrpSpPr/>
            <p:nvPr/>
          </p:nvGrpSpPr>
          <p:grpSpPr>
            <a:xfrm>
              <a:off x="8183721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307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8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9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0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1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2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3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4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5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6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7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8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9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0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21" name="Rectangle 320"/>
            <p:cNvSpPr/>
            <p:nvPr/>
          </p:nvSpPr>
          <p:spPr>
            <a:xfrm>
              <a:off x="8087569" y="4559588"/>
              <a:ext cx="180506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Custom middleware, user secrets, configuration, dependency injection, entity framework 7</a:t>
              </a:r>
              <a:endParaRPr lang="id-ID" sz="10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0111946" y="4167780"/>
            <a:ext cx="1805060" cy="1949768"/>
            <a:chOff x="10111946" y="4167780"/>
            <a:chExt cx="1805060" cy="1949768"/>
          </a:xfrm>
        </p:grpSpPr>
        <p:sp>
          <p:nvSpPr>
            <p:cNvPr id="254" name="TextBox 253"/>
            <p:cNvSpPr txBox="1"/>
            <p:nvPr/>
          </p:nvSpPr>
          <p:spPr>
            <a:xfrm>
              <a:off x="11151286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90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322" name="Group 321"/>
            <p:cNvGrpSpPr/>
            <p:nvPr/>
          </p:nvGrpSpPr>
          <p:grpSpPr>
            <a:xfrm>
              <a:off x="10208098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323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4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5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6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7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8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9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0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1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2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3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4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5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6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37" name="Rectangle 336"/>
            <p:cNvSpPr/>
            <p:nvPr/>
          </p:nvSpPr>
          <p:spPr>
            <a:xfrm>
              <a:off x="10111946" y="4559588"/>
              <a:ext cx="180506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New routing improvements, tag helpers, view components, output formatters, and more…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79560" y="2621791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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701652" y="2621791"/>
            <a:ext cx="660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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712698" y="262179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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653737" y="262179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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8760613" y="2621791"/>
            <a:ext cx="660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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0771661" y="2621791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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20962834">
            <a:off x="3422016" y="6173581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 rot="20962834">
            <a:off x="3088273" y="6564647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HANDS 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 rot="20962834">
            <a:off x="5450942" y="6173580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 rot="20962834">
            <a:off x="5117199" y="6564646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HANDS 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 rot="20962834">
            <a:off x="7407448" y="6152655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 rot="20962834">
            <a:off x="7073705" y="6543721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HANDS 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 rot="20962834">
            <a:off x="9427473" y="6152654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 rot="20962834">
            <a:off x="9093730" y="6543720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HANDS 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 rot="20962834">
            <a:off x="11447497" y="6152654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 rot="20962834">
            <a:off x="11113754" y="6543720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HANDS ON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3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4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000"/>
                            </p:stCondLst>
                            <p:childTnLst>
                              <p:par>
                                <p:cTn id="1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376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1009487" y="4752582"/>
            <a:ext cx="5086513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09487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31701" y="2357159"/>
            <a:ext cx="4528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THE BIG PICTURE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ASP.NET 5.0, .NET Core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182563" y="5008562"/>
            <a:ext cx="16668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7542" y="5590197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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06406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214564" y="5008562"/>
            <a:ext cx="166687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V="1">
            <a:off x="3104585" y="4752582"/>
            <a:ext cx="2991415" cy="9525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104585" y="4752582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32067" y="2357159"/>
            <a:ext cx="4927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ASP.NET 5 Projects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ASP.NET 5.0, .NET Core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19" y="5494055"/>
            <a:ext cx="1121761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0596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7872" y="1417488"/>
            <a:ext cx="251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Set up your environment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281795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14043" y="5129112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2" y="2490637"/>
            <a:ext cx="2188443" cy="809155"/>
            <a:chOff x="2615766" y="2382903"/>
            <a:chExt cx="2188443" cy="809155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1441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Build an Ark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2188443" cy="809155"/>
            <a:chOff x="2615766" y="3418610"/>
            <a:chExt cx="2188443" cy="809155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20423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Listen &amp; Compare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230634"/>
            <a:ext cx="2188443" cy="809155"/>
            <a:chOff x="2615766" y="4433853"/>
            <a:chExt cx="2188443" cy="809155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2090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What’s The Point?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91692" y="5067881"/>
            <a:ext cx="2514530" cy="809155"/>
            <a:chOff x="2615766" y="5589923"/>
            <a:chExt cx="2514530" cy="809155"/>
          </a:xfrm>
        </p:grpSpPr>
        <p:sp>
          <p:nvSpPr>
            <p:cNvPr id="68" name="TextBox 67"/>
            <p:cNvSpPr txBox="1"/>
            <p:nvPr/>
          </p:nvSpPr>
          <p:spPr>
            <a:xfrm>
              <a:off x="2615766" y="5589923"/>
              <a:ext cx="2514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Select Success Metrics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15766" y="584508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19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246563" y="5008562"/>
            <a:ext cx="1666875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5080000" y="4752582"/>
            <a:ext cx="1016000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80000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31196" y="2357159"/>
            <a:ext cx="3329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New Tooling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ASP.NET 5.0, .NET Core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9621" y="5590197"/>
            <a:ext cx="660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</a:t>
            </a:r>
          </a:p>
        </p:txBody>
      </p:sp>
    </p:spTree>
    <p:extLst>
      <p:ext uri="{BB962C8B-B14F-4D97-AF65-F5344CB8AC3E}">
        <p14:creationId xmlns:p14="http://schemas.microsoft.com/office/powerpoint/2010/main" val="366289143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7872" y="1417488"/>
            <a:ext cx="251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Set up your environment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281795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14043" y="5129112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2" y="2490637"/>
            <a:ext cx="2188443" cy="809155"/>
            <a:chOff x="2615766" y="2382903"/>
            <a:chExt cx="2188443" cy="809155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1441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Build an Ark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2188443" cy="809155"/>
            <a:chOff x="2615766" y="3418610"/>
            <a:chExt cx="2188443" cy="809155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20423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Listen &amp; Compare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230634"/>
            <a:ext cx="2188443" cy="809155"/>
            <a:chOff x="2615766" y="4433853"/>
            <a:chExt cx="2188443" cy="809155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2090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What’s The Point?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91692" y="5067881"/>
            <a:ext cx="2514530" cy="809155"/>
            <a:chOff x="2615766" y="5589923"/>
            <a:chExt cx="2514530" cy="809155"/>
          </a:xfrm>
        </p:grpSpPr>
        <p:sp>
          <p:nvSpPr>
            <p:cNvPr id="68" name="TextBox 67"/>
            <p:cNvSpPr txBox="1"/>
            <p:nvPr/>
          </p:nvSpPr>
          <p:spPr>
            <a:xfrm>
              <a:off x="2615766" y="5589923"/>
              <a:ext cx="2514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Select Success Metrics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15766" y="584508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80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3" y="5465761"/>
            <a:ext cx="75247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278563" y="5008562"/>
            <a:ext cx="1666876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6096000" y="4752582"/>
            <a:ext cx="1015999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11999" y="4752582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71345" y="2357159"/>
            <a:ext cx="2249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Security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Authentication &amp; Authorization, OAuth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63186" y="559019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</a:t>
            </a:r>
          </a:p>
        </p:txBody>
      </p:sp>
    </p:spTree>
    <p:extLst>
      <p:ext uri="{BB962C8B-B14F-4D97-AF65-F5344CB8AC3E}">
        <p14:creationId xmlns:p14="http://schemas.microsoft.com/office/powerpoint/2010/main" val="358512385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8075</TotalTime>
  <Words>651</Words>
  <Application>Microsoft Office PowerPoint</Application>
  <PresentationFormat>Widescreen</PresentationFormat>
  <Paragraphs>119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FontAwesome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SignAddict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Adam Barney</cp:lastModifiedBy>
  <cp:revision>929</cp:revision>
  <dcterms:created xsi:type="dcterms:W3CDTF">2014-09-15T07:14:39Z</dcterms:created>
  <dcterms:modified xsi:type="dcterms:W3CDTF">2015-08-31T22:28:10Z</dcterms:modified>
</cp:coreProperties>
</file>