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72" r:id="rId9"/>
    <p:sldId id="273" r:id="rId10"/>
    <p:sldId id="260" r:id="rId11"/>
    <p:sldId id="278" r:id="rId12"/>
    <p:sldId id="274" r:id="rId13"/>
    <p:sldId id="265" r:id="rId14"/>
    <p:sldId id="261" r:id="rId15"/>
    <p:sldId id="275" r:id="rId16"/>
    <p:sldId id="276" r:id="rId17"/>
    <p:sldId id="266" r:id="rId18"/>
    <p:sldId id="262" r:id="rId19"/>
    <p:sldId id="267" r:id="rId20"/>
    <p:sldId id="263" r:id="rId21"/>
    <p:sldId id="268" r:id="rId22"/>
    <p:sldId id="264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7EA68-D7B4-45E4-A1C1-C1D4DED76D4F}">
          <p14:sldIdLst>
            <p14:sldId id="256"/>
            <p14:sldId id="257"/>
            <p14:sldId id="258"/>
            <p14:sldId id="277"/>
            <p14:sldId id="259"/>
            <p14:sldId id="270"/>
            <p14:sldId id="271"/>
            <p14:sldId id="272"/>
            <p14:sldId id="273"/>
            <p14:sldId id="260"/>
            <p14:sldId id="278"/>
            <p14:sldId id="274"/>
            <p14:sldId id="265"/>
            <p14:sldId id="261"/>
            <p14:sldId id="275"/>
            <p14:sldId id="276"/>
            <p14:sldId id="266"/>
            <p14:sldId id="262"/>
            <p14:sldId id="267"/>
            <p14:sldId id="263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>
        <p:scale>
          <a:sx n="99" d="100"/>
          <a:sy n="99" d="100"/>
        </p:scale>
        <p:origin x="-50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7975" y="2357159"/>
            <a:ext cx="273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Major Concepts, Getting Started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V="1">
            <a:off x="5565665" y="2668272"/>
            <a:ext cx="0" cy="10782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25507" y="2668272"/>
            <a:ext cx="0" cy="1988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11843" y="141748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Lightweight and powerful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2458" y="680759"/>
            <a:ext cx="666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The New Request Pipeline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80928" y="2104732"/>
            <a:ext cx="4312020" cy="3649163"/>
            <a:chOff x="4403440" y="2104732"/>
            <a:chExt cx="4312020" cy="3649163"/>
          </a:xfrm>
        </p:grpSpPr>
        <p:sp>
          <p:nvSpPr>
            <p:cNvPr id="103" name="Rectangle 102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3440" y="5364842"/>
              <a:ext cx="4312020" cy="3890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1066" y="2297526"/>
            <a:ext cx="39649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Invoke() called</a:t>
            </a:r>
            <a:endParaRPr lang="en-US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1065" y="2951146"/>
            <a:ext cx="3964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Handle the request, no call to Next()</a:t>
            </a:r>
            <a:endParaRPr lang="en-US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06289" y="4528783"/>
            <a:ext cx="3964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Capture Next(), perform logic, return</a:t>
            </a:r>
            <a:endParaRPr lang="en-US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027949" y="2111547"/>
            <a:ext cx="4312020" cy="3649163"/>
            <a:chOff x="4403440" y="2104732"/>
            <a:chExt cx="4312020" cy="3649163"/>
          </a:xfrm>
        </p:grpSpPr>
        <p:sp>
          <p:nvSpPr>
            <p:cNvPr id="115" name="Rectangle 114"/>
            <p:cNvSpPr/>
            <p:nvPr/>
          </p:nvSpPr>
          <p:spPr>
            <a:xfrm>
              <a:off x="4433200" y="2104732"/>
              <a:ext cx="4250110" cy="326998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03440" y="5364842"/>
              <a:ext cx="4312020" cy="3890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948249" y="2484236"/>
            <a:ext cx="1051922" cy="22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60169" y="4020834"/>
            <a:ext cx="686539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973637" y="4632291"/>
            <a:ext cx="1051922" cy="22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71250" y="4815696"/>
            <a:ext cx="1051922" cy="22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217035" y="3560462"/>
            <a:ext cx="731214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48249" y="2482194"/>
            <a:ext cx="0" cy="10782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973237" y="2668272"/>
            <a:ext cx="3160" cy="2828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982940" y="3835183"/>
            <a:ext cx="1051922" cy="22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-1342665" y="2439347"/>
            <a:ext cx="3746861" cy="3515306"/>
            <a:chOff x="4222570" y="3268989"/>
            <a:chExt cx="3746861" cy="351530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2570" y="3268989"/>
              <a:ext cx="3746861" cy="3515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90"/>
            <p:cNvGrpSpPr/>
            <p:nvPr/>
          </p:nvGrpSpPr>
          <p:grpSpPr>
            <a:xfrm>
              <a:off x="4640809" y="3702483"/>
              <a:ext cx="3029172" cy="1710230"/>
              <a:chOff x="4640809" y="3464358"/>
              <a:chExt cx="3029172" cy="1710230"/>
            </a:xfrm>
          </p:grpSpPr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4640809" y="3464358"/>
                <a:ext cx="3029172" cy="17102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46"/>
              <p:cNvSpPr>
                <a:spLocks/>
              </p:cNvSpPr>
              <p:nvPr/>
            </p:nvSpPr>
            <p:spPr bwMode="auto">
              <a:xfrm>
                <a:off x="4640809" y="3464358"/>
                <a:ext cx="3029172" cy="1710230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4011064" y="3751463"/>
            <a:ext cx="3964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Perform logic, return Next()</a:t>
            </a:r>
            <a:endParaRPr lang="en-US" dirty="0">
              <a:latin typeface="+mj-lt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956777" y="4814368"/>
            <a:ext cx="1051922" cy="22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>
            <a:off x="2769098" y="4600599"/>
            <a:ext cx="405562" cy="4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2243446" y="4411720"/>
            <a:ext cx="718477" cy="4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4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110" grpId="0" animBg="1"/>
      <p:bldP spid="113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64368" y="141748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It’s easier if I just show you…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3143792"/>
            <a:chOff x="8198838" y="2976912"/>
            <a:chExt cx="2694701" cy="314379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275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DNX and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New Solution/Project structure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Startup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Configuration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Dependency Injection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Hosting.ini (non-VS)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Entity Framework (Command Line)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Starter Web Project – Our Demo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54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Visual Studio 2015, 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npm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, bower, gulp, etc…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835" y="1417488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(It’s about time!)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661" y="6807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Tooling for the Modern Web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77805" y="2206494"/>
            <a:ext cx="1847278" cy="1291990"/>
            <a:chOff x="1477805" y="2206494"/>
            <a:chExt cx="1847278" cy="1291990"/>
          </a:xfrm>
        </p:grpSpPr>
        <p:sp>
          <p:nvSpPr>
            <p:cNvPr id="5" name="Rectangle 4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477805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1" name="Group 160"/>
          <p:cNvGrpSpPr/>
          <p:nvPr/>
        </p:nvGrpSpPr>
        <p:grpSpPr>
          <a:xfrm>
            <a:off x="1477805" y="4790473"/>
            <a:ext cx="1847278" cy="1291990"/>
            <a:chOff x="1477805" y="4790473"/>
            <a:chExt cx="1847278" cy="1291990"/>
          </a:xfrm>
        </p:grpSpPr>
        <p:sp>
          <p:nvSpPr>
            <p:cNvPr id="78" name="Rectangle 77"/>
            <p:cNvSpPr/>
            <p:nvPr/>
          </p:nvSpPr>
          <p:spPr>
            <a:xfrm>
              <a:off x="1477805" y="4790473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805" y="5974491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325083" y="2206494"/>
            <a:ext cx="1847278" cy="1291990"/>
            <a:chOff x="3325083" y="2206494"/>
            <a:chExt cx="1847278" cy="1291990"/>
          </a:xfrm>
        </p:grpSpPr>
        <p:sp>
          <p:nvSpPr>
            <p:cNvPr id="80" name="Rectangle 79"/>
            <p:cNvSpPr/>
            <p:nvPr/>
          </p:nvSpPr>
          <p:spPr>
            <a:xfrm>
              <a:off x="3325083" y="2206494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325083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>
            <a:off x="3325083" y="4790473"/>
            <a:ext cx="1847278" cy="1291990"/>
            <a:chOff x="3325083" y="4790473"/>
            <a:chExt cx="1847278" cy="1291990"/>
          </a:xfrm>
        </p:grpSpPr>
        <p:sp>
          <p:nvSpPr>
            <p:cNvPr id="83" name="Rectangle 82"/>
            <p:cNvSpPr/>
            <p:nvPr/>
          </p:nvSpPr>
          <p:spPr>
            <a:xfrm>
              <a:off x="3325083" y="4790473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25083" y="5974491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2361" y="2206494"/>
            <a:ext cx="1847278" cy="1291990"/>
            <a:chOff x="5172361" y="2206494"/>
            <a:chExt cx="1847278" cy="1291990"/>
          </a:xfrm>
        </p:grpSpPr>
        <p:sp>
          <p:nvSpPr>
            <p:cNvPr id="85" name="Rectangle 84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172361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3" name="Group 162"/>
          <p:cNvGrpSpPr/>
          <p:nvPr/>
        </p:nvGrpSpPr>
        <p:grpSpPr>
          <a:xfrm>
            <a:off x="5172361" y="4790473"/>
            <a:ext cx="1847278" cy="1291990"/>
            <a:chOff x="5172361" y="4790473"/>
            <a:chExt cx="1847278" cy="1291990"/>
          </a:xfrm>
        </p:grpSpPr>
        <p:sp>
          <p:nvSpPr>
            <p:cNvPr id="88" name="Rectangle 87"/>
            <p:cNvSpPr/>
            <p:nvPr/>
          </p:nvSpPr>
          <p:spPr>
            <a:xfrm>
              <a:off x="5172361" y="4790473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361" y="5974491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019639" y="2206494"/>
            <a:ext cx="1847278" cy="1291990"/>
            <a:chOff x="7019639" y="2206494"/>
            <a:chExt cx="1847278" cy="1291990"/>
          </a:xfrm>
        </p:grpSpPr>
        <p:sp>
          <p:nvSpPr>
            <p:cNvPr id="105" name="Rectangle 104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019639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4" name="Group 163"/>
          <p:cNvGrpSpPr/>
          <p:nvPr/>
        </p:nvGrpSpPr>
        <p:grpSpPr>
          <a:xfrm>
            <a:off x="7019639" y="4790473"/>
            <a:ext cx="1847278" cy="1291990"/>
            <a:chOff x="7019639" y="4790473"/>
            <a:chExt cx="1847278" cy="1291990"/>
          </a:xfrm>
        </p:grpSpPr>
        <p:sp>
          <p:nvSpPr>
            <p:cNvPr id="108" name="Rectangle 107"/>
            <p:cNvSpPr/>
            <p:nvPr/>
          </p:nvSpPr>
          <p:spPr>
            <a:xfrm>
              <a:off x="7019639" y="4790473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19639" y="5974491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866917" y="2206494"/>
            <a:ext cx="1847278" cy="1291990"/>
            <a:chOff x="8866917" y="2206494"/>
            <a:chExt cx="1847278" cy="1291990"/>
          </a:xfrm>
        </p:grpSpPr>
        <p:sp>
          <p:nvSpPr>
            <p:cNvPr id="110" name="Rectangle 109"/>
            <p:cNvSpPr/>
            <p:nvPr/>
          </p:nvSpPr>
          <p:spPr>
            <a:xfrm>
              <a:off x="8866917" y="2206494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66917" y="3390512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866917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5" name="Group 164"/>
          <p:cNvGrpSpPr/>
          <p:nvPr/>
        </p:nvGrpSpPr>
        <p:grpSpPr>
          <a:xfrm>
            <a:off x="8866917" y="4790473"/>
            <a:ext cx="1847278" cy="1291990"/>
            <a:chOff x="8866917" y="4790473"/>
            <a:chExt cx="1847278" cy="1291990"/>
          </a:xfrm>
        </p:grpSpPr>
        <p:sp>
          <p:nvSpPr>
            <p:cNvPr id="113" name="Rectangle 112"/>
            <p:cNvSpPr/>
            <p:nvPr/>
          </p:nvSpPr>
          <p:spPr>
            <a:xfrm>
              <a:off x="8866917" y="4790473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6917" y="5974491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Isosceles Triangle 7"/>
          <p:cNvSpPr/>
          <p:nvPr/>
        </p:nvSpPr>
        <p:spPr>
          <a:xfrm flipV="1">
            <a:off x="2163117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Isosceles Triangle 115"/>
          <p:cNvSpPr/>
          <p:nvPr/>
        </p:nvSpPr>
        <p:spPr>
          <a:xfrm flipV="1">
            <a:off x="4010395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Isosceles Triangle 118"/>
          <p:cNvSpPr/>
          <p:nvPr/>
        </p:nvSpPr>
        <p:spPr>
          <a:xfrm flipV="1">
            <a:off x="5857673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Isosceles Triangle 119"/>
          <p:cNvSpPr/>
          <p:nvPr/>
        </p:nvSpPr>
        <p:spPr>
          <a:xfrm flipV="1">
            <a:off x="7704951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Isosceles Triangle 120"/>
          <p:cNvSpPr/>
          <p:nvPr/>
        </p:nvSpPr>
        <p:spPr>
          <a:xfrm flipV="1">
            <a:off x="9552229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Isosceles Triangle 122"/>
          <p:cNvSpPr/>
          <p:nvPr/>
        </p:nvSpPr>
        <p:spPr>
          <a:xfrm>
            <a:off x="2163117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Isosceles Triangle 123"/>
          <p:cNvSpPr/>
          <p:nvPr/>
        </p:nvSpPr>
        <p:spPr>
          <a:xfrm>
            <a:off x="4010395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Isosceles Triangle 124"/>
          <p:cNvSpPr/>
          <p:nvPr/>
        </p:nvSpPr>
        <p:spPr>
          <a:xfrm>
            <a:off x="5857673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Isosceles Triangle 125"/>
          <p:cNvSpPr/>
          <p:nvPr/>
        </p:nvSpPr>
        <p:spPr>
          <a:xfrm>
            <a:off x="7704951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Isosceles Triangle 126"/>
          <p:cNvSpPr/>
          <p:nvPr/>
        </p:nvSpPr>
        <p:spPr>
          <a:xfrm>
            <a:off x="9552229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090074" y="3937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56374" y="393796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bower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52479" y="3937968"/>
            <a:ext cx="70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grunt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1596" y="39379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gulp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79349" y="3937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465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package manager for JavaScript – used in ASP.NET 5 apps primarily for additional tooling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5895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“A package manager for the web” – we use it to manage all our front-end dependencies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0622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JavaScript task runner – a build tool for your front end.  Think of it as </a:t>
            </a:r>
            <a:r>
              <a:rPr lang="en-US" sz="1050" dirty="0" err="1" smtClean="0">
                <a:solidFill>
                  <a:schemeClr val="bg1"/>
                </a:solidFill>
              </a:rPr>
              <a:t>msbuild</a:t>
            </a:r>
            <a:r>
              <a:rPr lang="en-US" sz="1050" dirty="0" smtClean="0">
                <a:solidFill>
                  <a:schemeClr val="bg1"/>
                </a:solidFill>
              </a:rPr>
              <a:t> for your JavaScript and CSS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52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An alternate to Grunt – a front-end build manager, now the default in Visual Studio Templates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02463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Yep – it’s still here, but meant only for .NET components in ASP.NET 5 Applications.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84" y="2388482"/>
            <a:ext cx="878059" cy="87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0" y="2375636"/>
            <a:ext cx="909721" cy="90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9" y="2330228"/>
            <a:ext cx="920839" cy="92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14" y="2233186"/>
            <a:ext cx="1049801" cy="100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8" y="2429992"/>
            <a:ext cx="789634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6" grpId="0" animBg="1"/>
      <p:bldP spid="82" grpId="0" animBg="1"/>
      <p:bldP spid="87" grpId="0" animBg="1"/>
      <p:bldP spid="107" grpId="0" animBg="1"/>
      <p:bldP spid="112" grpId="0" animBg="1"/>
      <p:bldP spid="8" grpId="0" animBg="1"/>
      <p:bldP spid="116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6177" y="141748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Tooling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Bring in additional tooling with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Add additional front-end packages with bower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Modify and create some new gulp tasks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Take a tour of the Task Runner Explorer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new NuGet “Dialog”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227" y="1417488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Configure your front-end build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73" y="1417488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up Identity and Security in Your App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80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Basically MVC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5, with Some New Features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2055" y="558983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737" y="141748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Cool Stuff!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304" y="2357159"/>
            <a:ext cx="354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Wrapping Up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Summary and Questions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482411" y="3272752"/>
            <a:ext cx="103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234070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30479" y="327275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Wrapping Up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major ASP.NET 5 concepts, and introducing our demo project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90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Share what you’ve learned and built, ask any additional questions.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678154" y="2618812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82509" y="654372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HANDS 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789764" y="2618812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930" y="141748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If you don’t have this stuff, start downloading now…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339" y="680759"/>
            <a:ext cx="397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You Need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 Visual Studio 2015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3" y="2598641"/>
            <a:ext cx="4041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Tooling: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tinyurl.com/HdcMvcBeta6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7 Tooling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tinyurl.com/HdcMvcBeta7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3" y="3906278"/>
            <a:ext cx="4086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Atom, Brackets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whatever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NET Core, Mono, etc…: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HdcMvcOsx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Command Line Utilities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 smtClean="0">
                <a:solidFill>
                  <a:schemeClr val="accent1"/>
                </a:solidFill>
                <a:hlinkClick r:id="rId2"/>
              </a:rPr>
              <a:t>www.npmjs.com</a:t>
            </a:r>
            <a:endParaRPr lang="en-US" sz="1400" u="sng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bower: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bower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gulp: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1400" dirty="0" err="1">
                <a:solidFill>
                  <a:schemeClr val="accent4"/>
                </a:solidFill>
              </a:rPr>
              <a:t>npm</a:t>
            </a:r>
            <a:r>
              <a:rPr lang="en-US" sz="1400" dirty="0">
                <a:solidFill>
                  <a:schemeClr val="accent4"/>
                </a:solidFill>
              </a:rPr>
              <a:t> install –g </a:t>
            </a:r>
            <a:r>
              <a:rPr lang="en-US" sz="1400" dirty="0" smtClean="0">
                <a:solidFill>
                  <a:schemeClr val="accent4"/>
                </a:solidFill>
              </a:rPr>
              <a:t>gulp</a:t>
            </a:r>
            <a:endParaRPr lang="id-ID" sz="1400" u="sng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without Visual Studio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Visual Studio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u="sng" dirty="0" smtClean="0">
                <a:solidFill>
                  <a:schemeClr val="accent1"/>
                </a:solidFill>
              </a:rPr>
              <a:t>code.visualstudio.com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Atom, Brackets, Notepad, whatever…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DNX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>
                <a:solidFill>
                  <a:schemeClr val="accent1"/>
                </a:solidFill>
              </a:rPr>
              <a:t>github.com/</a:t>
            </a:r>
            <a:r>
              <a:rPr lang="en-US" sz="1400" u="sng" dirty="0" err="1">
                <a:solidFill>
                  <a:schemeClr val="accent1"/>
                </a:solidFill>
              </a:rPr>
              <a:t>aspnet</a:t>
            </a:r>
            <a:r>
              <a:rPr lang="en-US" sz="1400" u="sng" dirty="0">
                <a:solidFill>
                  <a:schemeClr val="accent1"/>
                </a:solidFill>
              </a:rPr>
              <a:t>/Home</a:t>
            </a:r>
            <a:endParaRPr lang="en-US" sz="1400" u="sng" dirty="0" smtClean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Whatever weird text editors you people use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Linux instructions: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HdcMvcLinux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9548" y="14908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19 years and counting…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5308" y="754144"/>
            <a:ext cx="48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of ASP.NET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9306" y="2389818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Active Server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2564090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263950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112323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1996</a:t>
            </a:r>
            <a:endParaRPr lang="id-ID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677212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3166688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3242103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714921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7917011" y="301127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endCxn id="8" idx="0"/>
          </p:cNvCxnSpPr>
          <p:nvPr/>
        </p:nvCxnSpPr>
        <p:spPr>
          <a:xfrm>
            <a:off x="6096000" y="0"/>
            <a:ext cx="3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079817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3682415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Connector 35"/>
          <p:cNvCxnSpPr/>
          <p:nvPr/>
        </p:nvCxnSpPr>
        <p:spPr>
          <a:xfrm>
            <a:off x="6107014" y="3290413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1289" y="357805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MVC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0453" y="3752327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25694" y="3827742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48467" y="3307216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459481" y="4268054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07014" y="3875537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50453" y="4365013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63575" y="4440428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88334" y="3913246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928025" y="420959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85910" y="4880740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18863" y="4469598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623" y="475724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API,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SignalR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2302" y="4931512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37543" y="5006927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71330" y="4479745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</a:t>
            </a:r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4471330" y="5447239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25011" y="5050627"/>
            <a:ext cx="0" cy="18073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57" grpId="0" animBg="1"/>
      <p:bldP spid="59" grpId="0"/>
      <p:bldP spid="60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18058" y="2943542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33640" y="1249175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2014</a:t>
            </a:r>
            <a:endParaRPr lang="id-ID" sz="3200" dirty="0"/>
          </a:p>
        </p:txBody>
      </p:sp>
      <p:sp>
        <p:nvSpPr>
          <p:cNvPr id="24" name="Rectangle 23"/>
          <p:cNvSpPr/>
          <p:nvPr/>
        </p:nvSpPr>
        <p:spPr>
          <a:xfrm>
            <a:off x="5333639" y="2772455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47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6650" y="14174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8083" y="680759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50369" y="1417488"/>
            <a:ext cx="32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parts of the stack are open?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320" y="680759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</a:t>
            </a: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v.Next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666" y="2182497"/>
            <a:ext cx="10152668" cy="2895402"/>
          </a:xfrm>
          <a:prstGeom prst="rect">
            <a:avLst/>
          </a:prstGeom>
          <a:noFill/>
        </p:spPr>
        <p:txBody>
          <a:bodyPr wrap="square" rIns="192000" bIns="48000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DNX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The DNX (a .NET Execution Environment) contains the code required to bootstrap and run an application, including the compilation system, SDK tools, and the native CLR hosts.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MVC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Model view controller framework for building dynamic web sites with clean separation of concerns, including the merged MVC, Web API, and Web Pages w/ Razor.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Hosting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Code for hosting and starting up an ASP.NET application.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Security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Middleware for security and authorization of web apps.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Entity </a:t>
            </a:r>
            <a:r>
              <a:rPr lang="en-US" sz="1400" b="1" dirty="0">
                <a:solidFill>
                  <a:schemeClr val="accent2"/>
                </a:solidFill>
              </a:rPr>
              <a:t>Framework 7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Microsoft's recommended data access technology for new applications in .NET.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Razor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Parser and code generator for CSHTML files used in view pages for MVC web apps.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Identity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Membership system for building ASP.NET web applications, including membership, login, and user data.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accent2"/>
                </a:solidFill>
              </a:rPr>
              <a:t>SignalR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Real-time web functionality for web apps, including server-side push.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Kestrel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A web server for ASP.NET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vNext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based 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libuv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Routing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Middleware for routing requests to application logic.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Dependency Injection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Contains the common DI abstractions that ASP.NET 5 and EF 7 use, as well as adapters for some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containers.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11000</TotalTime>
  <Words>1296</Words>
  <Application>Microsoft Office PowerPoint</Application>
  <PresentationFormat>Widescreen</PresentationFormat>
  <Paragraphs>212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FontAwesome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949</cp:revision>
  <dcterms:created xsi:type="dcterms:W3CDTF">2014-09-15T07:14:39Z</dcterms:created>
  <dcterms:modified xsi:type="dcterms:W3CDTF">2015-09-08T20:54:33Z</dcterms:modified>
</cp:coreProperties>
</file>