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2" r:id="rId2"/>
  </p:sldMasterIdLst>
  <p:sldIdLst>
    <p:sldId id="256" r:id="rId3"/>
    <p:sldId id="257" r:id="rId4"/>
    <p:sldId id="258" r:id="rId5"/>
    <p:sldId id="274" r:id="rId6"/>
    <p:sldId id="275" r:id="rId7"/>
    <p:sldId id="276" r:id="rId8"/>
    <p:sldId id="260" r:id="rId9"/>
    <p:sldId id="259" r:id="rId10"/>
    <p:sldId id="262" r:id="rId11"/>
    <p:sldId id="273" r:id="rId12"/>
    <p:sldId id="263" r:id="rId13"/>
    <p:sldId id="268" r:id="rId14"/>
    <p:sldId id="269" r:id="rId15"/>
    <p:sldId id="270" r:id="rId16"/>
    <p:sldId id="271" r:id="rId17"/>
    <p:sldId id="266" r:id="rId18"/>
    <p:sldId id="264" r:id="rId19"/>
    <p:sldId id="272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60"/>
  </p:normalViewPr>
  <p:slideViewPr>
    <p:cSldViewPr snapToGrid="0" snapToObjects="1">
      <p:cViewPr>
        <p:scale>
          <a:sx n="59" d="100"/>
          <a:sy n="59" d="100"/>
        </p:scale>
        <p:origin x="-912" y="-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9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713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791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993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986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5217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1986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133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8879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71051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410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dirty="0">
                <a:solidFill>
                  <a:prstClr val="white"/>
                </a:solidFill>
                <a:latin typeface="Century Gothic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342900"/>
            <a:r>
              <a:rPr lang="en-US" sz="6000" dirty="0">
                <a:solidFill>
                  <a:prstClr val="white"/>
                </a:solidFill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809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0094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68580" tIns="34290" rIns="68580" bIns="3429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dirty="0">
                <a:solidFill>
                  <a:prstClr val="white"/>
                </a:solidFill>
                <a:latin typeface="Century Gothic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342900"/>
            <a:r>
              <a:rPr lang="en-US" sz="6000" dirty="0">
                <a:solidFill>
                  <a:prstClr val="white"/>
                </a:solidFill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544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68580" tIns="34290" rIns="68580" bIns="3429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68580" tIns="34290" rIns="68580" bIns="3429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8443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3351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72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November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November 8,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r">
              <a:defRPr sz="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342900"/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 defTabSz="342900"/>
              <a:t>11/8/13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>
              <a:defRPr sz="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342900"/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342900"/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  <a:latin typeface="Century Gothic"/>
              </a:rPr>
              <a:pPr defTabSz="342900"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267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0" y="277891"/>
            <a:ext cx="914400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pPr algn="ctr"/>
            <a:r>
              <a:rPr lang="en-US" sz="4800" dirty="0" smtClean="0">
                <a:ln w="3175" cmpd="sng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03400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There and Back Again</a:t>
            </a:r>
            <a:endParaRPr lang="en-US" sz="4800" dirty="0">
              <a:ln w="3175" cmpd="sng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0340000" algn="tl" rotWithShape="0">
                  <a:srgbClr val="000000">
                    <a:alpha val="43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/>
          <a:lstStyle/>
          <a:p>
            <a:pPr algn="ctr"/>
            <a:r>
              <a:rPr lang="en-US" dirty="0" smtClean="0"/>
              <a:t>A Microsoft Developer’s Journey to the Web 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hotness – it’s how you write rich clients (almost like the thick-clients) on the web</a:t>
            </a:r>
          </a:p>
          <a:p>
            <a:r>
              <a:rPr lang="en-US" dirty="0" smtClean="0"/>
              <a:t>A page and its assets are loaded once up front</a:t>
            </a:r>
          </a:p>
          <a:p>
            <a:r>
              <a:rPr lang="en-US" dirty="0" smtClean="0"/>
              <a:t>All future communication is done via asynchronous REST calls</a:t>
            </a:r>
          </a:p>
          <a:p>
            <a:r>
              <a:rPr lang="en-US" dirty="0" smtClean="0"/>
              <a:t>At least, this is how we probably </a:t>
            </a:r>
            <a:r>
              <a:rPr lang="en-US" i="1" dirty="0" smtClean="0"/>
              <a:t>should</a:t>
            </a:r>
            <a:r>
              <a:rPr lang="en-US" dirty="0" smtClean="0"/>
              <a:t> be doing it</a:t>
            </a:r>
          </a:p>
          <a:p>
            <a:r>
              <a:rPr lang="en-US" dirty="0" smtClean="0"/>
              <a:t>NOT EVERY SITE NEEDS TO BE A SPA!!!!</a:t>
            </a:r>
          </a:p>
          <a:p>
            <a:endParaRPr lang="en-US" dirty="0"/>
          </a:p>
          <a:p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Backbone.js</a:t>
            </a:r>
            <a:r>
              <a:rPr lang="en-US" dirty="0" smtClean="0"/>
              <a:t>, </a:t>
            </a:r>
            <a:r>
              <a:rPr lang="en-US" dirty="0" err="1" smtClean="0"/>
              <a:t>Ember.js</a:t>
            </a:r>
            <a:r>
              <a:rPr lang="en-US" dirty="0" smtClean="0"/>
              <a:t> and </a:t>
            </a:r>
            <a:r>
              <a:rPr lang="en-US" b="1" dirty="0" err="1" smtClean="0"/>
              <a:t>Durandal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7209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595"/>
            <a:ext cx="8229600" cy="36522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the creator of </a:t>
            </a:r>
            <a:r>
              <a:rPr lang="en-US" dirty="0" err="1" smtClean="0"/>
              <a:t>Caliburn.Micro</a:t>
            </a:r>
            <a:endParaRPr lang="en-US" dirty="0" smtClean="0"/>
          </a:p>
          <a:p>
            <a:r>
              <a:rPr lang="en-US" dirty="0" smtClean="0"/>
              <a:t>Clean MV* Architecture</a:t>
            </a:r>
          </a:p>
          <a:p>
            <a:r>
              <a:rPr lang="en-US" dirty="0"/>
              <a:t>Built on top of </a:t>
            </a:r>
            <a:r>
              <a:rPr lang="en-US" dirty="0" err="1"/>
              <a:t>jQuery</a:t>
            </a:r>
            <a:r>
              <a:rPr lang="en-US" dirty="0"/>
              <a:t>, Knockout &amp; </a:t>
            </a:r>
            <a:r>
              <a:rPr lang="en-US" dirty="0" err="1" smtClean="0"/>
              <a:t>RequireJS</a:t>
            </a:r>
            <a:endParaRPr lang="en-US" dirty="0"/>
          </a:p>
          <a:p>
            <a:r>
              <a:rPr lang="en-US" dirty="0" smtClean="0"/>
              <a:t>JS &amp; HTML Modularity</a:t>
            </a:r>
          </a:p>
          <a:p>
            <a:r>
              <a:rPr lang="en-US" dirty="0"/>
              <a:t>Custom </a:t>
            </a:r>
            <a:r>
              <a:rPr lang="en-US" dirty="0" err="1"/>
              <a:t>Templatable</a:t>
            </a:r>
            <a:r>
              <a:rPr lang="en-US" dirty="0"/>
              <a:t> and </a:t>
            </a:r>
            <a:r>
              <a:rPr lang="en-US" dirty="0" err="1"/>
              <a:t>Bindable</a:t>
            </a:r>
            <a:r>
              <a:rPr lang="en-US" dirty="0"/>
              <a:t> </a:t>
            </a:r>
            <a:r>
              <a:rPr lang="en-US" dirty="0" smtClean="0"/>
              <a:t>Widgets</a:t>
            </a:r>
          </a:p>
          <a:p>
            <a:r>
              <a:rPr lang="en-US" dirty="0" smtClean="0"/>
              <a:t>Simple App Lifecycle</a:t>
            </a:r>
          </a:p>
          <a:p>
            <a:r>
              <a:rPr lang="en-US" dirty="0" err="1" smtClean="0"/>
              <a:t>Eventing</a:t>
            </a:r>
            <a:r>
              <a:rPr lang="en-US" dirty="0" smtClean="0"/>
              <a:t>, Modals, Message Boxes, etc.</a:t>
            </a:r>
          </a:p>
          <a:p>
            <a:r>
              <a:rPr lang="en-US" dirty="0" smtClean="0"/>
              <a:t>Consistent </a:t>
            </a:r>
            <a:r>
              <a:rPr lang="en-US" dirty="0" err="1" smtClean="0"/>
              <a:t>Async</a:t>
            </a:r>
            <a:r>
              <a:rPr lang="en-US" dirty="0" smtClean="0"/>
              <a:t> Programming w/ Promises</a:t>
            </a:r>
          </a:p>
          <a:p>
            <a:r>
              <a:rPr lang="en-US" dirty="0" smtClean="0"/>
              <a:t>Use any Backend Technology</a:t>
            </a:r>
          </a:p>
          <a:p>
            <a:r>
              <a:rPr lang="en-US" dirty="0" smtClean="0"/>
              <a:t>Integrates </a:t>
            </a:r>
            <a:r>
              <a:rPr lang="en-US" dirty="0"/>
              <a:t>with popular CSS libraries such as </a:t>
            </a:r>
            <a:r>
              <a:rPr lang="en-US" dirty="0" smtClean="0"/>
              <a:t>Bootstrap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n-US" dirty="0" err="1" smtClean="0"/>
              <a:t>DurandalJS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33" y="400049"/>
            <a:ext cx="3258917" cy="11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24584" y="135926"/>
            <a:ext cx="8077217" cy="71669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68579" tIns="34289" rIns="68579" bIns="34289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prstClr val="white"/>
                </a:solidFill>
                <a:latin typeface="Trajan Pro" panose="02020602050506020301" pitchFamily="18" charset="0"/>
              </a:rPr>
              <a:t>The 3 Pillars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0541" y="1961986"/>
            <a:ext cx="5690649" cy="2728117"/>
          </a:xfrm>
          <a:prstGeom prst="rect">
            <a:avLst/>
          </a:prstGeom>
        </p:spPr>
        <p:txBody>
          <a:bodyPr vert="horz" lIns="68579" tIns="34289" rIns="68579" bIns="34289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892" indent="-342892"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jQuery</a:t>
            </a:r>
          </a:p>
          <a:p>
            <a:pPr marL="342892" indent="-342892"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RequireJS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892" indent="-342892"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Knockout</a:t>
            </a:r>
          </a:p>
        </p:txBody>
      </p:sp>
    </p:spTree>
    <p:extLst>
      <p:ext uri="{BB962C8B-B14F-4D97-AF65-F5344CB8AC3E}">
        <p14:creationId xmlns:p14="http://schemas.microsoft.com/office/powerpoint/2010/main" val="13659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24584" y="135926"/>
            <a:ext cx="8077217" cy="71669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68579" tIns="34289" rIns="68579" bIns="34289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prstClr val="white"/>
                </a:solidFill>
                <a:latin typeface="Trajan Pro" panose="02020602050506020301" pitchFamily="18" charset="0"/>
              </a:rPr>
              <a:t>jQuery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9" y="1189733"/>
            <a:ext cx="7543800" cy="3531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5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24584" y="135926"/>
            <a:ext cx="8077217" cy="71669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68579" tIns="34289" rIns="68579" bIns="34289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>
                <a:solidFill>
                  <a:prstClr val="white"/>
                </a:solidFill>
                <a:latin typeface="Trajan Pro" panose="02020602050506020301" pitchFamily="18" charset="0"/>
              </a:rPr>
              <a:t>RequireJS</a:t>
            </a:r>
            <a:endParaRPr lang="en-US" sz="44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9" y="1885151"/>
            <a:ext cx="7543800" cy="169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4716" y="2469936"/>
            <a:ext cx="1859693" cy="5309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ajan Pro" panose="02020502050506020301" pitchFamily="18" charset="0"/>
              </a:rPr>
              <a:t>AMD</a:t>
            </a:r>
          </a:p>
          <a:p>
            <a:pPr defTabSz="342892"/>
            <a:r>
              <a:rPr lang="en-US" sz="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ajan Pro" panose="02020502050506020301" pitchFamily="18" charset="0"/>
              </a:rPr>
              <a:t>Wrap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702643" y="2335427"/>
            <a:ext cx="389238" cy="8093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342892"/>
            <a:endParaRPr lang="en-US" sz="1400" b="1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9110" y="2582906"/>
            <a:ext cx="1859693" cy="30008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ajan Pro" panose="02020502050506020301" pitchFamily="18" charset="0"/>
              </a:rPr>
              <a:t>Module Code</a:t>
            </a:r>
          </a:p>
        </p:txBody>
      </p:sp>
      <p:sp>
        <p:nvSpPr>
          <p:cNvPr id="12" name="Right Brace 11"/>
          <p:cNvSpPr/>
          <p:nvPr/>
        </p:nvSpPr>
        <p:spPr>
          <a:xfrm rot="10800000">
            <a:off x="413951" y="2133090"/>
            <a:ext cx="642552" cy="121559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342892"/>
            <a:endParaRPr lang="en-US" sz="1400" b="1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65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24584" y="135926"/>
            <a:ext cx="8077217" cy="71669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68579" tIns="34289" rIns="68579" bIns="34289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prstClr val="white"/>
                </a:solidFill>
                <a:latin typeface="Trajan Pro" panose="02020602050506020301" pitchFamily="18" charset="0"/>
              </a:rPr>
              <a:t>Knockout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7" y="1376419"/>
            <a:ext cx="8001431" cy="283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Straight Arrow Connector 3"/>
          <p:cNvCxnSpPr/>
          <p:nvPr/>
        </p:nvCxnSpPr>
        <p:spPr>
          <a:xfrm rot="10980000" flipV="1">
            <a:off x="2613454" y="1105931"/>
            <a:ext cx="1229498" cy="69197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0218" y="959868"/>
            <a:ext cx="2736189" cy="30008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ajan Pro" panose="02020502050506020301" pitchFamily="18" charset="0"/>
              </a:rPr>
              <a:t>Declarative Binding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54464" y="2927023"/>
            <a:ext cx="2672499" cy="1414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342892"/>
            <a:endParaRPr lang="en-US" sz="14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7593" y="1779979"/>
            <a:ext cx="1944278" cy="1639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342892"/>
            <a:endParaRPr lang="en-US" sz="140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2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SPA with </a:t>
            </a:r>
            <a:r>
              <a:rPr lang="en-US" dirty="0" err="1" smtClean="0"/>
              <a:t>Durandal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helpful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Underscore</a:t>
            </a:r>
          </a:p>
          <a:p>
            <a:pPr lvl="1"/>
            <a:r>
              <a:rPr lang="en-US" dirty="0" smtClean="0"/>
              <a:t>LINQ-like operations on JavaScript objects</a:t>
            </a:r>
          </a:p>
          <a:p>
            <a:r>
              <a:rPr lang="en-US" dirty="0" err="1" smtClean="0"/>
              <a:t>Toastr</a:t>
            </a:r>
            <a:endParaRPr lang="en-US" dirty="0" smtClean="0"/>
          </a:p>
          <a:p>
            <a:pPr lvl="1"/>
            <a:r>
              <a:rPr lang="en-US" dirty="0" smtClean="0"/>
              <a:t>Popup notifications</a:t>
            </a:r>
            <a:endParaRPr lang="en-US" dirty="0" smtClean="0"/>
          </a:p>
          <a:p>
            <a:r>
              <a:rPr lang="en-US" dirty="0" err="1" smtClean="0"/>
              <a:t>Breeze.js</a:t>
            </a:r>
            <a:endParaRPr lang="en-US" dirty="0" smtClean="0"/>
          </a:p>
          <a:p>
            <a:pPr lvl="1"/>
            <a:r>
              <a:rPr lang="en-US" dirty="0" smtClean="0"/>
              <a:t>Easy data access from the client</a:t>
            </a:r>
          </a:p>
          <a:p>
            <a:pPr lvl="1"/>
            <a:r>
              <a:rPr lang="en-US" dirty="0" smtClean="0"/>
              <a:t>Like a database context on the client – it manages </a:t>
            </a:r>
            <a:r>
              <a:rPr lang="en-US" dirty="0" smtClean="0"/>
              <a:t>entities</a:t>
            </a:r>
          </a:p>
          <a:p>
            <a:r>
              <a:rPr lang="en-US" dirty="0" err="1" smtClean="0"/>
              <a:t>SignalR</a:t>
            </a:r>
            <a:endParaRPr lang="en-US" dirty="0"/>
          </a:p>
          <a:p>
            <a:pPr lvl="1"/>
            <a:r>
              <a:rPr lang="en-US" dirty="0" smtClean="0"/>
              <a:t>Real-time client-server communication (pub-sub)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1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usefulness…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4159413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The web is scary. These help: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HTML5 Boilerplate</a:t>
            </a:r>
          </a:p>
          <a:p>
            <a:pPr lvl="1"/>
            <a:r>
              <a:rPr lang="en-US" dirty="0" smtClean="0"/>
              <a:t>LESS / SASS</a:t>
            </a:r>
          </a:p>
          <a:p>
            <a:pPr lvl="1"/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Templates</a:t>
            </a:r>
          </a:p>
          <a:p>
            <a:pPr lvl="1"/>
            <a:r>
              <a:rPr lang="en-US" dirty="0" err="1"/>
              <a:t>SideWaffle</a:t>
            </a:r>
            <a:endParaRPr lang="en-US" dirty="0"/>
          </a:p>
          <a:p>
            <a:pPr lvl="1"/>
            <a:r>
              <a:rPr lang="en-US" dirty="0" err="1"/>
              <a:t>HotTowel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6612" y="1200150"/>
            <a:ext cx="375854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Visual Studio 2013!</a:t>
            </a:r>
          </a:p>
          <a:p>
            <a:pPr lvl="1"/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err="1" smtClean="0"/>
              <a:t>WebEssentials</a:t>
            </a:r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solidFill>
                  <a:schemeClr val="tx2"/>
                </a:solidFill>
              </a:rPr>
              <a:t>What else?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Questions?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800" dirty="0" err="1" smtClean="0"/>
              <a:t>adam@adambarney.com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/>
              <a:t>a</a:t>
            </a:r>
            <a:r>
              <a:rPr lang="en-US" sz="2800" dirty="0" err="1" smtClean="0"/>
              <a:t>dambarney.com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cabarney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23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30" y="1714500"/>
            <a:ext cx="4318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300" y="1510954"/>
            <a:ext cx="5265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MVP (C#)</a:t>
            </a:r>
          </a:p>
          <a:p>
            <a:r>
              <a:rPr lang="en-US" dirty="0" smtClean="0"/>
              <a:t>Barney Consulting, Inc. (</a:t>
            </a:r>
            <a:r>
              <a:rPr lang="en-US" dirty="0" err="1" smtClean="0"/>
              <a:t>barneyconsulting.net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Nebraska Code Camp (</a:t>
            </a:r>
            <a:r>
              <a:rPr lang="en-US" dirty="0" err="1" smtClean="0"/>
              <a:t>nebraskacodecamp.com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Lincoln .NET Users Group (do you really care?)</a:t>
            </a:r>
          </a:p>
          <a:p>
            <a:endParaRPr lang="en-US" dirty="0"/>
          </a:p>
          <a:p>
            <a:r>
              <a:rPr lang="en-US" dirty="0" err="1" smtClean="0"/>
              <a:t>adam@adambarney.com</a:t>
            </a:r>
            <a:endParaRPr lang="en-US" dirty="0" smtClean="0"/>
          </a:p>
          <a:p>
            <a:r>
              <a:rPr lang="en-US" dirty="0" err="1" smtClean="0"/>
              <a:t>adambarney.com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cabarney</a:t>
            </a:r>
            <a:endParaRPr lang="en-US" dirty="0" smtClean="0"/>
          </a:p>
          <a:p>
            <a:r>
              <a:rPr lang="en-US" dirty="0" smtClean="0"/>
              <a:t>LinkedIn</a:t>
            </a:r>
          </a:p>
          <a:p>
            <a:r>
              <a:rPr lang="en-US" dirty="0" smtClean="0"/>
              <a:t>Facebook</a:t>
            </a:r>
          </a:p>
          <a:p>
            <a:endParaRPr lang="en-US" dirty="0" smtClean="0"/>
          </a:p>
          <a:p>
            <a:r>
              <a:rPr lang="en-US" dirty="0" smtClean="0"/>
              <a:t>Blah, blah, blah… I’m everywhere.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9087" y="1631460"/>
            <a:ext cx="4449748" cy="215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6000" b="1" dirty="0" smtClean="0"/>
              <a:t>I’m a PC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9391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a Microsoft Fan Boy (recovering)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8610"/>
          </a:xfrm>
          <a:prstGeom prst="borderCallout1">
            <a:avLst>
              <a:gd name="adj1" fmla="val 96695"/>
              <a:gd name="adj2" fmla="val -30031"/>
              <a:gd name="adj3" fmla="val 112500"/>
              <a:gd name="adj4" fmla="val -38333"/>
            </a:avLst>
          </a:prstGeom>
        </p:spPr>
        <p:txBody>
          <a:bodyPr/>
          <a:lstStyle/>
          <a:p>
            <a:r>
              <a:rPr lang="en-US" dirty="0" smtClean="0"/>
              <a:t>Microsoft tunnel-vision</a:t>
            </a:r>
          </a:p>
          <a:p>
            <a:r>
              <a:rPr lang="en-US" dirty="0" smtClean="0"/>
              <a:t>SQL Server for data</a:t>
            </a:r>
          </a:p>
          <a:p>
            <a:r>
              <a:rPr lang="en-US" dirty="0" smtClean="0"/>
              <a:t>ADO, ADO.NET, LINQ-to-SQL, Entity Framework</a:t>
            </a:r>
          </a:p>
          <a:p>
            <a:r>
              <a:rPr lang="en-US" dirty="0" smtClean="0"/>
              <a:t>ASP, ASP.NET, ASP.NET </a:t>
            </a:r>
            <a:r>
              <a:rPr lang="en-US" dirty="0"/>
              <a:t>MVC, </a:t>
            </a:r>
            <a:r>
              <a:rPr lang="en-US" dirty="0" smtClean="0"/>
              <a:t>Silverlight</a:t>
            </a:r>
            <a:endParaRPr lang="en-US" dirty="0" smtClean="0"/>
          </a:p>
          <a:p>
            <a:r>
              <a:rPr lang="en-US" dirty="0" smtClean="0"/>
              <a:t>ASP.NET Web Services, </a:t>
            </a:r>
            <a:r>
              <a:rPr lang="en-US" dirty="0" smtClean="0"/>
              <a:t>WCF, ASP.NET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1" y="3443808"/>
            <a:ext cx="2432297" cy="1627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1818" y="3579880"/>
            <a:ext cx="3185487" cy="1169551"/>
          </a:xfrm>
          <a:prstGeom prst="borderCallout1">
            <a:avLst>
              <a:gd name="adj1" fmla="val 17031"/>
              <a:gd name="adj2" fmla="val -144"/>
              <a:gd name="adj3" fmla="val 46571"/>
              <a:gd name="adj4" fmla="val -297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Looks like you drank too much</a:t>
            </a:r>
          </a:p>
          <a:p>
            <a:r>
              <a:rPr lang="en-US" sz="1400" dirty="0" smtClean="0"/>
              <a:t>Microsoft Kool-Aid…</a:t>
            </a:r>
          </a:p>
          <a:p>
            <a:endParaRPr lang="en-US" sz="1400" dirty="0"/>
          </a:p>
          <a:p>
            <a:r>
              <a:rPr lang="en-US" sz="1400" dirty="0" smtClean="0"/>
              <a:t>Repeat after me… MS Paint is NOT better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han Photoshop…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82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Journey…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Mid-90s: I’m a Web Developer – HTML &amp; JS. </a:t>
            </a:r>
            <a:r>
              <a:rPr lang="en-US" dirty="0" err="1" smtClean="0"/>
              <a:t>GeoCities</a:t>
            </a:r>
            <a:r>
              <a:rPr lang="en-US" dirty="0" smtClean="0"/>
              <a:t> FTW!</a:t>
            </a:r>
          </a:p>
          <a:p>
            <a:r>
              <a:rPr lang="en-US" dirty="0" smtClean="0"/>
              <a:t>Started using CGI / </a:t>
            </a:r>
            <a:r>
              <a:rPr lang="en-US" dirty="0" err="1" smtClean="0"/>
              <a:t>perl</a:t>
            </a:r>
            <a:r>
              <a:rPr lang="en-US" dirty="0" smtClean="0"/>
              <a:t>.  </a:t>
            </a:r>
            <a:r>
              <a:rPr lang="en-US" dirty="0" err="1" smtClean="0"/>
              <a:t>Blech</a:t>
            </a:r>
            <a:r>
              <a:rPr lang="en-US" dirty="0" smtClean="0"/>
              <a:t>.  The web sucks.</a:t>
            </a:r>
          </a:p>
          <a:p>
            <a:r>
              <a:rPr lang="en-US" dirty="0" smtClean="0"/>
              <a:t>I’m now a Windows Developer. Borland C++ &amp; Delphi FTW!</a:t>
            </a:r>
          </a:p>
          <a:p>
            <a:r>
              <a:rPr lang="en-US" dirty="0" smtClean="0"/>
              <a:t>2000-2003: The dark years.  UNIX, C, </a:t>
            </a:r>
            <a:r>
              <a:rPr lang="en-US" dirty="0" err="1" smtClean="0"/>
              <a:t>TclTk</a:t>
            </a:r>
            <a:endParaRPr lang="en-US" dirty="0" smtClean="0"/>
          </a:p>
          <a:p>
            <a:r>
              <a:rPr lang="en-US" dirty="0" smtClean="0"/>
              <a:t>2003: This .NET thing is cool.  Win Forms! (searches for job….)</a:t>
            </a:r>
          </a:p>
          <a:p>
            <a:r>
              <a:rPr lang="en-US" dirty="0" smtClean="0"/>
              <a:t>2004-2006: The darker years. Java. Struts. Web Still Sucks</a:t>
            </a:r>
          </a:p>
          <a:p>
            <a:r>
              <a:rPr lang="en-US" dirty="0" smtClean="0"/>
              <a:t>2006: Hey, ASP.NET is </a:t>
            </a:r>
            <a:r>
              <a:rPr lang="en-US" dirty="0" err="1" smtClean="0"/>
              <a:t>WinForms</a:t>
            </a:r>
            <a:r>
              <a:rPr lang="en-US" dirty="0" smtClean="0"/>
              <a:t> for the Web! I’m a Web </a:t>
            </a:r>
            <a:r>
              <a:rPr lang="en-US" dirty="0" err="1" smtClean="0"/>
              <a:t>Dev</a:t>
            </a:r>
            <a:r>
              <a:rPr lang="en-US" dirty="0" smtClean="0"/>
              <a:t>!</a:t>
            </a:r>
          </a:p>
          <a:p>
            <a:r>
              <a:rPr lang="en-US" dirty="0" smtClean="0"/>
              <a:t>Back and forth. WPF – I’m a Win Dev.  Silverlight – I’m Web again!  Silverlight out of browser – Windows AND Mac, baby!  MVC – All Web again!,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Am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a Developer.  </a:t>
            </a:r>
          </a:p>
          <a:p>
            <a:pPr lvl="1"/>
            <a:r>
              <a:rPr lang="en-US" dirty="0" smtClean="0"/>
              <a:t>The line between Windows and The Web is blurring </a:t>
            </a:r>
          </a:p>
          <a:p>
            <a:r>
              <a:rPr lang="en-US" dirty="0" smtClean="0"/>
              <a:t>Time to face facts: Silverlight is gone.</a:t>
            </a:r>
          </a:p>
          <a:p>
            <a:r>
              <a:rPr lang="en-US" dirty="0" smtClean="0"/>
              <a:t>View Separation </a:t>
            </a:r>
            <a:r>
              <a:rPr lang="en-US" dirty="0"/>
              <a:t>p</a:t>
            </a:r>
            <a:r>
              <a:rPr lang="en-US" dirty="0" smtClean="0"/>
              <a:t>atterns tend to make life easier</a:t>
            </a:r>
          </a:p>
          <a:p>
            <a:pPr lvl="1"/>
            <a:r>
              <a:rPr lang="en-US" dirty="0" smtClean="0"/>
              <a:t>MVVM in Silverlight and WPF.  </a:t>
            </a:r>
          </a:p>
          <a:p>
            <a:pPr lvl="1"/>
            <a:r>
              <a:rPr lang="en-US" dirty="0" smtClean="0"/>
              <a:t>MVC for web applications</a:t>
            </a:r>
          </a:p>
          <a:p>
            <a:r>
              <a:rPr lang="en-US" dirty="0" smtClean="0"/>
              <a:t>I know Microsoft stack VERY well</a:t>
            </a:r>
          </a:p>
          <a:p>
            <a:pPr lvl="1"/>
            <a:r>
              <a:rPr lang="en-US" dirty="0" smtClean="0"/>
              <a:t>WPF, ASP.NET MVC, Silverlight (yes, still), WCF, Web API, etc…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Going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going to the Cloud! (another talk)</a:t>
            </a:r>
          </a:p>
          <a:p>
            <a:pPr lvl="1"/>
            <a:r>
              <a:rPr lang="en-US" dirty="0" smtClean="0"/>
              <a:t>Availability an pricing of cloud-hosted solutions makes it very appealing</a:t>
            </a:r>
          </a:p>
          <a:p>
            <a:r>
              <a:rPr lang="en-US" dirty="0" smtClean="0"/>
              <a:t>I’m going in you pocket – mobile development (another talk)</a:t>
            </a:r>
          </a:p>
          <a:p>
            <a:r>
              <a:rPr lang="en-US" dirty="0" smtClean="0"/>
              <a:t>I’m going to the CLIENT! (this talk)</a:t>
            </a:r>
          </a:p>
          <a:p>
            <a:pPr lvl="1"/>
            <a:r>
              <a:rPr lang="en-US" dirty="0" smtClean="0"/>
              <a:t>Single Page Applications are hot.</a:t>
            </a:r>
          </a:p>
          <a:p>
            <a:pPr lvl="1"/>
            <a:r>
              <a:rPr lang="en-US" dirty="0" smtClean="0"/>
              <a:t>I suck at HTML, CSS, JavaScript</a:t>
            </a:r>
          </a:p>
          <a:p>
            <a:pPr lvl="1"/>
            <a:r>
              <a:rPr lang="en-US" dirty="0" smtClean="0"/>
              <a:t>But it’s SO important</a:t>
            </a:r>
          </a:p>
          <a:p>
            <a:pPr lvl="2"/>
            <a:r>
              <a:rPr lang="en-US" dirty="0" smtClean="0"/>
              <a:t>Responsive design, for instance – (go see Josh </a:t>
            </a:r>
            <a:r>
              <a:rPr lang="en-US" dirty="0" err="1" smtClean="0"/>
              <a:t>Broton’s</a:t>
            </a:r>
            <a:r>
              <a:rPr lang="en-US" dirty="0" smtClean="0"/>
              <a:t> talk later!)</a:t>
            </a:r>
          </a:p>
          <a:p>
            <a:pPr lvl="1"/>
            <a:r>
              <a:rPr lang="en-US" dirty="0" smtClean="0"/>
              <a:t>Where to start?</a:t>
            </a:r>
          </a:p>
          <a:p>
            <a:pPr lvl="1"/>
            <a:r>
              <a:rPr lang="en-US" dirty="0" smtClean="0"/>
              <a:t>With a look back…</a:t>
            </a:r>
          </a:p>
        </p:txBody>
      </p:sp>
    </p:spTree>
    <p:extLst>
      <p:ext uri="{BB962C8B-B14F-4D97-AF65-F5344CB8AC3E}">
        <p14:creationId xmlns:p14="http://schemas.microsoft.com/office/powerpoint/2010/main" val="341364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Hasn’t Been Kind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Front-end Guidance </a:t>
            </a:r>
            <a:r>
              <a:rPr lang="en-US" dirty="0" smtClean="0"/>
              <a:t>over the years:</a:t>
            </a:r>
          </a:p>
          <a:p>
            <a:pPr lvl="1"/>
            <a:r>
              <a:rPr lang="en-US" dirty="0" smtClean="0"/>
              <a:t>Pre-ASP: “What’s the internet?”</a:t>
            </a:r>
          </a:p>
          <a:p>
            <a:pPr lvl="1"/>
            <a:r>
              <a:rPr lang="en-US" dirty="0" smtClean="0"/>
              <a:t>ASP: “We don’t care.”</a:t>
            </a:r>
          </a:p>
          <a:p>
            <a:pPr lvl="1"/>
            <a:r>
              <a:rPr lang="en-US" dirty="0" smtClean="0"/>
              <a:t>ASP.NET: “Don’t worry – we’ll take it from here”</a:t>
            </a:r>
          </a:p>
          <a:p>
            <a:pPr lvl="1"/>
            <a:r>
              <a:rPr lang="en-US" dirty="0" smtClean="0"/>
              <a:t>ASP.NET MVC: “Developer, meet the client – his name is </a:t>
            </a:r>
            <a:r>
              <a:rPr lang="en-US" dirty="0" err="1" smtClean="0"/>
              <a:t>jQuery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Microsoft Stack was concerned about passing content down to the client, then it was done.</a:t>
            </a:r>
          </a:p>
          <a:p>
            <a:endParaRPr lang="en-US" dirty="0"/>
          </a:p>
          <a:p>
            <a:r>
              <a:rPr lang="en-US" dirty="0" smtClean="0"/>
              <a:t>And then….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Embraced Open-Source!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7997321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MS finally </a:t>
            </a:r>
            <a:r>
              <a:rPr lang="en-US" u="sng" dirty="0" smtClean="0"/>
              <a:t>got out of our way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makes it easy to use JS libraries</a:t>
            </a:r>
          </a:p>
          <a:p>
            <a:r>
              <a:rPr lang="en-US" dirty="0" smtClean="0"/>
              <a:t>Azure has support for frameworks other than ASP.NET</a:t>
            </a:r>
          </a:p>
          <a:p>
            <a:r>
              <a:rPr lang="en-US" dirty="0" smtClean="0"/>
              <a:t>MS is contributing to Open Source projects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! </a:t>
            </a:r>
          </a:p>
          <a:p>
            <a:r>
              <a:rPr lang="en-US" dirty="0" smtClean="0"/>
              <a:t>OWIN / Katana</a:t>
            </a:r>
          </a:p>
          <a:p>
            <a:r>
              <a:rPr lang="en-US" dirty="0" err="1" smtClean="0"/>
              <a:t>WebEssentials</a:t>
            </a:r>
            <a:endParaRPr lang="en-US" dirty="0" smtClean="0"/>
          </a:p>
          <a:p>
            <a:r>
              <a:rPr lang="en-US" dirty="0" smtClean="0"/>
              <a:t>Visual Studio </a:t>
            </a:r>
            <a:r>
              <a:rPr lang="en-US" u="sng" dirty="0" smtClean="0"/>
              <a:t>loves</a:t>
            </a:r>
            <a:r>
              <a:rPr lang="en-US" dirty="0" smtClean="0"/>
              <a:t> the Front-End Developer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Cool.  So which JS / CSS stack should I use?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18" y="778849"/>
            <a:ext cx="5957119" cy="43148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018" y="778849"/>
            <a:ext cx="5957119" cy="4314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0324" y="1717719"/>
            <a:ext cx="29828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Only a </a:t>
            </a:r>
            <a:r>
              <a:rPr lang="en-US" sz="2000" i="1" u="sng" dirty="0" smtClean="0"/>
              <a:t>small</a:t>
            </a:r>
            <a:r>
              <a:rPr lang="en-US" sz="2000" dirty="0" smtClean="0"/>
              <a:t> sampling -&gt;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Which ones are best?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It depends, of course.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These are the ones that I like for SPAs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30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998</TotalTime>
  <Words>864</Words>
  <Application>Microsoft Macintosh PowerPoint</Application>
  <PresentationFormat>On-screen Show (16:9)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Clarity</vt:lpstr>
      <vt:lpstr>Slice</vt:lpstr>
      <vt:lpstr>There and Back Again</vt:lpstr>
      <vt:lpstr>Hi.  I’m Adam</vt:lpstr>
      <vt:lpstr>I’m a Microsoft Fan Boy (recovering)</vt:lpstr>
      <vt:lpstr>My Journey…</vt:lpstr>
      <vt:lpstr>Where I Am Now</vt:lpstr>
      <vt:lpstr>Where I’m Going Next…</vt:lpstr>
      <vt:lpstr>Microsoft Hasn’t Been Kind to Clients</vt:lpstr>
      <vt:lpstr>Microsoft Embraced Open-Source!</vt:lpstr>
      <vt:lpstr>JavaScript Libraries</vt:lpstr>
      <vt:lpstr>Single Page Applications (SPA)</vt:lpstr>
      <vt:lpstr>DurandalJS</vt:lpstr>
      <vt:lpstr>PowerPoint Presentation</vt:lpstr>
      <vt:lpstr>PowerPoint Presentation</vt:lpstr>
      <vt:lpstr>PowerPoint Presentation</vt:lpstr>
      <vt:lpstr>PowerPoint Presentation</vt:lpstr>
      <vt:lpstr>DEMOS ???</vt:lpstr>
      <vt:lpstr>Other helpful libraries</vt:lpstr>
      <vt:lpstr>More usefulness…</vt:lpstr>
      <vt:lpstr>Thanks!</vt:lpstr>
    </vt:vector>
  </TitlesOfParts>
  <Company>Barney Consulting,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Barney</dc:creator>
  <cp:lastModifiedBy>Adam Barney</cp:lastModifiedBy>
  <cp:revision>28</cp:revision>
  <dcterms:created xsi:type="dcterms:W3CDTF">2013-11-02T04:29:45Z</dcterms:created>
  <dcterms:modified xsi:type="dcterms:W3CDTF">2013-11-09T15:10:45Z</dcterms:modified>
</cp:coreProperties>
</file>