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6" r:id="rId2"/>
    <p:sldId id="293" r:id="rId3"/>
    <p:sldId id="303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6" r:id="rId15"/>
    <p:sldId id="302" r:id="rId16"/>
    <p:sldId id="315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6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AFF"/>
    <a:srgbClr val="5CC21E"/>
    <a:srgbClr val="C92131"/>
    <a:srgbClr val="D32629"/>
    <a:srgbClr val="A4302D"/>
    <a:srgbClr val="041827"/>
    <a:srgbClr val="FFD933"/>
    <a:srgbClr val="E97D1A"/>
    <a:srgbClr val="05A5DB"/>
    <a:srgbClr val="A66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3D35F-9421-A04E-B4A9-545E40336A2A}" v="11" dt="2019-08-09T17:51:5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303" y="-78"/>
      </p:cViewPr>
      <p:guideLst>
        <p:guide orient="horz" pos="1008"/>
        <p:guide pos="6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dinger, Sarah" userId="6f823a67-affe-4227-bf20-ac143f82e5a5" providerId="ADAL" clId="{D573D35F-9421-A04E-B4A9-545E40336A2A}"/>
    <pc:docChg chg="modSld">
      <pc:chgData name="Kindinger, Sarah" userId="6f823a67-affe-4227-bf20-ac143f82e5a5" providerId="ADAL" clId="{D573D35F-9421-A04E-B4A9-545E40336A2A}" dt="2019-08-09T17:51:53.061" v="10" actId="20577"/>
      <pc:docMkLst>
        <pc:docMk/>
      </pc:docMkLst>
      <pc:sldChg chg="modSp">
        <pc:chgData name="Kindinger, Sarah" userId="6f823a67-affe-4227-bf20-ac143f82e5a5" providerId="ADAL" clId="{D573D35F-9421-A04E-B4A9-545E40336A2A}" dt="2019-08-09T17:51:15.011" v="9" actId="1036"/>
        <pc:sldMkLst>
          <pc:docMk/>
          <pc:sldMk cId="3954754037" sldId="276"/>
        </pc:sldMkLst>
        <pc:spChg chg="mod">
          <ac:chgData name="Kindinger, Sarah" userId="6f823a67-affe-4227-bf20-ac143f82e5a5" providerId="ADAL" clId="{D573D35F-9421-A04E-B4A9-545E40336A2A}" dt="2019-08-09T17:51:15.011" v="9" actId="1036"/>
          <ac:spMkLst>
            <pc:docMk/>
            <pc:sldMk cId="3954754037" sldId="276"/>
            <ac:spMk id="7" creationId="{FA242FD7-2364-3642-8FDE-F0A939DFB06A}"/>
          </ac:spMkLst>
        </pc:spChg>
      </pc:sldChg>
      <pc:sldChg chg="modSp">
        <pc:chgData name="Kindinger, Sarah" userId="6f823a67-affe-4227-bf20-ac143f82e5a5" providerId="ADAL" clId="{D573D35F-9421-A04E-B4A9-545E40336A2A}" dt="2019-08-09T17:51:53.061" v="10" actId="20577"/>
        <pc:sldMkLst>
          <pc:docMk/>
          <pc:sldMk cId="752404881" sldId="302"/>
        </pc:sldMkLst>
        <pc:spChg chg="mod">
          <ac:chgData name="Kindinger, Sarah" userId="6f823a67-affe-4227-bf20-ac143f82e5a5" providerId="ADAL" clId="{D573D35F-9421-A04E-B4A9-545E40336A2A}" dt="2019-08-09T17:51:53.061" v="10" actId="20577"/>
          <ac:spMkLst>
            <pc:docMk/>
            <pc:sldMk cId="752404881" sldId="302"/>
            <ac:spMk id="11" creationId="{2D6D5E08-A9D5-A241-89B0-DE7095C78C45}"/>
          </ac:spMkLst>
        </pc:spChg>
      </pc:sldChg>
    </pc:docChg>
  </pc:docChgLst>
  <pc:docChgLst>
    <pc:chgData name="Barney, Adam" userId="8065dc43-25c5-498b-84d4-9e071090866c" providerId="ADAL" clId="{55E4DA86-2156-4E58-8D00-A95C8A280C34}"/>
    <pc:docChg chg="undo modSld">
      <pc:chgData name="Barney, Adam" userId="8065dc43-25c5-498b-84d4-9e071090866c" providerId="ADAL" clId="{55E4DA86-2156-4E58-8D00-A95C8A280C34}" dt="2019-08-09T17:49:22.682" v="82" actId="1035"/>
      <pc:docMkLst>
        <pc:docMk/>
      </pc:docMkLst>
      <pc:sldChg chg="modSp">
        <pc:chgData name="Barney, Adam" userId="8065dc43-25c5-498b-84d4-9e071090866c" providerId="ADAL" clId="{55E4DA86-2156-4E58-8D00-A95C8A280C34}" dt="2019-08-09T17:48:02.416" v="5" actId="113"/>
        <pc:sldMkLst>
          <pc:docMk/>
          <pc:sldMk cId="3954754037" sldId="276"/>
        </pc:sldMkLst>
        <pc:spChg chg="mod">
          <ac:chgData name="Barney, Adam" userId="8065dc43-25c5-498b-84d4-9e071090866c" providerId="ADAL" clId="{55E4DA86-2156-4E58-8D00-A95C8A280C34}" dt="2019-08-09T17:48:02.141" v="4" actId="113"/>
          <ac:spMkLst>
            <pc:docMk/>
            <pc:sldMk cId="3954754037" sldId="276"/>
            <ac:spMk id="7" creationId="{FA242FD7-2364-3642-8FDE-F0A939DFB06A}"/>
          </ac:spMkLst>
        </pc:spChg>
        <pc:spChg chg="mod">
          <ac:chgData name="Barney, Adam" userId="8065dc43-25c5-498b-84d4-9e071090866c" providerId="ADAL" clId="{55E4DA86-2156-4E58-8D00-A95C8A280C34}" dt="2019-08-09T17:48:02.416" v="5" actId="113"/>
          <ac:spMkLst>
            <pc:docMk/>
            <pc:sldMk cId="3954754037" sldId="276"/>
            <ac:spMk id="14" creationId="{89787705-60D6-1341-A54A-2D6607411694}"/>
          </ac:spMkLst>
        </pc:spChg>
      </pc:sldChg>
      <pc:sldChg chg="modSp">
        <pc:chgData name="Barney, Adam" userId="8065dc43-25c5-498b-84d4-9e071090866c" providerId="ADAL" clId="{55E4DA86-2156-4E58-8D00-A95C8A280C34}" dt="2019-08-09T17:49:22.682" v="82" actId="1035"/>
        <pc:sldMkLst>
          <pc:docMk/>
          <pc:sldMk cId="1110604668" sldId="305"/>
        </pc:sldMkLst>
        <pc:spChg chg="mod">
          <ac:chgData name="Barney, Adam" userId="8065dc43-25c5-498b-84d4-9e071090866c" providerId="ADAL" clId="{55E4DA86-2156-4E58-8D00-A95C8A280C34}" dt="2019-08-09T17:49:22.349" v="72" actId="1035"/>
          <ac:spMkLst>
            <pc:docMk/>
            <pc:sldMk cId="1110604668" sldId="305"/>
            <ac:spMk id="6" creationId="{86FAD9ED-B824-8F4B-9DF7-800EF7F74D1E}"/>
          </ac:spMkLst>
        </pc:spChg>
        <pc:spChg chg="mod">
          <ac:chgData name="Barney, Adam" userId="8065dc43-25c5-498b-84d4-9e071090866c" providerId="ADAL" clId="{55E4DA86-2156-4E58-8D00-A95C8A280C34}" dt="2019-08-09T17:49:22.682" v="82" actId="1035"/>
          <ac:spMkLst>
            <pc:docMk/>
            <pc:sldMk cId="1110604668" sldId="305"/>
            <ac:spMk id="41" creationId="{0670A689-E69D-4345-AC83-D7F638A17770}"/>
          </ac:spMkLst>
        </pc:spChg>
      </pc:sldChg>
    </pc:docChg>
  </pc:docChgLst>
  <pc:docChgLst>
    <pc:chgData name="Barney, Adam" userId="S::adambarney@quickenloans.com::8065dc43-25c5-498b-84d4-9e071090866c" providerId="AD" clId="Web-{35F3FCDB-FE04-4569-B780-2F5E9D0383ED}"/>
    <pc:docChg chg="modSld">
      <pc:chgData name="Barney, Adam" userId="S::adambarney@quickenloans.com::8065dc43-25c5-498b-84d4-9e071090866c" providerId="AD" clId="Web-{35F3FCDB-FE04-4569-B780-2F5E9D0383ED}" dt="2019-08-13T18:18:11.789" v="3" actId="20577"/>
      <pc:docMkLst>
        <pc:docMk/>
      </pc:docMkLst>
      <pc:sldChg chg="modSp">
        <pc:chgData name="Barney, Adam" userId="S::adambarney@quickenloans.com::8065dc43-25c5-498b-84d4-9e071090866c" providerId="AD" clId="Web-{35F3FCDB-FE04-4569-B780-2F5E9D0383ED}" dt="2019-08-13T18:18:11.789" v="2" actId="20577"/>
        <pc:sldMkLst>
          <pc:docMk/>
          <pc:sldMk cId="1977007414" sldId="314"/>
        </pc:sldMkLst>
        <pc:spChg chg="mod">
          <ac:chgData name="Barney, Adam" userId="S::adambarney@quickenloans.com::8065dc43-25c5-498b-84d4-9e071090866c" providerId="AD" clId="Web-{35F3FCDB-FE04-4569-B780-2F5E9D0383ED}" dt="2019-08-13T18:18:11.789" v="2" actId="20577"/>
          <ac:spMkLst>
            <pc:docMk/>
            <pc:sldMk cId="1977007414" sldId="314"/>
            <ac:spMk id="43" creationId="{A0EAE109-7373-E345-809B-FC7D94EFC7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1B8B-00AD-A747-8DB8-0E69FC3A653A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CD7E-1197-9041-9EA9-3B1097BE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4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30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Read-only members</a:t>
            </a:r>
          </a:p>
          <a:p>
            <a:r>
              <a:rPr lang="en-US">
                <a:cs typeface="Calibri"/>
              </a:rPr>
              <a:t>Default interface members</a:t>
            </a:r>
          </a:p>
          <a:p>
            <a:r>
              <a:rPr lang="en-US">
                <a:cs typeface="Calibri"/>
              </a:rPr>
              <a:t>Pattern matching enhancements</a:t>
            </a:r>
          </a:p>
          <a:p>
            <a:r>
              <a:rPr lang="en-US">
                <a:cs typeface="Calibri"/>
              </a:rPr>
              <a:t>Using declarations</a:t>
            </a:r>
          </a:p>
          <a:p>
            <a:r>
              <a:rPr lang="en-US">
                <a:cs typeface="Calibri"/>
              </a:rPr>
              <a:t>Static local functions</a:t>
            </a:r>
          </a:p>
          <a:p>
            <a:r>
              <a:rPr lang="en-US">
                <a:cs typeface="Calibri"/>
              </a:rPr>
              <a:t>Disposable ref structs</a:t>
            </a:r>
          </a:p>
          <a:p>
            <a:r>
              <a:rPr lang="en-US">
                <a:cs typeface="Calibri"/>
              </a:rPr>
              <a:t>Nullable reference types</a:t>
            </a:r>
          </a:p>
          <a:p>
            <a:r>
              <a:rPr lang="en-US">
                <a:cs typeface="Calibri"/>
              </a:rPr>
              <a:t>Async streams</a:t>
            </a:r>
          </a:p>
          <a:p>
            <a:r>
              <a:rPr lang="en-US">
                <a:cs typeface="Calibri"/>
              </a:rPr>
              <a:t>Indices and ranges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7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Read-only members</a:t>
            </a:r>
          </a:p>
          <a:p>
            <a:r>
              <a:rPr lang="en-US">
                <a:cs typeface="Calibri"/>
              </a:rPr>
              <a:t>Default interface members</a:t>
            </a:r>
          </a:p>
          <a:p>
            <a:r>
              <a:rPr lang="en-US">
                <a:cs typeface="Calibri"/>
              </a:rPr>
              <a:t>Pattern matching enhancements</a:t>
            </a:r>
          </a:p>
          <a:p>
            <a:r>
              <a:rPr lang="en-US">
                <a:cs typeface="Calibri"/>
              </a:rPr>
              <a:t>Using declarations</a:t>
            </a:r>
          </a:p>
          <a:p>
            <a:r>
              <a:rPr lang="en-US">
                <a:cs typeface="Calibri"/>
              </a:rPr>
              <a:t>Static local functions</a:t>
            </a:r>
          </a:p>
          <a:p>
            <a:r>
              <a:rPr lang="en-US">
                <a:cs typeface="Calibri"/>
              </a:rPr>
              <a:t>Disposable ref structs</a:t>
            </a:r>
          </a:p>
          <a:p>
            <a:r>
              <a:rPr lang="en-US">
                <a:cs typeface="Calibri"/>
              </a:rPr>
              <a:t>Nullable reference types</a:t>
            </a:r>
          </a:p>
          <a:p>
            <a:r>
              <a:rPr lang="en-US">
                <a:cs typeface="Calibri"/>
              </a:rPr>
              <a:t>Async streams</a:t>
            </a:r>
          </a:p>
          <a:p>
            <a:r>
              <a:rPr lang="en-US">
                <a:cs typeface="Calibri"/>
              </a:rPr>
              <a:t>Indices and ranges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1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64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54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Classes</a:t>
            </a:r>
          </a:p>
          <a:p>
            <a:r>
              <a:rPr lang="en-US">
                <a:cs typeface="Calibri"/>
              </a:rPr>
              <a:t>Structs</a:t>
            </a:r>
          </a:p>
          <a:p>
            <a:r>
              <a:rPr lang="en-US">
                <a:cs typeface="Calibri"/>
              </a:rPr>
              <a:t>Interfaces</a:t>
            </a:r>
          </a:p>
          <a:p>
            <a:r>
              <a:rPr lang="en-US">
                <a:cs typeface="Calibri"/>
              </a:rPr>
              <a:t>Events</a:t>
            </a:r>
          </a:p>
          <a:p>
            <a:r>
              <a:rPr lang="en-US">
                <a:cs typeface="Calibri"/>
              </a:rPr>
              <a:t>Properties</a:t>
            </a:r>
          </a:p>
          <a:p>
            <a:r>
              <a:rPr lang="en-US">
                <a:cs typeface="Calibri"/>
              </a:rPr>
              <a:t>Delegates</a:t>
            </a:r>
          </a:p>
          <a:p>
            <a:r>
              <a:rPr lang="en-US">
                <a:cs typeface="Calibri"/>
              </a:rPr>
              <a:t>Expressions</a:t>
            </a:r>
          </a:p>
          <a:p>
            <a:r>
              <a:rPr lang="en-US">
                <a:cs typeface="Calibri"/>
              </a:rPr>
              <a:t>Statements</a:t>
            </a:r>
          </a:p>
          <a:p>
            <a:r>
              <a:rPr lang="en-US">
                <a:cs typeface="Calibri"/>
              </a:rPr>
              <a:t>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Generics</a:t>
            </a:r>
          </a:p>
          <a:p>
            <a:r>
              <a:rPr lang="en-US">
                <a:cs typeface="Calibri"/>
              </a:rPr>
              <a:t>Partial Types</a:t>
            </a:r>
          </a:p>
          <a:p>
            <a:r>
              <a:rPr lang="en-US">
                <a:cs typeface="Calibri"/>
              </a:rPr>
              <a:t>Anonymous methods</a:t>
            </a:r>
          </a:p>
          <a:p>
            <a:r>
              <a:rPr lang="en-US">
                <a:cs typeface="Calibri"/>
              </a:rPr>
              <a:t>Nullable types</a:t>
            </a:r>
          </a:p>
          <a:p>
            <a:r>
              <a:rPr lang="en-US">
                <a:cs typeface="Calibri"/>
              </a:rPr>
              <a:t>Iterators</a:t>
            </a:r>
          </a:p>
          <a:p>
            <a:r>
              <a:rPr lang="en-US">
                <a:cs typeface="Calibri"/>
              </a:rPr>
              <a:t>Covariance and contravarience</a:t>
            </a:r>
          </a:p>
          <a:p>
            <a:r>
              <a:rPr lang="en-US">
                <a:cs typeface="Calibri"/>
              </a:rPr>
              <a:t>Static classes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97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+mn-lt"/>
                <a:cs typeface="+mn-lt"/>
              </a:rPr>
              <a:t>Query &amp; lambda expressions (LINQ)</a:t>
            </a:r>
            <a:endParaRPr lang="en-US" b="1">
              <a:cs typeface="Calibri"/>
            </a:endParaRPr>
          </a:p>
          <a:p>
            <a:r>
              <a:rPr lang="en-US">
                <a:cs typeface="Calibri"/>
              </a:rPr>
              <a:t>Auto-properties</a:t>
            </a:r>
          </a:p>
          <a:p>
            <a:r>
              <a:rPr lang="en-US">
                <a:cs typeface="Calibri"/>
              </a:rPr>
              <a:t>Anonymous types</a:t>
            </a:r>
          </a:p>
          <a:p>
            <a:r>
              <a:rPr lang="en-US">
                <a:cs typeface="Calibri"/>
              </a:rPr>
              <a:t>Extension methods</a:t>
            </a:r>
          </a:p>
          <a:p>
            <a:r>
              <a:rPr lang="en-US">
                <a:cs typeface="Calibri"/>
              </a:rPr>
              <a:t>Implicitly-typed variables (var)</a:t>
            </a:r>
          </a:p>
          <a:p>
            <a:r>
              <a:rPr lang="en-US">
                <a:cs typeface="Calibri"/>
              </a:rPr>
              <a:t>Partial methods</a:t>
            </a:r>
          </a:p>
          <a:p>
            <a:r>
              <a:rPr lang="en-US">
                <a:cs typeface="Calibri"/>
              </a:rPr>
              <a:t>Object and collection initializers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58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Dynamic</a:t>
            </a:r>
          </a:p>
          <a:p>
            <a:r>
              <a:rPr lang="en-US">
                <a:cs typeface="Calibri"/>
              </a:rPr>
              <a:t>Named and optional arguments</a:t>
            </a:r>
          </a:p>
          <a:p>
            <a:r>
              <a:rPr lang="en-US">
                <a:cs typeface="Calibri"/>
              </a:rPr>
              <a:t>Generic covariance and contravariance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45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Async/await</a:t>
            </a:r>
          </a:p>
          <a:p>
            <a:r>
              <a:rPr lang="en-US">
                <a:cs typeface="Calibri"/>
              </a:rPr>
              <a:t>Caller info 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33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Async/await</a:t>
            </a:r>
          </a:p>
          <a:p>
            <a:r>
              <a:rPr lang="en-US">
                <a:cs typeface="Calibri"/>
              </a:rPr>
              <a:t>Caller info 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cs typeface="Calibri"/>
              </a:rPr>
              <a:t>Async/await</a:t>
            </a:r>
          </a:p>
          <a:p>
            <a:r>
              <a:rPr lang="en-US">
                <a:cs typeface="Calibri"/>
              </a:rPr>
              <a:t>Caller info attributes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53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Async main</a:t>
            </a:r>
          </a:p>
          <a:p>
            <a:r>
              <a:rPr lang="en-US">
                <a:ea typeface="+mn-lt"/>
                <a:cs typeface="+mn-lt"/>
              </a:rPr>
              <a:t>Default literal expressions</a:t>
            </a:r>
            <a:endParaRPr lang="en-US"/>
          </a:p>
          <a:p>
            <a:r>
              <a:rPr lang="en-US">
                <a:cs typeface="Calibri"/>
              </a:rPr>
              <a:t>Inferred tuple element names</a:t>
            </a:r>
          </a:p>
          <a:p>
            <a:r>
              <a:rPr lang="en-US">
                <a:cs typeface="Calibri"/>
              </a:rPr>
              <a:t>Pattern matching on generic type parameters</a:t>
            </a:r>
          </a:p>
          <a:p>
            <a:r>
              <a:rPr lang="en-US">
                <a:ea typeface="+mn-lt"/>
                <a:cs typeface="+mn-lt"/>
              </a:rPr>
              <a:t>Improvements for writing safe efficient code</a:t>
            </a:r>
          </a:p>
          <a:p>
            <a:r>
              <a:rPr lang="en-US">
                <a:ea typeface="+mn-lt"/>
                <a:cs typeface="+mn-lt"/>
              </a:rPr>
              <a:t>Non-trailing named arguments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Leading underscores in numeric literals</a:t>
            </a:r>
            <a:endParaRPr lang="en-US"/>
          </a:p>
          <a:p>
            <a:r>
              <a:rPr lang="en-US">
                <a:cs typeface="Calibri"/>
              </a:rPr>
              <a:t>Private protected access modifier</a:t>
            </a:r>
          </a:p>
          <a:p>
            <a:r>
              <a:rPr lang="en-US">
                <a:cs typeface="Calibri"/>
              </a:rPr>
              <a:t>Conditional ref expressions</a:t>
            </a:r>
          </a:p>
          <a:p>
            <a:r>
              <a:rPr lang="en-US">
                <a:cs typeface="Calibri"/>
              </a:rPr>
              <a:t>Enabling more efficient safe code</a:t>
            </a:r>
          </a:p>
          <a:p>
            <a:r>
              <a:rPr lang="en-US">
                <a:cs typeface="Calibri"/>
              </a:rPr>
              <a:t>Make existing features better</a:t>
            </a:r>
          </a:p>
          <a:p>
            <a:r>
              <a:rPr lang="en-US">
                <a:cs typeface="Calibri"/>
              </a:rPr>
              <a:t>New compiler options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F3ED9-A8D5-3543-9986-EC3F973AC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DE2DEF-A2DA-7144-814D-951649EC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ACB31F-22D5-9342-AFCD-7AEE8CA5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326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F26C-59AD-C74B-8AB4-47DA5D7F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7760-35F5-1741-B2EB-290C537D6DFB}" type="datetime1">
              <a:rPr lang="en-US" smtClean="0"/>
              <a:t>8/14/2019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712DF7-1F59-044D-829B-A1C81189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Sample - x33005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3AF8-3435-7640-AE41-B2EC446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68E43-8554-AD4F-9499-A3183516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7A691-89AB-3A4F-B7EB-7D318A6253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0863-5227-5D48-AAFA-980059B9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7015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78C86-2D2E-A748-9D78-D0FC4361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4987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D3262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72E1-D72F-9144-A117-6B3D9CC4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59749-A75E-7047-B887-1D0D1254B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5930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661A-D07D-F34E-93BC-7E293E74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A18-C094-3548-9CE7-6CAD0EA9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BB3EF-A5EF-7C40-8B2F-D80B385774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Blu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0C5D018-ADE9-624F-BFBB-AC65906C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AA8184-3654-7C4A-9EE1-4A4D729B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3C166-F8DD-7D4C-BFE1-A8E9981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5C8AC-8BF9-E74C-A456-FF7256F28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8A026A-A857-D747-9455-544FBD2A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19FB2-0C20-5149-A7D3-44540006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BA9F0-34D4-384C-9388-3CF243BBBA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0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-5463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453A-2C86-CC4C-99B2-4F36D6F6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9793C-4A43-6F4B-80BB-ECEF635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545687-1BA4-5F4A-A282-8B7F8063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B3E61-0157-A64F-80FD-870D371E13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C3AD0-4B74-1043-B6A1-73365C2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4BDDD-35E0-6842-B25C-F01617C41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AEB64-E166-FE41-AAF9-60994754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A625-B6EE-6145-86CC-52E0C18A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5EB6-7AED-FA43-8CE6-D9B320CCB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49147" y="6176963"/>
            <a:ext cx="1716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0B7EFA1C-E4DE-344B-BACE-D11BF3FE26C1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A66D-37BB-1F47-802E-BC576707F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3113" y="6176963"/>
            <a:ext cx="3631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r>
              <a:rPr lang="en-US"/>
              <a:t>John Sample - x33005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AB26-DFBC-CE4E-95CE-F26AF5E6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374" y="6176963"/>
            <a:ext cx="1454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evblogs.microsoft.com/dotnet/category/c/" TargetMode="External"/><Relationship Id="rId5" Type="http://schemas.openxmlformats.org/officeDocument/2006/relationships/hyperlink" Target="https://github.com/dotnet/csharplang" TargetMode="External"/><Relationship Id="rId4" Type="http://schemas.openxmlformats.org/officeDocument/2006/relationships/hyperlink" Target="https://docs.microsoft.com/en-us/dotnet/csharp/whats-new/csharp-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183518"/>
            <a:ext cx="4676094" cy="2630844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 dirty="0">
                <a:solidFill>
                  <a:schemeClr val="bg1"/>
                </a:solidFill>
              </a:rPr>
              <a:t>Senior Software Engineer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adam@adambarney.com</a:t>
            </a:r>
          </a:p>
          <a:p>
            <a:r>
              <a:rPr lang="en-US" sz="1800" dirty="0">
                <a:solidFill>
                  <a:schemeClr val="bg1"/>
                </a:solidFill>
              </a:rPr>
              <a:t>adambarney@quickenloans.com</a:t>
            </a:r>
          </a:p>
          <a:p>
            <a:r>
              <a:rPr lang="en-US" sz="1800" dirty="0">
                <a:solidFill>
                  <a:schemeClr val="bg1"/>
                </a:solidFill>
              </a:rPr>
              <a:t>@</a:t>
            </a:r>
            <a:r>
              <a:rPr lang="en-US" sz="1800" dirty="0" err="1">
                <a:solidFill>
                  <a:schemeClr val="bg1"/>
                </a:solidFill>
              </a:rPr>
              <a:t>cabarney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A242FD7-2364-3642-8FDE-F0A939DF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52" y="5168792"/>
            <a:ext cx="3908300" cy="2217680"/>
          </a:xfrm>
        </p:spPr>
        <p:txBody>
          <a:bodyPr anchor="t" anchorCtr="0">
            <a:normAutofit/>
          </a:bodyPr>
          <a:lstStyle/>
          <a:p>
            <a:r>
              <a:rPr lang="en-US" sz="7200" b="1" dirty="0"/>
              <a:t>up with </a:t>
            </a:r>
            <a:endParaRPr lang="en-US" sz="11500" b="1" dirty="0">
              <a:solidFill>
                <a:srgbClr val="00B0F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>
            <a:cxnSpLocks/>
          </p:cNvCxnSpPr>
          <p:nvPr/>
        </p:nvCxnSpPr>
        <p:spPr>
          <a:xfrm>
            <a:off x="6967665" y="4452466"/>
            <a:ext cx="0" cy="21176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3DAE7-66E1-6640-9167-8BFC45212518}"/>
              </a:ext>
            </a:extLst>
          </p:cNvPr>
          <p:cNvGrpSpPr/>
          <p:nvPr/>
        </p:nvGrpSpPr>
        <p:grpSpPr>
          <a:xfrm>
            <a:off x="4726336" y="4338589"/>
            <a:ext cx="1915977" cy="1862840"/>
            <a:chOff x="4498653" y="4112424"/>
            <a:chExt cx="2217681" cy="2217681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8683491D-75B3-104C-A316-2E56ED85164E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971D1FCC-C83F-A648-8B7F-17DE3641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52" y="4338376"/>
            <a:ext cx="3908300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7200" b="1" dirty="0"/>
              <a:t>keeping</a:t>
            </a:r>
            <a:endParaRPr lang="en-US" sz="8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5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27053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657540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D381D4F-BFC0-6949-BDB1-C99E04F7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40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22E7137-3B6D-234B-A066-423969B95E40}"/>
              </a:ext>
            </a:extLst>
          </p:cNvPr>
          <p:cNvSpPr/>
          <p:nvPr/>
        </p:nvSpPr>
        <p:spPr>
          <a:xfrm>
            <a:off x="8496907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9A44F5-3252-BE49-80BA-FFBEFDFCEA68}"/>
              </a:ext>
            </a:extLst>
          </p:cNvPr>
          <p:cNvSpPr txBox="1"/>
          <p:nvPr/>
        </p:nvSpPr>
        <p:spPr>
          <a:xfrm rot="19855733">
            <a:off x="796846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764AAF-25F2-6347-8689-CB11FCD202E7}"/>
              </a:ext>
            </a:extLst>
          </p:cNvPr>
          <p:cNvSpPr txBox="1"/>
          <p:nvPr/>
        </p:nvSpPr>
        <p:spPr>
          <a:xfrm>
            <a:off x="821563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May 2018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49653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62903238-6B2E-0A43-97DD-0C4DA6B64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247" y="3432744"/>
            <a:ext cx="2323437" cy="2259000"/>
          </a:xfrm>
          <a:prstGeom prst="rect">
            <a:avLst/>
          </a:prstGeom>
        </p:spPr>
      </p:pic>
      <p:pic>
        <p:nvPicPr>
          <p:cNvPr id="22" name="Picture 21" descr="A close up of a logo&#10;&#10;Description automatically generated">
            <a:extLst>
              <a:ext uri="{FF2B5EF4-FFF2-40B4-BE49-F238E27FC236}">
                <a16:creationId xmlns:a16="http://schemas.microsoft.com/office/drawing/2014/main" id="{6D2F8E62-A513-E341-9385-E827CC0C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05" y="3432744"/>
            <a:ext cx="2323437" cy="2259000"/>
          </a:xfrm>
          <a:prstGeom prst="rect">
            <a:avLst/>
          </a:prstGeom>
        </p:spPr>
      </p:pic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1D381D4F-BFC0-6949-BDB1-C99E04F7A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40" y="3432744"/>
            <a:ext cx="2323437" cy="225900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54A81EC3-9A31-BB40-BB15-13BAE3FB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488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8886780A-7963-C149-87D9-16A7523422AC}"/>
              </a:ext>
            </a:extLst>
          </p:cNvPr>
          <p:cNvSpPr/>
          <p:nvPr/>
        </p:nvSpPr>
        <p:spPr>
          <a:xfrm>
            <a:off x="4479176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DA67252-A48C-2548-BCEA-C21C9359D973}"/>
              </a:ext>
            </a:extLst>
          </p:cNvPr>
          <p:cNvSpPr/>
          <p:nvPr/>
        </p:nvSpPr>
        <p:spPr>
          <a:xfrm>
            <a:off x="6489549" y="3863083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F22E7137-3B6D-234B-A066-423969B95E40}"/>
              </a:ext>
            </a:extLst>
          </p:cNvPr>
          <p:cNvSpPr/>
          <p:nvPr/>
        </p:nvSpPr>
        <p:spPr>
          <a:xfrm>
            <a:off x="8496907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76F91729-7FF6-B54C-8B4C-26972EEA4FB5}"/>
              </a:ext>
            </a:extLst>
          </p:cNvPr>
          <p:cNvSpPr/>
          <p:nvPr/>
        </p:nvSpPr>
        <p:spPr>
          <a:xfrm>
            <a:off x="10501742" y="3870882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/>
                <a:ea typeface="Rocket Sans" panose="020B0602020202020204" pitchFamily="34" charset="0"/>
              </a:rPr>
              <a:t>VS 2005</a:t>
            </a:r>
            <a:endParaRPr lang="en-US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9C16B4-EC79-1641-85DE-A4970FC6B111}"/>
              </a:ext>
            </a:extLst>
          </p:cNvPr>
          <p:cNvSpPr txBox="1"/>
          <p:nvPr/>
        </p:nvSpPr>
        <p:spPr>
          <a:xfrm rot="19855733">
            <a:off x="399740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1423DD-970D-3F46-86EF-C5E7A88DC55C}"/>
              </a:ext>
            </a:extLst>
          </p:cNvPr>
          <p:cNvSpPr txBox="1"/>
          <p:nvPr/>
        </p:nvSpPr>
        <p:spPr>
          <a:xfrm>
            <a:off x="421459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Aug.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9A44F5-3252-BE49-80BA-FFBEFDFCEA68}"/>
              </a:ext>
            </a:extLst>
          </p:cNvPr>
          <p:cNvSpPr txBox="1"/>
          <p:nvPr/>
        </p:nvSpPr>
        <p:spPr>
          <a:xfrm rot="19855733">
            <a:off x="7968466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4764AAF-25F2-6347-8689-CB11FCD202E7}"/>
              </a:ext>
            </a:extLst>
          </p:cNvPr>
          <p:cNvSpPr txBox="1"/>
          <p:nvPr/>
        </p:nvSpPr>
        <p:spPr>
          <a:xfrm>
            <a:off x="8215631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May 2018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3DC5EA-455B-F34F-9459-1B939B43FAE6}"/>
              </a:ext>
            </a:extLst>
          </p:cNvPr>
          <p:cNvSpPr txBox="1"/>
          <p:nvPr/>
        </p:nvSpPr>
        <p:spPr>
          <a:xfrm rot="19855733">
            <a:off x="591408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15A086-2873-8546-B2D6-A51D4F716179}"/>
              </a:ext>
            </a:extLst>
          </p:cNvPr>
          <p:cNvSpPr txBox="1"/>
          <p:nvPr/>
        </p:nvSpPr>
        <p:spPr>
          <a:xfrm>
            <a:off x="616124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Nov.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4.7.1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4FB204-C372-AF4A-8809-09A2BCF7FC75}"/>
              </a:ext>
            </a:extLst>
          </p:cNvPr>
          <p:cNvSpPr txBox="1"/>
          <p:nvPr/>
        </p:nvSpPr>
        <p:spPr>
          <a:xfrm rot="19855733">
            <a:off x="9947232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8.0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5498D1-F52D-DA47-BD95-25668CCC9BBB}"/>
              </a:ext>
            </a:extLst>
          </p:cNvPr>
          <p:cNvSpPr txBox="1"/>
          <p:nvPr/>
        </p:nvSpPr>
        <p:spPr>
          <a:xfrm>
            <a:off x="10194397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2019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Core 3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2019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97700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7AEA2B-F967-4479-924A-D121C5710660}"/>
              </a:ext>
            </a:extLst>
          </p:cNvPr>
          <p:cNvGrpSpPr/>
          <p:nvPr/>
        </p:nvGrpSpPr>
        <p:grpSpPr>
          <a:xfrm>
            <a:off x="3941189" y="3710471"/>
            <a:ext cx="2249210" cy="2111902"/>
            <a:chOff x="3872813" y="3432744"/>
            <a:chExt cx="2405871" cy="2259000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903238-6B2E-0A43-97DD-0C4DA6B6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247" y="3432744"/>
              <a:ext cx="2323437" cy="2259000"/>
            </a:xfrm>
            <a:prstGeom prst="rect">
              <a:avLst/>
            </a:prstGeom>
          </p:spPr>
        </p:pic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86780A-7963-C149-87D9-16A7523422AC}"/>
                </a:ext>
              </a:extLst>
            </p:cNvPr>
            <p:cNvSpPr/>
            <p:nvPr/>
          </p:nvSpPr>
          <p:spPr>
            <a:xfrm>
              <a:off x="4479176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9C16B4-EC79-1641-85DE-A4970FC6B111}"/>
                </a:ext>
              </a:extLst>
            </p:cNvPr>
            <p:cNvSpPr txBox="1"/>
            <p:nvPr/>
          </p:nvSpPr>
          <p:spPr>
            <a:xfrm rot="19855733">
              <a:off x="3872813" y="36618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423DD-970D-3F46-86EF-C5E7A88DC55C}"/>
                </a:ext>
              </a:extLst>
            </p:cNvPr>
            <p:cNvSpPr txBox="1"/>
            <p:nvPr/>
          </p:nvSpPr>
          <p:spPr>
            <a:xfrm>
              <a:off x="4263563" y="414207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Aug.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79334-18B9-4DD4-9B2C-1941375A9780}"/>
              </a:ext>
            </a:extLst>
          </p:cNvPr>
          <p:cNvGrpSpPr/>
          <p:nvPr/>
        </p:nvGrpSpPr>
        <p:grpSpPr>
          <a:xfrm>
            <a:off x="7838108" y="3710471"/>
            <a:ext cx="2268551" cy="2111902"/>
            <a:chOff x="7864318" y="3432744"/>
            <a:chExt cx="2426559" cy="2259000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1D381D4F-BFC0-6949-BDB1-C99E04F7A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7440" y="3432744"/>
              <a:ext cx="2323437" cy="2259000"/>
            </a:xfrm>
            <a:prstGeom prst="rect">
              <a:avLst/>
            </a:prstGeom>
          </p:spPr>
        </p:pic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22E7137-3B6D-234B-A066-423969B95E40}"/>
                </a:ext>
              </a:extLst>
            </p:cNvPr>
            <p:cNvSpPr/>
            <p:nvPr/>
          </p:nvSpPr>
          <p:spPr>
            <a:xfrm>
              <a:off x="8496907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9A44F5-3252-BE49-80BA-FFBEFDFCEA68}"/>
                </a:ext>
              </a:extLst>
            </p:cNvPr>
            <p:cNvSpPr txBox="1"/>
            <p:nvPr/>
          </p:nvSpPr>
          <p:spPr>
            <a:xfrm rot="19855733">
              <a:off x="7864318" y="3657509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7.3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764AAF-25F2-6347-8689-CB11FCD202E7}"/>
                </a:ext>
              </a:extLst>
            </p:cNvPr>
            <p:cNvSpPr txBox="1"/>
            <p:nvPr/>
          </p:nvSpPr>
          <p:spPr>
            <a:xfrm>
              <a:off x="8274446" y="4121013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May 2018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DC4BB-6F31-409C-AD59-5C3F9CB384BE}"/>
              </a:ext>
            </a:extLst>
          </p:cNvPr>
          <p:cNvGrpSpPr/>
          <p:nvPr/>
        </p:nvGrpSpPr>
        <p:grpSpPr>
          <a:xfrm>
            <a:off x="5888184" y="3710471"/>
            <a:ext cx="2252139" cy="2111902"/>
            <a:chOff x="5877038" y="3432744"/>
            <a:chExt cx="2409004" cy="2259000"/>
          </a:xfrm>
        </p:grpSpPr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6D2F8E62-A513-E341-9385-E827CC0C1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605" y="3432744"/>
              <a:ext cx="2323437" cy="2259000"/>
            </a:xfrm>
            <a:prstGeom prst="rect">
              <a:avLst/>
            </a:prstGeom>
          </p:spPr>
        </p:pic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DDA67252-A48C-2548-BCEA-C21C9359D973}"/>
                </a:ext>
              </a:extLst>
            </p:cNvPr>
            <p:cNvSpPr/>
            <p:nvPr/>
          </p:nvSpPr>
          <p:spPr>
            <a:xfrm>
              <a:off x="6489549" y="3863083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3DC5EA-455B-F34F-9459-1B939B43FAE6}"/>
                </a:ext>
              </a:extLst>
            </p:cNvPr>
            <p:cNvSpPr txBox="1"/>
            <p:nvPr/>
          </p:nvSpPr>
          <p:spPr>
            <a:xfrm rot="19855733">
              <a:off x="5877038" y="36607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7.2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15A086-2873-8546-B2D6-A51D4F716179}"/>
                </a:ext>
              </a:extLst>
            </p:cNvPr>
            <p:cNvSpPr txBox="1"/>
            <p:nvPr/>
          </p:nvSpPr>
          <p:spPr>
            <a:xfrm>
              <a:off x="6273465" y="412338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Nov.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4.7.1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BF3A-D4DC-42F3-B45C-4485A8FBEC96}"/>
              </a:ext>
            </a:extLst>
          </p:cNvPr>
          <p:cNvGrpSpPr/>
          <p:nvPr/>
        </p:nvGrpSpPr>
        <p:grpSpPr>
          <a:xfrm>
            <a:off x="9804446" y="3710471"/>
            <a:ext cx="2260539" cy="2111902"/>
            <a:chOff x="9888935" y="3432744"/>
            <a:chExt cx="2417990" cy="2259000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54A81EC3-9A31-BB40-BB15-13BAE3FB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3488" y="3432744"/>
              <a:ext cx="2323437" cy="2259000"/>
            </a:xfrm>
            <a:prstGeom prst="rect">
              <a:avLst/>
            </a:prstGeom>
          </p:spPr>
        </p:pic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76F91729-7FF6-B54C-8B4C-26972EEA4FB5}"/>
                </a:ext>
              </a:extLst>
            </p:cNvPr>
            <p:cNvSpPr/>
            <p:nvPr/>
          </p:nvSpPr>
          <p:spPr>
            <a:xfrm>
              <a:off x="10501742" y="3870882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4FB204-C372-AF4A-8809-09A2BCF7FC75}"/>
                </a:ext>
              </a:extLst>
            </p:cNvPr>
            <p:cNvSpPr txBox="1"/>
            <p:nvPr/>
          </p:nvSpPr>
          <p:spPr>
            <a:xfrm rot="19855733">
              <a:off x="9888935" y="36575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8.0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5498D1-F52D-DA47-BD95-25668CCC9BBB}"/>
                </a:ext>
              </a:extLst>
            </p:cNvPr>
            <p:cNvSpPr txBox="1"/>
            <p:nvPr/>
          </p:nvSpPr>
          <p:spPr>
            <a:xfrm>
              <a:off x="10294997" y="4112211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2019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Core 3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41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88349F9C-2412-0E43-AFFE-C530518C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61" y="315686"/>
            <a:ext cx="10382679" cy="662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542500" y="2127410"/>
            <a:ext cx="677917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syntactic sugar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null-conditional operator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string interpolation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inline out variables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tuples / deconstruction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00FAD-1E00-A84F-9E7B-FAD3BEC669B6}"/>
              </a:ext>
            </a:extLst>
          </p:cNvPr>
          <p:cNvSpPr txBox="1"/>
          <p:nvPr/>
        </p:nvSpPr>
        <p:spPr>
          <a:xfrm>
            <a:off x="6109252" y="2070218"/>
            <a:ext cx="677917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throw expressions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default interface members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switch expressions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 ++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nullable reference types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async streams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392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demos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04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electronics, display&#10;&#10;Description automatically generated">
            <a:extLst>
              <a:ext uri="{FF2B5EF4-FFF2-40B4-BE49-F238E27FC236}">
                <a16:creationId xmlns:a16="http://schemas.microsoft.com/office/drawing/2014/main" id="{88349F9C-2412-0E43-AFFE-C530518CC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61" y="315686"/>
            <a:ext cx="10382679" cy="6629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385016" y="1940092"/>
            <a:ext cx="9421968" cy="4602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https://docs.microsoft.com/en-us/dotnet/csharp/whats-new/csharp-8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https://github.com/dotnet/csharplang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https://devblogs.microsoft.com/dotnet/category/c/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285750" indent="-285750">
              <a:lnSpc>
                <a:spcPct val="25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7451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keep up here: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8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331214"/>
            <a:ext cx="4086139" cy="2217681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>
                <a:solidFill>
                  <a:schemeClr val="bg1"/>
                </a:solidFill>
              </a:rPr>
              <a:t>Senior Software Engineer</a:t>
            </a:r>
            <a:endParaRPr lang="en-US" sz="1800">
              <a:solidFill>
                <a:schemeClr val="bg1"/>
              </a:solidFill>
            </a:endParaRPr>
          </a:p>
          <a:p>
            <a:r>
              <a:rPr lang="en-US" sz="1800">
                <a:solidFill>
                  <a:schemeClr val="bg1"/>
                </a:solidFill>
              </a:rPr>
              <a:t>adambarney@quickenloans.com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/>
          <p:nvPr/>
        </p:nvCxnSpPr>
        <p:spPr>
          <a:xfrm>
            <a:off x="6967665" y="4419652"/>
            <a:ext cx="0" cy="177440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71" y="4624386"/>
            <a:ext cx="5979353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8800" b="1"/>
              <a:t>Thank you!</a:t>
            </a:r>
            <a:endParaRPr lang="en-US" sz="115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CEDCB-D370-B148-87C1-3D63E4DD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/>
          <a:stretch/>
        </p:blipFill>
        <p:spPr>
          <a:xfrm>
            <a:off x="0" y="0"/>
            <a:ext cx="12192000" cy="5858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0FFD0-96F8-3542-965E-4635C187FD37}"/>
              </a:ext>
            </a:extLst>
          </p:cNvPr>
          <p:cNvSpPr txBox="1"/>
          <p:nvPr/>
        </p:nvSpPr>
        <p:spPr>
          <a:xfrm>
            <a:off x="483697" y="2266058"/>
            <a:ext cx="4540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Quicken Loans</a:t>
            </a:r>
          </a:p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6322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336046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11060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82504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70700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45229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2211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DC53C1D-4716-7E4D-AD25-0E72A1AFB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961" y="3432744"/>
            <a:ext cx="2323437" cy="2259000"/>
          </a:xfrm>
          <a:prstGeom prst="rect">
            <a:avLst/>
          </a:prstGeom>
        </p:spPr>
      </p:pic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A04188F2-5C8D-664C-B7B3-A2F4309B1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874" y="3432744"/>
            <a:ext cx="2323437" cy="2259000"/>
          </a:xfrm>
          <a:prstGeom prst="rect">
            <a:avLst/>
          </a:prstGeom>
        </p:spPr>
      </p:pic>
      <p:sp>
        <p:nvSpPr>
          <p:cNvPr id="4" name="Hexagon 3">
            <a:extLst>
              <a:ext uri="{FF2B5EF4-FFF2-40B4-BE49-F238E27FC236}">
                <a16:creationId xmlns:a16="http://schemas.microsoft.com/office/drawing/2014/main" id="{274C163C-4FD3-4046-A509-49E55EBD8DB1}"/>
              </a:ext>
            </a:extLst>
          </p:cNvPr>
          <p:cNvSpPr/>
          <p:nvPr/>
        </p:nvSpPr>
        <p:spPr>
          <a:xfrm>
            <a:off x="3391511" y="195341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F3358741-696D-8341-9C2B-F2CD0BF8D0F3}"/>
              </a:ext>
            </a:extLst>
          </p:cNvPr>
          <p:cNvSpPr/>
          <p:nvPr/>
        </p:nvSpPr>
        <p:spPr>
          <a:xfrm>
            <a:off x="1322379" y="1897695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CDAD5B44-A12C-B746-BCDF-420EA73DE349}"/>
              </a:ext>
            </a:extLst>
          </p:cNvPr>
          <p:cNvSpPr/>
          <p:nvPr/>
        </p:nvSpPr>
        <p:spPr>
          <a:xfrm>
            <a:off x="5452157" y="187667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90A2C961-7B2D-074B-9471-AECD72369190}"/>
              </a:ext>
            </a:extLst>
          </p:cNvPr>
          <p:cNvSpPr/>
          <p:nvPr/>
        </p:nvSpPr>
        <p:spPr>
          <a:xfrm>
            <a:off x="440897" y="3874097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3E308FE9-DD2B-9747-B159-AC066BE9548D}"/>
              </a:ext>
            </a:extLst>
          </p:cNvPr>
          <p:cNvSpPr/>
          <p:nvPr/>
        </p:nvSpPr>
        <p:spPr>
          <a:xfrm>
            <a:off x="2459351" y="388764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D9D60A44-E580-EA4D-B000-9EE7D8474AA8}"/>
              </a:ext>
            </a:extLst>
          </p:cNvPr>
          <p:cNvSpPr/>
          <p:nvPr/>
        </p:nvSpPr>
        <p:spPr>
          <a:xfrm>
            <a:off x="7505540" y="1922334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40864FD8-DA18-C24C-81EB-A2257C918643}"/>
              </a:ext>
            </a:extLst>
          </p:cNvPr>
          <p:cNvSpPr/>
          <p:nvPr/>
        </p:nvSpPr>
        <p:spPr>
          <a:xfrm>
            <a:off x="9575102" y="1945871"/>
            <a:ext cx="1586853" cy="1360372"/>
          </a:xfrm>
          <a:prstGeom prst="hexagon">
            <a:avLst/>
          </a:prstGeom>
          <a:solidFill>
            <a:srgbClr val="197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A close up of a logo&#10;&#10;Description automatically generated">
            <a:extLst>
              <a:ext uri="{FF2B5EF4-FFF2-40B4-BE49-F238E27FC236}">
                <a16:creationId xmlns:a16="http://schemas.microsoft.com/office/drawing/2014/main" id="{34D9AE56-72BB-1243-920A-ACE11A70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9" y="1469271"/>
            <a:ext cx="2323437" cy="2259000"/>
          </a:xfrm>
          <a:prstGeom prst="rect">
            <a:avLst/>
          </a:prstGeom>
        </p:spPr>
      </p:pic>
      <p:pic>
        <p:nvPicPr>
          <p:cNvPr id="37" name="Picture 36" descr="A close up of a logo&#10;&#10;Description automatically generated">
            <a:extLst>
              <a:ext uri="{FF2B5EF4-FFF2-40B4-BE49-F238E27FC236}">
                <a16:creationId xmlns:a16="http://schemas.microsoft.com/office/drawing/2014/main" id="{919F3E22-9CEE-254E-8E4A-ACC1E4A9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215" y="1469271"/>
            <a:ext cx="2323437" cy="2259000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AAAC20A6-2C62-DA47-A98E-9797354E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489" y="1469271"/>
            <a:ext cx="2323437" cy="2259000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84FB8C6D-1FDF-BF4E-AD5B-56686729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60" y="1469271"/>
            <a:ext cx="2323437" cy="2259000"/>
          </a:xfrm>
          <a:prstGeom prst="rect">
            <a:avLst/>
          </a:prstGeom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13FA8D3E-59D4-E942-AAAD-F4C05A3E7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773" y="1469271"/>
            <a:ext cx="2323437" cy="225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AD9ED-B824-8F4B-9DF7-800EF7F74D1E}"/>
              </a:ext>
            </a:extLst>
          </p:cNvPr>
          <p:cNvSpPr txBox="1"/>
          <p:nvPr/>
        </p:nvSpPr>
        <p:spPr>
          <a:xfrm rot="19855733">
            <a:off x="80087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1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0A689-E69D-4345-AC83-D7F638A17770}"/>
              </a:ext>
            </a:extLst>
          </p:cNvPr>
          <p:cNvSpPr txBox="1"/>
          <p:nvPr/>
        </p:nvSpPr>
        <p:spPr>
          <a:xfrm>
            <a:off x="104803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1.0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E5281-076A-4745-B608-C5D3FEB0A27F}"/>
              </a:ext>
            </a:extLst>
          </p:cNvPr>
          <p:cNvSpPr txBox="1"/>
          <p:nvPr/>
        </p:nvSpPr>
        <p:spPr>
          <a:xfrm rot="19855733">
            <a:off x="2890420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2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EAE109-7373-E345-809B-FC7D94EFC7D6}"/>
              </a:ext>
            </a:extLst>
          </p:cNvPr>
          <p:cNvSpPr txBox="1"/>
          <p:nvPr/>
        </p:nvSpPr>
        <p:spPr>
          <a:xfrm>
            <a:off x="3137585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2005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2.0</a:t>
            </a:r>
          </a:p>
          <a:p>
            <a:pPr algn="r"/>
            <a:r>
              <a: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9E5C2C-21D9-1A41-AB53-A330AD1E1DB2}"/>
              </a:ext>
            </a:extLst>
          </p:cNvPr>
          <p:cNvSpPr txBox="1"/>
          <p:nvPr/>
        </p:nvSpPr>
        <p:spPr>
          <a:xfrm rot="19855733">
            <a:off x="4970544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3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99739-D86E-8746-8265-E56340273463}"/>
              </a:ext>
            </a:extLst>
          </p:cNvPr>
          <p:cNvSpPr txBox="1"/>
          <p:nvPr/>
        </p:nvSpPr>
        <p:spPr>
          <a:xfrm>
            <a:off x="5217709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2007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3.5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2008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353450-2984-3E4B-862A-B0473968759C}"/>
              </a:ext>
            </a:extLst>
          </p:cNvPr>
          <p:cNvSpPr txBox="1"/>
          <p:nvPr/>
        </p:nvSpPr>
        <p:spPr>
          <a:xfrm rot="19855733">
            <a:off x="-24173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6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EDF5CE-1DEF-E94C-9F49-B4E989C0B7C5}"/>
              </a:ext>
            </a:extLst>
          </p:cNvPr>
          <p:cNvSpPr txBox="1"/>
          <p:nvPr/>
        </p:nvSpPr>
        <p:spPr>
          <a:xfrm>
            <a:off x="193012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F9EB94-A8C8-CE4E-9C14-5928AB9C17B1}"/>
              </a:ext>
            </a:extLst>
          </p:cNvPr>
          <p:cNvSpPr txBox="1"/>
          <p:nvPr/>
        </p:nvSpPr>
        <p:spPr>
          <a:xfrm rot="19855733">
            <a:off x="1987971" y="3841357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7.0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03D5C6-08A2-FB44-BB91-30F1F8F91920}"/>
              </a:ext>
            </a:extLst>
          </p:cNvPr>
          <p:cNvSpPr txBox="1"/>
          <p:nvPr/>
        </p:nvSpPr>
        <p:spPr>
          <a:xfrm>
            <a:off x="2205156" y="4216547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Mar. 2017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4.6.2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2017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F2D6D6-78E6-744E-A594-282DDCE89F61}"/>
              </a:ext>
            </a:extLst>
          </p:cNvPr>
          <p:cNvSpPr txBox="1"/>
          <p:nvPr/>
        </p:nvSpPr>
        <p:spPr>
          <a:xfrm rot="19855733">
            <a:off x="6979291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4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37DBC-61CB-9343-9515-0A13C7CB095D}"/>
              </a:ext>
            </a:extLst>
          </p:cNvPr>
          <p:cNvSpPr txBox="1"/>
          <p:nvPr/>
        </p:nvSpPr>
        <p:spPr>
          <a:xfrm>
            <a:off x="7226456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4.0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13F6B3-58B1-B143-A864-CD6D6A0E7E7D}"/>
              </a:ext>
            </a:extLst>
          </p:cNvPr>
          <p:cNvSpPr txBox="1"/>
          <p:nvPr/>
        </p:nvSpPr>
        <p:spPr>
          <a:xfrm rot="19855733">
            <a:off x="8997797" y="1862050"/>
            <a:ext cx="1826198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C# 5</a:t>
            </a:r>
          </a:p>
          <a:p>
            <a:pPr algn="ctr"/>
            <a:endParaRPr lang="en-US" sz="10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206B45-8438-3A47-95DA-36A2734010C7}"/>
              </a:ext>
            </a:extLst>
          </p:cNvPr>
          <p:cNvSpPr txBox="1"/>
          <p:nvPr/>
        </p:nvSpPr>
        <p:spPr>
          <a:xfrm>
            <a:off x="9244962" y="2237310"/>
            <a:ext cx="18261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900" b="1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2012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.NET 4.5</a:t>
            </a:r>
          </a:p>
          <a:p>
            <a:pPr algn="r"/>
            <a:r>
              <a:rPr lang="en-US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VS 2012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5618479" y="214875"/>
            <a:ext cx="6402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</p:spTree>
    <p:extLst>
      <p:ext uri="{BB962C8B-B14F-4D97-AF65-F5344CB8AC3E}">
        <p14:creationId xmlns:p14="http://schemas.microsoft.com/office/powerpoint/2010/main" val="1451827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1063</Words>
  <Application>Microsoft Office PowerPoint</Application>
  <PresentationFormat>Widescreen</PresentationFormat>
  <Paragraphs>525</Paragraphs>
  <Slides>17</Slides>
  <Notes>16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Rocket Sans</vt:lpstr>
      <vt:lpstr>Office Theme</vt:lpstr>
      <vt:lpstr>up with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Rzemien, Katie</dc:creator>
  <cp:lastModifiedBy>Adam Barney</cp:lastModifiedBy>
  <cp:revision>7</cp:revision>
  <cp:lastPrinted>2019-03-27T18:45:13Z</cp:lastPrinted>
  <dcterms:created xsi:type="dcterms:W3CDTF">2019-01-23T15:38:44Z</dcterms:created>
  <dcterms:modified xsi:type="dcterms:W3CDTF">2019-08-14T13:48:17Z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724ff-9999-494f-b257-05dacc46ac87_Enabled">
    <vt:lpwstr>True</vt:lpwstr>
  </property>
  <property fmtid="{D5CDD505-2E9C-101B-9397-08002B2CF9AE}" pid="3" name="MSIP_Label_807724ff-9999-494f-b257-05dacc46ac87_SiteId">
    <vt:lpwstr>e58c8e81-abd8-48a8-929d-eb67611b83bd</vt:lpwstr>
  </property>
  <property fmtid="{D5CDD505-2E9C-101B-9397-08002B2CF9AE}" pid="4" name="MSIP_Label_807724ff-9999-494f-b257-05dacc46ac87_Owner">
    <vt:lpwstr>adambarney@quickenloans.com</vt:lpwstr>
  </property>
  <property fmtid="{D5CDD505-2E9C-101B-9397-08002B2CF9AE}" pid="5" name="MSIP_Label_807724ff-9999-494f-b257-05dacc46ac87_SetDate">
    <vt:lpwstr>2019-08-09T17:50:03.9154387Z</vt:lpwstr>
  </property>
  <property fmtid="{D5CDD505-2E9C-101B-9397-08002B2CF9AE}" pid="6" name="MSIP_Label_807724ff-9999-494f-b257-05dacc46ac87_Name">
    <vt:lpwstr>Wide Open</vt:lpwstr>
  </property>
  <property fmtid="{D5CDD505-2E9C-101B-9397-08002B2CF9AE}" pid="7" name="MSIP_Label_807724ff-9999-494f-b257-05dacc46ac87_Application">
    <vt:lpwstr>Microsoft Azure Information Protection</vt:lpwstr>
  </property>
  <property fmtid="{D5CDD505-2E9C-101B-9397-08002B2CF9AE}" pid="8" name="MSIP_Label_807724ff-9999-494f-b257-05dacc46ac87_ActionId">
    <vt:lpwstr>28771316-6c32-41d1-83ec-7b328b87d4af</vt:lpwstr>
  </property>
  <property fmtid="{D5CDD505-2E9C-101B-9397-08002B2CF9AE}" pid="9" name="MSIP_Label_807724ff-9999-494f-b257-05dacc46ac87_Extended_MSFT_Method">
    <vt:lpwstr>Automatic</vt:lpwstr>
  </property>
  <property fmtid="{D5CDD505-2E9C-101B-9397-08002B2CF9AE}" pid="10" name="Sensitivity">
    <vt:lpwstr>Wide Open</vt:lpwstr>
  </property>
</Properties>
</file>