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9" r:id="rId5"/>
    <p:sldId id="261" r:id="rId6"/>
    <p:sldId id="260" r:id="rId7"/>
    <p:sldId id="264" r:id="rId8"/>
    <p:sldId id="265" r:id="rId9"/>
    <p:sldId id="275" r:id="rId10"/>
    <p:sldId id="266" r:id="rId11"/>
    <p:sldId id="262" r:id="rId12"/>
    <p:sldId id="267" r:id="rId13"/>
    <p:sldId id="268" r:id="rId14"/>
    <p:sldId id="270" r:id="rId15"/>
    <p:sldId id="269" r:id="rId16"/>
    <p:sldId id="271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996E-733E-82F3-183E-CFE5C169B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DB82B-7850-7EC0-F60D-AB4D514A5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0F6D-464F-DBEC-BB45-609AC9A0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DA23-659D-9909-B28F-1FB124D7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3E3A-4681-D34A-D435-EE8A100A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9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488F-3C90-B13B-D750-CCB5ED4F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DF7FF-4FF8-428F-1AB1-7D6ECDA8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7B32-7C9E-20E5-27BC-5332FC75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4550-A658-6612-0258-C0D1A298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3C88-F8D5-C6D7-2F48-7DD93618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3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AB9C6-FFA4-4713-F466-17E71F041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8FF09-950B-A0D9-FAF7-8D11C1B2D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CE21-97C1-A95A-B59C-17BE5EE9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A4D9-A0B6-2063-3CA5-60BF3907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6E8D-B59C-7C69-F6EC-2E8A8EB6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1448-D21F-0D85-7FCB-8AA3B0C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E45C-F002-41F6-C417-8B9218F0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D705-C20F-86A9-B294-D293EC3B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B593-97D8-80A5-BA83-05D1FF33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2D33-8440-80DB-83A9-D5D87381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02D2-A65B-F0BB-80E9-63B99977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33B1-9278-4D76-9C6E-0AA7AA7C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5E96-EB26-B691-09AD-9FAC1F02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622A-BB67-CD52-2B3B-4F400E42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334D-D4A9-FE05-EE2B-EFE0D707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F31A-F4C3-2056-9C00-FAFBE012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2D26-2F51-675B-F379-2600BBABF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BB85D-7DBB-51EE-2FB6-A58A09B69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BFFE3-DCC7-3EE1-C0C2-6600D513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A8B0-8B9A-ED14-7FC5-CEA63F05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7017C-586E-8AFB-88FF-63D3A17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2C40-FEBE-1852-2A53-E9FB7C19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38A7-EA6C-2AD4-7DE8-E8762B2B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B40C2-6A6A-F3BC-8037-70F7BB65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68754-33AA-5368-99D5-AF334221B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EC0F6-BBA6-FF27-2841-8B26D5980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94286-2F27-DCF0-D267-D593824F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969D2-5165-44D3-EFA9-FC3E6727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237F7-1FEC-5680-DD2F-93307F51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88B7-DFE6-786D-D902-AD53838D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CA231-8F7D-AC3A-DAEF-575244A4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CBB14-645C-10FA-0530-61959CE1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08C13-E34C-F01E-C34C-BD1B7B36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4EB27-B7DA-8571-8B4B-A5160D7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088D5-4A91-F949-E57C-E8F402D7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E43-F184-69EE-8589-EC70EB3A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EDAC-D30D-8A7F-691F-E05F8B56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29FA-CC78-B07F-DF85-16EE9D67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8B73-84A9-EE31-64FB-F5F66576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C325C-1549-18C5-1616-C1B2774D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9E449-C934-6E05-F230-A48818BA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31CC7-8261-FFCA-2E7C-67026B01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9B13-FE50-1236-059C-E8E18FC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2F17F-0857-FBE9-AE06-DADBEF3FA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D9CEA-2443-FE0A-8712-FDE4EF78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90895-695A-50E9-C1B8-77F39D9D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7E34B-935C-6741-B3CF-D6AA2633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DB88-70F7-6266-B2EB-EBC04D71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35F9F-6AD3-385D-D8AA-29FDC3F0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E0106-3F6C-E098-3218-54A82826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A595-D06C-3B93-0A07-5DC7007A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976B-C45C-4BAD-95CD-9AAA3C7633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20FC-4CBC-D4E9-FED8-F4F032D36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532D-7474-C271-0C19-65998D4C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otnet/csharplang/" TargetMode="External"/><Relationship Id="rId4" Type="http://schemas.openxmlformats.org/officeDocument/2006/relationships/hyperlink" Target="https://devblogs.microsoft.com/dotnet/tag/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D8DC-3446-77FE-64BD-E15F09E0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1565" y="303003"/>
            <a:ext cx="9144000" cy="2387600"/>
          </a:xfrm>
        </p:spPr>
        <p:txBody>
          <a:bodyPr/>
          <a:lstStyle/>
          <a:p>
            <a:r>
              <a:rPr lang="en-US" b="1" dirty="0">
                <a:latin typeface="Rocket Sans Medium" panose="020B0702020202020204" pitchFamily="34" charset="0"/>
                <a:ea typeface="Rocket Sans Medium" panose="020B0702020202020204" pitchFamily="34" charset="0"/>
              </a:rPr>
              <a:t>Keeping up with C#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EBD940-E248-D867-FF8D-14CF684625DC}"/>
              </a:ext>
            </a:extLst>
          </p:cNvPr>
          <p:cNvGrpSpPr/>
          <p:nvPr/>
        </p:nvGrpSpPr>
        <p:grpSpPr>
          <a:xfrm>
            <a:off x="589803" y="4293076"/>
            <a:ext cx="5721780" cy="1341181"/>
            <a:chOff x="489920" y="5305732"/>
            <a:chExt cx="5206426" cy="1220382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5361514-1F2A-27CC-C9CA-FFC3DC7CD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920" y="5349690"/>
              <a:ext cx="1256210" cy="114975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E7F253-0D2E-58FF-32B6-2533282514C1}"/>
                </a:ext>
              </a:extLst>
            </p:cNvPr>
            <p:cNvGrpSpPr/>
            <p:nvPr/>
          </p:nvGrpSpPr>
          <p:grpSpPr>
            <a:xfrm>
              <a:off x="1820495" y="5305732"/>
              <a:ext cx="3875851" cy="1220382"/>
              <a:chOff x="1820495" y="5305732"/>
              <a:chExt cx="3875851" cy="122038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B051B9-4AC7-44B6-14FD-07A34C3616CE}"/>
                  </a:ext>
                </a:extLst>
              </p:cNvPr>
              <p:cNvSpPr txBox="1"/>
              <p:nvPr/>
            </p:nvSpPr>
            <p:spPr>
              <a:xfrm>
                <a:off x="1820495" y="6218053"/>
                <a:ext cx="116864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5405B-8066-23CD-7DC6-279BF8103A2F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47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D3BBA-C3EC-E985-D291-2BB1C02D15B6}"/>
                  </a:ext>
                </a:extLst>
              </p:cNvPr>
              <p:cNvSpPr txBox="1"/>
              <p:nvPr/>
            </p:nvSpPr>
            <p:spPr>
              <a:xfrm>
                <a:off x="1820495" y="5736197"/>
                <a:ext cx="3875851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D15F52-774F-93B5-D788-42289C503A9C}"/>
                  </a:ext>
                </a:extLst>
              </p:cNvPr>
              <p:cNvSpPr txBox="1"/>
              <p:nvPr/>
            </p:nvSpPr>
            <p:spPr>
              <a:xfrm>
                <a:off x="1820495" y="5977125"/>
                <a:ext cx="334053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50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Declaration and Type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DeclarationAndTypePatterns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cat"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years old"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46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b="1" dirty="0"/>
              <a:t>Constant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ConstantPattern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intelligence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 Collie"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"Poodle"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"Labrador"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"Beagle"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131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b="1" dirty="0"/>
              <a:t>Relational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RelationalPattern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ageGroup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"Baby"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"Young"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"Middle-aged"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"Senior"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"Relic“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4355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dirty="0"/>
              <a:t>Relational</a:t>
            </a:r>
          </a:p>
          <a:p>
            <a:r>
              <a:rPr lang="en-US" b="1" dirty="0"/>
              <a:t>Logical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LogicalPatterns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ageGroup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"Baby"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"Young"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"Middle-aged"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"Senior"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"Relic“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383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Logical</a:t>
            </a:r>
          </a:p>
          <a:p>
            <a:r>
              <a:rPr lang="en-US" b="1" dirty="0"/>
              <a:t>Positional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PositionalPatterns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"Always young..."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 Corgi!"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 to retire"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"Husky"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 Collie"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like these dogs"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87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Positional</a:t>
            </a:r>
          </a:p>
          <a:p>
            <a:r>
              <a:rPr lang="en-US" b="1" dirty="0"/>
              <a:t>Property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PropertyPatterns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SinglePetOwner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pet"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"Ralph"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name is Ralph"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"REALLY old pet..."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"Husky"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"Hey Joe..."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"Adam"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 =&gt;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think I know this guy..."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"It's Conference time!"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SinglePetOwner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663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Positional</a:t>
            </a:r>
          </a:p>
          <a:p>
            <a:r>
              <a:rPr lang="en-US" dirty="0"/>
              <a:t>Property</a:t>
            </a:r>
          </a:p>
          <a:p>
            <a:r>
              <a:rPr lang="en-US" b="1" dirty="0"/>
              <a:t>List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MultiPetOwner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 grief. Too many pets."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"Adam"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"Husky"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"Viktor"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"Quincey"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 Collie"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"Tabby"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"Tippy"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]})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me. 😒"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}'s oldest pet is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[..,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]} =&gt;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Cat named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[..,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]} =&gt;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named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"Unknown“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..])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“Has a Corgi, but it's not the youngest."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MultiPetOwner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312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E75F-35DE-6C37-07D2-7C2DFBED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16044"/>
            <a:ext cx="10515600" cy="2852737"/>
          </a:xfrm>
        </p:spPr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64FEE-EA70-641B-E9EE-D38533FC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82956"/>
            <a:ext cx="10515600" cy="15001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Global &amp; Implicit </a:t>
            </a:r>
            <a:r>
              <a:rPr lang="en-US" sz="3200" dirty="0" err="1"/>
              <a:t>Usings</a:t>
            </a:r>
            <a:endParaRPr lang="en-US" sz="3200" dirty="0"/>
          </a:p>
          <a:p>
            <a:r>
              <a:rPr lang="en-US" sz="3200" dirty="0"/>
              <a:t>Nullable Reference Types</a:t>
            </a:r>
          </a:p>
          <a:p>
            <a:r>
              <a:rPr lang="en-US" sz="3200" dirty="0"/>
              <a:t>C# 11</a:t>
            </a:r>
          </a:p>
        </p:txBody>
      </p:sp>
    </p:spTree>
    <p:extLst>
      <p:ext uri="{BB962C8B-B14F-4D97-AF65-F5344CB8AC3E}">
        <p14:creationId xmlns:p14="http://schemas.microsoft.com/office/powerpoint/2010/main" val="181207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91B7-C07B-39D0-61A8-1CB84055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2117"/>
            <a:ext cx="10515600" cy="120233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A78C7B-4D30-B9E9-29BE-1384C54AF112}"/>
              </a:ext>
            </a:extLst>
          </p:cNvPr>
          <p:cNvGrpSpPr/>
          <p:nvPr/>
        </p:nvGrpSpPr>
        <p:grpSpPr>
          <a:xfrm>
            <a:off x="755650" y="4661269"/>
            <a:ext cx="5721780" cy="1341181"/>
            <a:chOff x="489920" y="5305732"/>
            <a:chExt cx="5206426" cy="122038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5943A4D-1F30-6C57-C501-56546448E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920" y="5349690"/>
              <a:ext cx="1256210" cy="1149751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000246-8F03-1050-BEB1-DFC93BD6B765}"/>
                </a:ext>
              </a:extLst>
            </p:cNvPr>
            <p:cNvGrpSpPr/>
            <p:nvPr/>
          </p:nvGrpSpPr>
          <p:grpSpPr>
            <a:xfrm>
              <a:off x="1820495" y="5305732"/>
              <a:ext cx="3875851" cy="1220382"/>
              <a:chOff x="1820495" y="5305732"/>
              <a:chExt cx="3875851" cy="122038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8125E4-AE6F-07E2-F0BB-D609575D204C}"/>
                  </a:ext>
                </a:extLst>
              </p:cNvPr>
              <p:cNvSpPr txBox="1"/>
              <p:nvPr/>
            </p:nvSpPr>
            <p:spPr>
              <a:xfrm>
                <a:off x="1820495" y="6218053"/>
                <a:ext cx="116864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D0190-9546-5927-7E36-362CA56BCC67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47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DF8A04-FAD4-AA85-2E03-7BE259ED1E14}"/>
                  </a:ext>
                </a:extLst>
              </p:cNvPr>
              <p:cNvSpPr txBox="1"/>
              <p:nvPr/>
            </p:nvSpPr>
            <p:spPr>
              <a:xfrm>
                <a:off x="1820495" y="5736197"/>
                <a:ext cx="3875851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23F6B-716A-B1C3-0868-1147C0DEBD37}"/>
                  </a:ext>
                </a:extLst>
              </p:cNvPr>
              <p:cNvSpPr txBox="1"/>
              <p:nvPr/>
            </p:nvSpPr>
            <p:spPr>
              <a:xfrm>
                <a:off x="1820495" y="5977125"/>
                <a:ext cx="334053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269AE1-18DF-605A-A8A3-3F5F6D517FBD}"/>
              </a:ext>
            </a:extLst>
          </p:cNvPr>
          <p:cNvSpPr txBox="1"/>
          <p:nvPr/>
        </p:nvSpPr>
        <p:spPr>
          <a:xfrm>
            <a:off x="755650" y="2303205"/>
            <a:ext cx="83679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https://devblogs.microsoft.com/dotnet/tag/c/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https://github.com/dotnet/csharplang/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414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C8105400-DA53-2862-A1E7-2EB4DACD48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44475" y="1455738"/>
            <a:ext cx="1170305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D241E5B-F9D7-46D9-0AE3-317EF5D35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5" y="33594"/>
            <a:ext cx="8075365" cy="454239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0D274F8-2A14-58CD-88A3-9FDA592E859E}"/>
              </a:ext>
            </a:extLst>
          </p:cNvPr>
          <p:cNvGrpSpPr/>
          <p:nvPr/>
        </p:nvGrpSpPr>
        <p:grpSpPr>
          <a:xfrm>
            <a:off x="1967587" y="4731671"/>
            <a:ext cx="5721780" cy="1341181"/>
            <a:chOff x="489920" y="5305732"/>
            <a:chExt cx="5206426" cy="1220382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F26249E-0713-CAD0-F080-34E01DC64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920" y="5349690"/>
              <a:ext cx="1256210" cy="1149751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E5ED18-0ADE-1DF0-5FE1-2A9CD4838863}"/>
                </a:ext>
              </a:extLst>
            </p:cNvPr>
            <p:cNvGrpSpPr/>
            <p:nvPr/>
          </p:nvGrpSpPr>
          <p:grpSpPr>
            <a:xfrm>
              <a:off x="1820495" y="5305732"/>
              <a:ext cx="3875851" cy="1220382"/>
              <a:chOff x="1820495" y="5305732"/>
              <a:chExt cx="3875851" cy="122038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1BD3B7-5E94-FBC9-3433-76E1EF59BF66}"/>
                  </a:ext>
                </a:extLst>
              </p:cNvPr>
              <p:cNvSpPr txBox="1"/>
              <p:nvPr/>
            </p:nvSpPr>
            <p:spPr>
              <a:xfrm>
                <a:off x="1820495" y="6218053"/>
                <a:ext cx="116864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97EC3-1AB0-02AB-8547-DF2A66B0F1A2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47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E20379-99F0-DF78-9E84-17EFAB479213}"/>
                  </a:ext>
                </a:extLst>
              </p:cNvPr>
              <p:cNvSpPr txBox="1"/>
              <p:nvPr/>
            </p:nvSpPr>
            <p:spPr>
              <a:xfrm>
                <a:off x="1820495" y="5736197"/>
                <a:ext cx="3875851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EFBB67-C6E8-0FF6-BB96-17B5F71D2ED8}"/>
                  </a:ext>
                </a:extLst>
              </p:cNvPr>
              <p:cNvSpPr txBox="1"/>
              <p:nvPr/>
            </p:nvSpPr>
            <p:spPr>
              <a:xfrm>
                <a:off x="1820495" y="5977125"/>
                <a:ext cx="334053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941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5B33-58E9-A5A8-3F66-9096B2F1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et Sans Medium" panose="020B0702020202020204" pitchFamily="34" charset="0"/>
                <a:ea typeface="Rocket Sans Medium" panose="020B0702020202020204" pitchFamily="34" charset="0"/>
              </a:rPr>
              <a:t>A brief history of C#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E859D8-2B16-6AA3-9B03-8EC9A368F8AC}"/>
              </a:ext>
            </a:extLst>
          </p:cNvPr>
          <p:cNvSpPr/>
          <p:nvPr/>
        </p:nvSpPr>
        <p:spPr>
          <a:xfrm>
            <a:off x="535468" y="1624953"/>
            <a:ext cx="1922896" cy="1153737"/>
          </a:xfrm>
          <a:custGeom>
            <a:avLst/>
            <a:gdLst>
              <a:gd name="connsiteX0" fmla="*/ 0 w 1922896"/>
              <a:gd name="connsiteY0" fmla="*/ 576869 h 1153737"/>
              <a:gd name="connsiteX1" fmla="*/ 288434 w 1922896"/>
              <a:gd name="connsiteY1" fmla="*/ 0 h 1153737"/>
              <a:gd name="connsiteX2" fmla="*/ 1634462 w 1922896"/>
              <a:gd name="connsiteY2" fmla="*/ 0 h 1153737"/>
              <a:gd name="connsiteX3" fmla="*/ 1922896 w 1922896"/>
              <a:gd name="connsiteY3" fmla="*/ 576869 h 1153737"/>
              <a:gd name="connsiteX4" fmla="*/ 1634462 w 1922896"/>
              <a:gd name="connsiteY4" fmla="*/ 1153737 h 1153737"/>
              <a:gd name="connsiteX5" fmla="*/ 288434 w 1922896"/>
              <a:gd name="connsiteY5" fmla="*/ 1153737 h 1153737"/>
              <a:gd name="connsiteX6" fmla="*/ 0 w 1922896"/>
              <a:gd name="connsiteY6" fmla="*/ 576869 h 11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2896" h="1153737">
                <a:moveTo>
                  <a:pt x="0" y="576869"/>
                </a:moveTo>
                <a:lnTo>
                  <a:pt x="288434" y="0"/>
                </a:lnTo>
                <a:lnTo>
                  <a:pt x="1634462" y="0"/>
                </a:lnTo>
                <a:lnTo>
                  <a:pt x="1922896" y="576869"/>
                </a:lnTo>
                <a:lnTo>
                  <a:pt x="1634462" y="1153737"/>
                </a:lnTo>
                <a:lnTo>
                  <a:pt x="288434" y="1153737"/>
                </a:lnTo>
                <a:lnTo>
                  <a:pt x="0" y="5768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7074" tIns="324520" rIns="427074" bIns="32452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1, 1.2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5DB6ECB-41E1-6D25-44C2-643C8C89EEF1}"/>
              </a:ext>
            </a:extLst>
          </p:cNvPr>
          <p:cNvSpPr/>
          <p:nvPr/>
        </p:nvSpPr>
        <p:spPr>
          <a:xfrm>
            <a:off x="2255691" y="2270688"/>
            <a:ext cx="1922896" cy="1153737"/>
          </a:xfrm>
          <a:prstGeom prst="hexag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2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9CBC967-DA8B-BEF4-33AC-62437DFD8165}"/>
              </a:ext>
            </a:extLst>
          </p:cNvPr>
          <p:cNvSpPr/>
          <p:nvPr/>
        </p:nvSpPr>
        <p:spPr>
          <a:xfrm>
            <a:off x="3975914" y="1657821"/>
            <a:ext cx="1922896" cy="1153737"/>
          </a:xfrm>
          <a:prstGeom prst="hexag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3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F0620E8-5899-0C43-F4EA-21BD109553A0}"/>
              </a:ext>
            </a:extLst>
          </p:cNvPr>
          <p:cNvSpPr/>
          <p:nvPr/>
        </p:nvSpPr>
        <p:spPr>
          <a:xfrm>
            <a:off x="5696137" y="2303555"/>
            <a:ext cx="1922896" cy="1153737"/>
          </a:xfrm>
          <a:prstGeom prst="hexag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4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C1B5E25-58AA-F7BD-F2F7-30501EB45DE8}"/>
              </a:ext>
            </a:extLst>
          </p:cNvPr>
          <p:cNvSpPr/>
          <p:nvPr/>
        </p:nvSpPr>
        <p:spPr>
          <a:xfrm>
            <a:off x="7416360" y="1690688"/>
            <a:ext cx="1922896" cy="1153737"/>
          </a:xfrm>
          <a:prstGeom prst="hexag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5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C68883C-DDAA-B019-178E-2AFA3A5E3DC1}"/>
              </a:ext>
            </a:extLst>
          </p:cNvPr>
          <p:cNvSpPr/>
          <p:nvPr/>
        </p:nvSpPr>
        <p:spPr>
          <a:xfrm>
            <a:off x="535468" y="3601120"/>
            <a:ext cx="1922896" cy="1153737"/>
          </a:xfrm>
          <a:prstGeom prst="hexagon">
            <a:avLst/>
          </a:prstGeom>
          <a:solidFill>
            <a:schemeClr val="accent6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6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199E34E-7052-6481-A0F2-B722661160CC}"/>
              </a:ext>
            </a:extLst>
          </p:cNvPr>
          <p:cNvSpPr/>
          <p:nvPr/>
        </p:nvSpPr>
        <p:spPr>
          <a:xfrm>
            <a:off x="2255691" y="4246855"/>
            <a:ext cx="1922896" cy="115373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7 – 7.3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A9B0543-A35A-669D-431A-FD0A4685F16E}"/>
              </a:ext>
            </a:extLst>
          </p:cNvPr>
          <p:cNvSpPr/>
          <p:nvPr/>
        </p:nvSpPr>
        <p:spPr>
          <a:xfrm>
            <a:off x="3975914" y="3629125"/>
            <a:ext cx="1922896" cy="115373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8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2E10561-0868-4B25-F563-DD9A6A8B08DC}"/>
              </a:ext>
            </a:extLst>
          </p:cNvPr>
          <p:cNvSpPr/>
          <p:nvPr/>
        </p:nvSpPr>
        <p:spPr>
          <a:xfrm>
            <a:off x="5696137" y="4274859"/>
            <a:ext cx="1922896" cy="115373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9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02AEE327-9D12-B8C1-650D-73A1A601CB26}"/>
              </a:ext>
            </a:extLst>
          </p:cNvPr>
          <p:cNvSpPr/>
          <p:nvPr/>
        </p:nvSpPr>
        <p:spPr>
          <a:xfrm>
            <a:off x="7416360" y="4920592"/>
            <a:ext cx="1922896" cy="115373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10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1BBF644-5A8A-5AD8-BC21-C23A01D74374}"/>
              </a:ext>
            </a:extLst>
          </p:cNvPr>
          <p:cNvSpPr/>
          <p:nvPr/>
        </p:nvSpPr>
        <p:spPr>
          <a:xfrm>
            <a:off x="3975914" y="5497461"/>
            <a:ext cx="1922896" cy="1153737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11</a:t>
            </a:r>
          </a:p>
        </p:txBody>
      </p:sp>
    </p:spTree>
    <p:extLst>
      <p:ext uri="{BB962C8B-B14F-4D97-AF65-F5344CB8AC3E}">
        <p14:creationId xmlns:p14="http://schemas.microsoft.com/office/powerpoint/2010/main" val="2027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  <p:bldP spid="10" grpId="0" uiExpand="1" build="p" animBg="1"/>
      <p:bldP spid="12" grpId="0" uiExpand="1" build="p" animBg="1"/>
      <p:bldP spid="14" grpId="0" uiExpand="1" build="p" animBg="1"/>
      <p:bldP spid="16" grpId="0" animBg="1"/>
      <p:bldP spid="18" grpId="0" uiExpand="1" build="p" animBg="1"/>
      <p:bldP spid="20" grpId="0" uiExpand="1" build="p" animBg="1"/>
      <p:bldP spid="22" grpId="0" uiExpand="1" build="p" animBg="1"/>
      <p:bldP spid="24" grpId="0" uiExpand="1" build="p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159-4904-AD76-8174-3930B14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Auto-property initializers</a:t>
            </a:r>
          </a:p>
          <a:p>
            <a:r>
              <a:rPr lang="en-US" dirty="0"/>
              <a:t>Expression-bodied members</a:t>
            </a:r>
          </a:p>
          <a:p>
            <a:r>
              <a:rPr lang="en-US" dirty="0"/>
              <a:t>Null propagation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  <a:p>
            <a:r>
              <a:rPr lang="en-US" dirty="0"/>
              <a:t>Exception 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4"/>
            <a:ext cx="5611210" cy="5994839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CSharp6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CSharp6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)} is 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DivideByValue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ComplexObject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input.Thing.Value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"Dang."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D7CAE-B3E3-98A0-C43B-B26A059406D7}"/>
              </a:ext>
            </a:extLst>
          </p:cNvPr>
          <p:cNvSpPr/>
          <p:nvPr/>
        </p:nvSpPr>
        <p:spPr>
          <a:xfrm>
            <a:off x="6329082" y="2434869"/>
            <a:ext cx="4872317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F7194-2950-6245-829D-3E939EE92DB2}"/>
              </a:ext>
            </a:extLst>
          </p:cNvPr>
          <p:cNvSpPr/>
          <p:nvPr/>
        </p:nvSpPr>
        <p:spPr>
          <a:xfrm>
            <a:off x="6391604" y="979296"/>
            <a:ext cx="3075590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B9266-9764-F5F4-5DF4-91B5CA71B70B}"/>
              </a:ext>
            </a:extLst>
          </p:cNvPr>
          <p:cNvSpPr/>
          <p:nvPr/>
        </p:nvSpPr>
        <p:spPr>
          <a:xfrm>
            <a:off x="7201556" y="3539769"/>
            <a:ext cx="165472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ED62D-99EE-CE02-F3CE-5FEF2CF283EA}"/>
              </a:ext>
            </a:extLst>
          </p:cNvPr>
          <p:cNvSpPr/>
          <p:nvPr/>
        </p:nvSpPr>
        <p:spPr>
          <a:xfrm>
            <a:off x="9042838" y="2431667"/>
            <a:ext cx="1062859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E26A3-F6C7-311B-8D4E-04EE153E5E4F}"/>
              </a:ext>
            </a:extLst>
          </p:cNvPr>
          <p:cNvSpPr/>
          <p:nvPr/>
        </p:nvSpPr>
        <p:spPr>
          <a:xfrm>
            <a:off x="8825404" y="2434869"/>
            <a:ext cx="229531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C7051-4546-76BE-B3B4-F3B68FFE402B}"/>
              </a:ext>
            </a:extLst>
          </p:cNvPr>
          <p:cNvSpPr/>
          <p:nvPr/>
        </p:nvSpPr>
        <p:spPr>
          <a:xfrm>
            <a:off x="7929399" y="4832336"/>
            <a:ext cx="1438719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159-4904-AD76-8174-3930B14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 Main</a:t>
            </a:r>
          </a:p>
          <a:p>
            <a:r>
              <a:rPr lang="en-US" dirty="0"/>
              <a:t>Local Functions</a:t>
            </a:r>
          </a:p>
          <a:p>
            <a:r>
              <a:rPr lang="en-US" dirty="0"/>
              <a:t>Out variables</a:t>
            </a:r>
          </a:p>
          <a:p>
            <a:r>
              <a:rPr lang="en-US" dirty="0"/>
              <a:t>Tuples and deconstruction</a:t>
            </a:r>
          </a:p>
          <a:p>
            <a:r>
              <a:rPr lang="en-US" dirty="0"/>
              <a:t>More expression-bodied members</a:t>
            </a:r>
          </a:p>
          <a:p>
            <a:r>
              <a:rPr lang="en-US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4"/>
            <a:ext cx="5611210" cy="5994839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FirstOrDefault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??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ArgumentException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input provided"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ParseNumberAsync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$"I parsed \"{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}\" as 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ParseNumberAsync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CSharp7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Deconstruct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A5D1C-B1A0-42AB-1CFF-CE7FEAD261E3}"/>
              </a:ext>
            </a:extLst>
          </p:cNvPr>
          <p:cNvSpPr/>
          <p:nvPr/>
        </p:nvSpPr>
        <p:spPr>
          <a:xfrm>
            <a:off x="7240314" y="2741722"/>
            <a:ext cx="2845675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B247C-B3C4-750D-54A9-CB5637940725}"/>
              </a:ext>
            </a:extLst>
          </p:cNvPr>
          <p:cNvSpPr/>
          <p:nvPr/>
        </p:nvSpPr>
        <p:spPr>
          <a:xfrm>
            <a:off x="7566136" y="2076695"/>
            <a:ext cx="1026072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F44FE2-AE1B-2E5D-C709-4AB9D1245853}"/>
              </a:ext>
            </a:extLst>
          </p:cNvPr>
          <p:cNvSpPr/>
          <p:nvPr/>
        </p:nvSpPr>
        <p:spPr>
          <a:xfrm>
            <a:off x="7534605" y="3429000"/>
            <a:ext cx="86053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AF333E-23B8-BD19-375B-3F6AF0C04775}"/>
              </a:ext>
            </a:extLst>
          </p:cNvPr>
          <p:cNvSpPr/>
          <p:nvPr/>
        </p:nvSpPr>
        <p:spPr>
          <a:xfrm>
            <a:off x="6662247" y="1419842"/>
            <a:ext cx="2107322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C0752-2CD4-2487-DB7D-608D085DFAAD}"/>
              </a:ext>
            </a:extLst>
          </p:cNvPr>
          <p:cNvSpPr/>
          <p:nvPr/>
        </p:nvSpPr>
        <p:spPr>
          <a:xfrm>
            <a:off x="6662247" y="2088068"/>
            <a:ext cx="4381498" cy="17981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6E619-29D4-E277-1377-4CB6F7958D94}"/>
              </a:ext>
            </a:extLst>
          </p:cNvPr>
          <p:cNvSpPr/>
          <p:nvPr/>
        </p:nvSpPr>
        <p:spPr>
          <a:xfrm>
            <a:off x="6378467" y="744127"/>
            <a:ext cx="2915305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3850C1-F9D2-1CE5-210E-742AF5279F86}"/>
              </a:ext>
            </a:extLst>
          </p:cNvPr>
          <p:cNvSpPr/>
          <p:nvPr/>
        </p:nvSpPr>
        <p:spPr>
          <a:xfrm>
            <a:off x="6378467" y="4938649"/>
            <a:ext cx="4334201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47CD7-8D9B-3A10-9F17-22CF82B372E0}"/>
              </a:ext>
            </a:extLst>
          </p:cNvPr>
          <p:cNvSpPr/>
          <p:nvPr/>
        </p:nvSpPr>
        <p:spPr>
          <a:xfrm>
            <a:off x="7836119" y="3086752"/>
            <a:ext cx="1267540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DF70A-A4DC-BB80-603D-BB3B8ED2BFCA}"/>
              </a:ext>
            </a:extLst>
          </p:cNvPr>
          <p:cNvSpPr/>
          <p:nvPr/>
        </p:nvSpPr>
        <p:spPr>
          <a:xfrm>
            <a:off x="6379781" y="5281965"/>
            <a:ext cx="4154480" cy="83190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159-4904-AD76-8174-3930B14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Readonly</a:t>
            </a:r>
            <a:r>
              <a:rPr lang="en-US" dirty="0"/>
              <a:t> members</a:t>
            </a:r>
          </a:p>
          <a:p>
            <a:r>
              <a:rPr lang="en-US" dirty="0"/>
              <a:t>Default interface methods</a:t>
            </a:r>
          </a:p>
          <a:p>
            <a:r>
              <a:rPr lang="en-US" dirty="0"/>
              <a:t>Using declarations</a:t>
            </a:r>
          </a:p>
          <a:p>
            <a:r>
              <a:rPr lang="en-US" dirty="0"/>
              <a:t>Indices and ranges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Nullable Reference Types</a:t>
            </a:r>
          </a:p>
          <a:p>
            <a:r>
              <a:rPr lang="en-US" dirty="0"/>
              <a:t>More pattern matching!</a:t>
            </a:r>
          </a:p>
          <a:p>
            <a:r>
              <a:rPr lang="en-US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4"/>
            <a:ext cx="5611210" cy="5994839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ICSharp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[..^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$"The last item is 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"message.txt"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ReadToEnd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ICSharp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6E619-29D4-E277-1377-4CB6F7958D94}"/>
              </a:ext>
            </a:extLst>
          </p:cNvPr>
          <p:cNvSpPr/>
          <p:nvPr/>
        </p:nvSpPr>
        <p:spPr>
          <a:xfrm>
            <a:off x="6325917" y="698525"/>
            <a:ext cx="2688018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7841D-7F2A-7F5D-56F1-7E56F8463F6C}"/>
              </a:ext>
            </a:extLst>
          </p:cNvPr>
          <p:cNvSpPr/>
          <p:nvPr/>
        </p:nvSpPr>
        <p:spPr>
          <a:xfrm>
            <a:off x="6325917" y="4622825"/>
            <a:ext cx="4828186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88DB1D-92D1-CFAE-6C5F-F5214865EBC0}"/>
              </a:ext>
            </a:extLst>
          </p:cNvPr>
          <p:cNvSpPr/>
          <p:nvPr/>
        </p:nvSpPr>
        <p:spPr>
          <a:xfrm>
            <a:off x="6659620" y="3411263"/>
            <a:ext cx="3844156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3B54E-2A56-506A-566B-D5B75EFC9D0E}"/>
              </a:ext>
            </a:extLst>
          </p:cNvPr>
          <p:cNvSpPr/>
          <p:nvPr/>
        </p:nvSpPr>
        <p:spPr>
          <a:xfrm>
            <a:off x="8269014" y="2047135"/>
            <a:ext cx="98140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30455-2C6F-B555-AD31-3D660223BE1E}"/>
              </a:ext>
            </a:extLst>
          </p:cNvPr>
          <p:cNvSpPr/>
          <p:nvPr/>
        </p:nvSpPr>
        <p:spPr>
          <a:xfrm>
            <a:off x="9481643" y="2651769"/>
            <a:ext cx="98140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91D78-E984-3CA5-FC24-B79C60BB119F}"/>
              </a:ext>
            </a:extLst>
          </p:cNvPr>
          <p:cNvSpPr/>
          <p:nvPr/>
        </p:nvSpPr>
        <p:spPr>
          <a:xfrm>
            <a:off x="8249308" y="1449564"/>
            <a:ext cx="2213738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Top-level statements</a:t>
            </a:r>
          </a:p>
          <a:p>
            <a:r>
              <a:rPr lang="en-US" dirty="0"/>
              <a:t>Target-typed new expressions</a:t>
            </a:r>
          </a:p>
          <a:p>
            <a:r>
              <a:rPr lang="en-US" dirty="0"/>
              <a:t>Init-only setters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Even more pattern matching!</a:t>
            </a:r>
          </a:p>
          <a:p>
            <a:r>
              <a:rPr lang="en-US" dirty="0"/>
              <a:t>Code generators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4"/>
            <a:ext cx="5611210" cy="5994839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“Hello World!"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dog1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dog2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dogB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dogB.Breed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"Labrador";   ** ERROR **</a:t>
            </a:r>
            <a:b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"Labrador"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dog2.Breed = "Labrador";  ** ERROR **</a:t>
            </a:r>
            <a:b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"Larry"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{ Breed = Corgi, Name = Baxter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DogClass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6E619-29D4-E277-1377-4CB6F7958D94}"/>
              </a:ext>
            </a:extLst>
          </p:cNvPr>
          <p:cNvSpPr/>
          <p:nvPr/>
        </p:nvSpPr>
        <p:spPr>
          <a:xfrm>
            <a:off x="6060527" y="528144"/>
            <a:ext cx="2688018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F6DD18-8ACE-90EF-9769-5BBDDE2D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1100" cy="1325563"/>
          </a:xfrm>
        </p:spPr>
        <p:txBody>
          <a:bodyPr/>
          <a:lstStyle/>
          <a:p>
            <a:r>
              <a:rPr lang="en-US" dirty="0"/>
              <a:t>C# 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AF20C-E749-A61C-A0EF-11F0BA687D50}"/>
              </a:ext>
            </a:extLst>
          </p:cNvPr>
          <p:cNvSpPr/>
          <p:nvPr/>
        </p:nvSpPr>
        <p:spPr>
          <a:xfrm>
            <a:off x="6060527" y="839513"/>
            <a:ext cx="2279432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F4D08-3B1E-D72E-86F9-ECB7432148BD}"/>
              </a:ext>
            </a:extLst>
          </p:cNvPr>
          <p:cNvSpPr/>
          <p:nvPr/>
        </p:nvSpPr>
        <p:spPr>
          <a:xfrm>
            <a:off x="6060526" y="5387865"/>
            <a:ext cx="3982107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59FF8-7B58-CCE9-9A29-D2F248850FC7}"/>
              </a:ext>
            </a:extLst>
          </p:cNvPr>
          <p:cNvSpPr/>
          <p:nvPr/>
        </p:nvSpPr>
        <p:spPr>
          <a:xfrm>
            <a:off x="6060526" y="1186356"/>
            <a:ext cx="4127939" cy="23451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399BDB-C0FC-E1C4-6652-82E5CF746981}"/>
              </a:ext>
            </a:extLst>
          </p:cNvPr>
          <p:cNvSpPr/>
          <p:nvPr/>
        </p:nvSpPr>
        <p:spPr>
          <a:xfrm>
            <a:off x="8399080" y="3859404"/>
            <a:ext cx="524204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E34BE5-4B55-6381-34D8-04DAC6E2E69A}"/>
              </a:ext>
            </a:extLst>
          </p:cNvPr>
          <p:cNvSpPr/>
          <p:nvPr/>
        </p:nvSpPr>
        <p:spPr>
          <a:xfrm>
            <a:off x="6060525" y="2640204"/>
            <a:ext cx="316624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159-4904-AD76-8174-3930B14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File-scoped namespaces</a:t>
            </a:r>
          </a:p>
          <a:p>
            <a:r>
              <a:rPr lang="en-US" dirty="0"/>
              <a:t>Global </a:t>
            </a:r>
            <a:r>
              <a:rPr lang="en-US" dirty="0" err="1"/>
              <a:t>usings</a:t>
            </a:r>
            <a:r>
              <a:rPr lang="en-US" dirty="0"/>
              <a:t> (and implicit </a:t>
            </a:r>
            <a:r>
              <a:rPr lang="en-US" dirty="0" err="1"/>
              <a:t>usings</a:t>
            </a:r>
            <a:r>
              <a:rPr lang="en-US" dirty="0"/>
              <a:t>)</a:t>
            </a:r>
          </a:p>
          <a:p>
            <a:r>
              <a:rPr lang="en-US" dirty="0"/>
              <a:t>const interpolated strings</a:t>
            </a:r>
          </a:p>
          <a:p>
            <a:r>
              <a:rPr lang="en-US" dirty="0" err="1"/>
              <a:t>CallerArgumentExpression</a:t>
            </a:r>
            <a:r>
              <a:rPr lang="en-US" dirty="0"/>
              <a:t> attribute</a:t>
            </a:r>
          </a:p>
          <a:p>
            <a:r>
              <a:rPr lang="en-US" dirty="0"/>
              <a:t>Yep, more pattern matching!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5"/>
            <a:ext cx="5611210" cy="3440824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CSharp10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color."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CallerArgumentExpression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funcExpr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funcExpr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threw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6E619-29D4-E277-1377-4CB6F7958D94}"/>
              </a:ext>
            </a:extLst>
          </p:cNvPr>
          <p:cNvSpPr/>
          <p:nvPr/>
        </p:nvSpPr>
        <p:spPr>
          <a:xfrm>
            <a:off x="6684583" y="1732349"/>
            <a:ext cx="2656486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50AB377-A6DC-991A-122A-492CC624A8F2}"/>
              </a:ext>
            </a:extLst>
          </p:cNvPr>
          <p:cNvSpPr txBox="1">
            <a:spLocks/>
          </p:cNvSpPr>
          <p:nvPr/>
        </p:nvSpPr>
        <p:spPr>
          <a:xfrm>
            <a:off x="6019800" y="4139349"/>
            <a:ext cx="5611210" cy="98740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Linq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05115B3-6E88-7484-60DE-9AA759DC8967}"/>
              </a:ext>
            </a:extLst>
          </p:cNvPr>
          <p:cNvSpPr txBox="1">
            <a:spLocks/>
          </p:cNvSpPr>
          <p:nvPr/>
        </p:nvSpPr>
        <p:spPr>
          <a:xfrm>
            <a:off x="6019800" y="5388797"/>
            <a:ext cx="5611210" cy="98740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int (x) =&gt; 42 / x threw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DivideByZeroException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5A3C5B-26C7-33A9-62FF-93F0F2FE17AA}"/>
              </a:ext>
            </a:extLst>
          </p:cNvPr>
          <p:cNvSpPr/>
          <p:nvPr/>
        </p:nvSpPr>
        <p:spPr>
          <a:xfrm>
            <a:off x="6381096" y="1027906"/>
            <a:ext cx="3369876" cy="40281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EC9ADD-CAE4-0248-5A16-89932678AFE8}"/>
              </a:ext>
            </a:extLst>
          </p:cNvPr>
          <p:cNvSpPr/>
          <p:nvPr/>
        </p:nvSpPr>
        <p:spPr>
          <a:xfrm>
            <a:off x="6053962" y="4181010"/>
            <a:ext cx="2869321" cy="66688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650890-7495-11E9-2CB7-C9BFAC99223B}"/>
              </a:ext>
            </a:extLst>
          </p:cNvPr>
          <p:cNvSpPr/>
          <p:nvPr/>
        </p:nvSpPr>
        <p:spPr>
          <a:xfrm>
            <a:off x="6053962" y="5411430"/>
            <a:ext cx="3764014" cy="3666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85AC1A-F458-5E00-FBDF-22299B2F7E48}"/>
              </a:ext>
            </a:extLst>
          </p:cNvPr>
          <p:cNvSpPr/>
          <p:nvPr/>
        </p:nvSpPr>
        <p:spPr>
          <a:xfrm>
            <a:off x="6053962" y="413845"/>
            <a:ext cx="1274685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E3B2-8787-7AEF-E3E3-C363409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C74B-2E60-EBD4-E497-BA4C01411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et Sans Medium"/>
        <a:ea typeface=""/>
        <a:cs typeface=""/>
      </a:majorFont>
      <a:minorFont>
        <a:latin typeface="Rocket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2662</Words>
  <Application>Microsoft Office PowerPoint</Application>
  <PresentationFormat>Widescreen</PresentationFormat>
  <Paragraphs>128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Rocket Sans Light</vt:lpstr>
      <vt:lpstr>Rocket Sans Medium</vt:lpstr>
      <vt:lpstr>Office Theme</vt:lpstr>
      <vt:lpstr>Keeping up with C#</vt:lpstr>
      <vt:lpstr>PowerPoint Presentation</vt:lpstr>
      <vt:lpstr>A brief history of C#</vt:lpstr>
      <vt:lpstr>C# 6</vt:lpstr>
      <vt:lpstr>C# 7.x</vt:lpstr>
      <vt:lpstr>C# 8</vt:lpstr>
      <vt:lpstr>C# 9</vt:lpstr>
      <vt:lpstr>C# 10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Adam</dc:creator>
  <cp:lastModifiedBy>Barney, Adam</cp:lastModifiedBy>
  <cp:revision>10</cp:revision>
  <dcterms:created xsi:type="dcterms:W3CDTF">2022-07-07T15:22:39Z</dcterms:created>
  <dcterms:modified xsi:type="dcterms:W3CDTF">2022-10-18T20:32:03Z</dcterms:modified>
</cp:coreProperties>
</file>