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61" r:id="rId5"/>
    <p:sldId id="258" r:id="rId6"/>
    <p:sldId id="259" r:id="rId7"/>
    <p:sldId id="260" r:id="rId8"/>
    <p:sldId id="269" r:id="rId9"/>
    <p:sldId id="264" r:id="rId10"/>
    <p:sldId id="263" r:id="rId11"/>
    <p:sldId id="270" r:id="rId12"/>
    <p:sldId id="266" r:id="rId13"/>
    <p:sldId id="267" r:id="rId14"/>
    <p:sldId id="271"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660"/>
  </p:normalViewPr>
  <p:slideViewPr>
    <p:cSldViewPr snapToGrid="0">
      <p:cViewPr varScale="1">
        <p:scale>
          <a:sx n="93" d="100"/>
          <a:sy n="93" d="100"/>
        </p:scale>
        <p:origin x="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38100" cap="rnd">
              <a:noFill/>
              <a:round/>
            </a:ln>
            <a:effectLst/>
          </c:spPr>
          <c:marker>
            <c:symbol val="circle"/>
            <c:size val="10"/>
            <c:spPr>
              <a:solidFill>
                <a:schemeClr val="accent1">
                  <a:lumMod val="50000"/>
                </a:schemeClr>
              </a:solidFill>
              <a:ln w="0">
                <a:solidFill>
                  <a:schemeClr val="accent1"/>
                </a:solidFill>
              </a:ln>
              <a:effectLst/>
            </c:spPr>
          </c:marker>
          <c:dPt>
            <c:idx val="2"/>
            <c:marker>
              <c:symbol val="circle"/>
              <c:size val="10"/>
              <c:spPr>
                <a:solidFill>
                  <a:schemeClr val="accent1">
                    <a:lumMod val="50000"/>
                  </a:schemeClr>
                </a:solidFill>
                <a:ln w="0">
                  <a:solidFill>
                    <a:schemeClr val="accent5">
                      <a:lumMod val="50000"/>
                    </a:schemeClr>
                  </a:solidFill>
                </a:ln>
                <a:effectLst/>
              </c:spPr>
            </c:marker>
            <c:bubble3D val="0"/>
            <c:extLst>
              <c:ext xmlns:c16="http://schemas.microsoft.com/office/drawing/2014/chart" uri="{C3380CC4-5D6E-409C-BE32-E72D297353CC}">
                <c16:uniqueId val="{00000000-8B63-4A79-BC03-DAD9AE5AB4A2}"/>
              </c:ext>
            </c:extLst>
          </c:dPt>
          <c:dPt>
            <c:idx val="4"/>
            <c:marker>
              <c:symbol val="circle"/>
              <c:size val="10"/>
              <c:spPr>
                <a:solidFill>
                  <a:schemeClr val="accent1">
                    <a:lumMod val="50000"/>
                  </a:schemeClr>
                </a:solidFill>
                <a:ln w="0">
                  <a:solidFill>
                    <a:schemeClr val="accent6">
                      <a:lumMod val="50000"/>
                    </a:schemeClr>
                  </a:solidFill>
                </a:ln>
                <a:effectLst/>
              </c:spPr>
            </c:marker>
            <c:bubble3D val="0"/>
            <c:extLst>
              <c:ext xmlns:c16="http://schemas.microsoft.com/office/drawing/2014/chart" uri="{C3380CC4-5D6E-409C-BE32-E72D297353CC}">
                <c16:uniqueId val="{00000001-8B63-4A79-BC03-DAD9AE5AB4A2}"/>
              </c:ext>
            </c:extLst>
          </c:dPt>
          <c:xVal>
            <c:numRef>
              <c:f>Sheet1!$A$2:$A$8</c:f>
              <c:numCache>
                <c:formatCode>General</c:formatCode>
                <c:ptCount val="7"/>
                <c:pt idx="0">
                  <c:v>0.75</c:v>
                </c:pt>
                <c:pt idx="1">
                  <c:v>-0.6</c:v>
                </c:pt>
                <c:pt idx="2">
                  <c:v>0.91</c:v>
                </c:pt>
                <c:pt idx="3">
                  <c:v>-0.2</c:v>
                </c:pt>
                <c:pt idx="4">
                  <c:v>0.82</c:v>
                </c:pt>
                <c:pt idx="5">
                  <c:v>-0.3</c:v>
                </c:pt>
              </c:numCache>
            </c:numRef>
          </c:xVal>
          <c:yVal>
            <c:numRef>
              <c:f>Sheet1!$B$2:$B$8</c:f>
              <c:numCache>
                <c:formatCode>General</c:formatCode>
                <c:ptCount val="7"/>
                <c:pt idx="0">
                  <c:v>-0.2</c:v>
                </c:pt>
                <c:pt idx="1">
                  <c:v>0.7</c:v>
                </c:pt>
                <c:pt idx="2">
                  <c:v>0.8</c:v>
                </c:pt>
                <c:pt idx="3">
                  <c:v>-0.9</c:v>
                </c:pt>
                <c:pt idx="4">
                  <c:v>0.79</c:v>
                </c:pt>
                <c:pt idx="5">
                  <c:v>-0.8</c:v>
                </c:pt>
              </c:numCache>
            </c:numRef>
          </c:yVal>
          <c:smooth val="0"/>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Y-Values</c:v>
                      </c:pt>
                    </c:strCache>
                  </c:strRef>
                </c15:tx>
              </c15:filteredSeriesTitle>
            </c:ext>
            <c:ext xmlns:c16="http://schemas.microsoft.com/office/drawing/2014/chart" uri="{C3380CC4-5D6E-409C-BE32-E72D297353CC}">
              <c16:uniqueId val="{00000002-8B63-4A79-BC03-DAD9AE5AB4A2}"/>
            </c:ext>
          </c:extLst>
        </c:ser>
        <c:dLbls>
          <c:showLegendKey val="0"/>
          <c:showVal val="0"/>
          <c:showCatName val="0"/>
          <c:showSerName val="0"/>
          <c:showPercent val="0"/>
          <c:showBubbleSize val="0"/>
        </c:dLbls>
        <c:axId val="1158302607"/>
        <c:axId val="1158303567"/>
      </c:scatterChart>
      <c:valAx>
        <c:axId val="1158302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303567"/>
        <c:crosses val="autoZero"/>
        <c:crossBetween val="midCat"/>
      </c:valAx>
      <c:valAx>
        <c:axId val="115830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83026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6FFE3A-9C63-4397-80DB-123C7DD3D1C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3CCF500-9A6B-45A0-9120-22CE750BD1F3}">
      <dgm:prSet phldrT="[Text]"/>
      <dgm:spPr/>
      <dgm:t>
        <a:bodyPr/>
        <a:lstStyle/>
        <a:p>
          <a:r>
            <a:rPr lang="en-US" dirty="0">
              <a:solidFill>
                <a:schemeClr val="bg1"/>
              </a:solidFill>
            </a:rPr>
            <a:t>OpenAI</a:t>
          </a:r>
          <a:endParaRPr lang="en-US" dirty="0"/>
        </a:p>
      </dgm:t>
    </dgm:pt>
    <dgm:pt modelId="{CA5712A7-7841-419E-9034-286492DC4A1E}" type="parTrans" cxnId="{34D016E6-CC99-46A3-A940-98BB95CEA345}">
      <dgm:prSet/>
      <dgm:spPr/>
      <dgm:t>
        <a:bodyPr/>
        <a:lstStyle/>
        <a:p>
          <a:endParaRPr lang="en-US"/>
        </a:p>
      </dgm:t>
    </dgm:pt>
    <dgm:pt modelId="{5860CC32-7226-49A1-B1EE-52671C060312}" type="sibTrans" cxnId="{34D016E6-CC99-46A3-A940-98BB95CEA345}">
      <dgm:prSet/>
      <dgm:spPr/>
      <dgm:t>
        <a:bodyPr/>
        <a:lstStyle/>
        <a:p>
          <a:endParaRPr lang="en-US"/>
        </a:p>
      </dgm:t>
    </dgm:pt>
    <dgm:pt modelId="{0826990A-8808-4A24-96B2-38B4A8B3CD7F}">
      <dgm:prSet/>
      <dgm:spPr/>
      <dgm:t>
        <a:bodyPr/>
        <a:lstStyle/>
        <a:p>
          <a:r>
            <a:rPr lang="en-US" dirty="0" err="1">
              <a:solidFill>
                <a:schemeClr val="bg1"/>
              </a:solidFill>
            </a:rPr>
            <a:t>LangChain</a:t>
          </a:r>
          <a:endParaRPr lang="en-US" dirty="0">
            <a:solidFill>
              <a:schemeClr val="bg1"/>
            </a:solidFill>
          </a:endParaRPr>
        </a:p>
      </dgm:t>
    </dgm:pt>
    <dgm:pt modelId="{5CF578A5-5C54-4E77-A4EF-F24F79A5028B}" type="parTrans" cxnId="{4D9F3896-0D57-48A9-B76B-C52EE3D614C2}">
      <dgm:prSet/>
      <dgm:spPr/>
      <dgm:t>
        <a:bodyPr/>
        <a:lstStyle/>
        <a:p>
          <a:endParaRPr lang="en-US"/>
        </a:p>
      </dgm:t>
    </dgm:pt>
    <dgm:pt modelId="{0976D8DD-4644-4E6F-8CF1-8E9ADB521A1B}" type="sibTrans" cxnId="{4D9F3896-0D57-48A9-B76B-C52EE3D614C2}">
      <dgm:prSet/>
      <dgm:spPr/>
      <dgm:t>
        <a:bodyPr/>
        <a:lstStyle/>
        <a:p>
          <a:endParaRPr lang="en-US"/>
        </a:p>
      </dgm:t>
    </dgm:pt>
    <dgm:pt modelId="{D1A249B0-DAA1-46B6-995C-014F2DBF2456}">
      <dgm:prSet/>
      <dgm:spPr/>
      <dgm:t>
        <a:bodyPr/>
        <a:lstStyle/>
        <a:p>
          <a:r>
            <a:rPr lang="en-US" dirty="0" err="1">
              <a:solidFill>
                <a:schemeClr val="bg1"/>
              </a:solidFill>
            </a:rPr>
            <a:t>Ollama</a:t>
          </a:r>
          <a:endParaRPr lang="en-US" dirty="0">
            <a:solidFill>
              <a:schemeClr val="bg1"/>
            </a:solidFill>
          </a:endParaRPr>
        </a:p>
      </dgm:t>
    </dgm:pt>
    <dgm:pt modelId="{E89972E6-8F27-424E-86F0-1BC5E6B808C0}" type="parTrans" cxnId="{4DA178D7-842B-4653-A1BB-5907097FF84F}">
      <dgm:prSet/>
      <dgm:spPr/>
      <dgm:t>
        <a:bodyPr/>
        <a:lstStyle/>
        <a:p>
          <a:endParaRPr lang="en-US"/>
        </a:p>
      </dgm:t>
    </dgm:pt>
    <dgm:pt modelId="{FB134A18-96CD-4635-8DE0-69041B07DB23}" type="sibTrans" cxnId="{4DA178D7-842B-4653-A1BB-5907097FF84F}">
      <dgm:prSet/>
      <dgm:spPr/>
      <dgm:t>
        <a:bodyPr/>
        <a:lstStyle/>
        <a:p>
          <a:endParaRPr lang="en-US"/>
        </a:p>
      </dgm:t>
    </dgm:pt>
    <dgm:pt modelId="{6949F0B6-A929-4A29-80E5-203CE707EB12}">
      <dgm:prSet/>
      <dgm:spPr/>
      <dgm:t>
        <a:bodyPr/>
        <a:lstStyle/>
        <a:p>
          <a:r>
            <a:rPr lang="en-US" dirty="0">
              <a:solidFill>
                <a:schemeClr val="bg1"/>
              </a:solidFill>
            </a:rPr>
            <a:t>And more…</a:t>
          </a:r>
        </a:p>
      </dgm:t>
    </dgm:pt>
    <dgm:pt modelId="{C61F3BDE-5534-4200-B1BA-4A3E6F1787BD}" type="parTrans" cxnId="{42802852-15A8-49AC-8235-71F335F34607}">
      <dgm:prSet/>
      <dgm:spPr/>
      <dgm:t>
        <a:bodyPr/>
        <a:lstStyle/>
        <a:p>
          <a:endParaRPr lang="en-US"/>
        </a:p>
      </dgm:t>
    </dgm:pt>
    <dgm:pt modelId="{1630DA4D-A1AC-44C8-941A-DEAEACD1823A}" type="sibTrans" cxnId="{42802852-15A8-49AC-8235-71F335F34607}">
      <dgm:prSet/>
      <dgm:spPr/>
      <dgm:t>
        <a:bodyPr/>
        <a:lstStyle/>
        <a:p>
          <a:endParaRPr lang="en-US"/>
        </a:p>
      </dgm:t>
    </dgm:pt>
    <dgm:pt modelId="{0E125EF4-DE43-49C6-8DC1-0AFA912109C0}">
      <dgm:prSet phldrT="[Text]"/>
      <dgm:spPr/>
      <dgm:t>
        <a:bodyPr/>
        <a:lstStyle/>
        <a:p>
          <a:r>
            <a:rPr lang="en-US">
              <a:solidFill>
                <a:schemeClr val="bg1"/>
              </a:solidFill>
            </a:rPr>
            <a:t>HuggingFace</a:t>
          </a:r>
          <a:endParaRPr lang="en-US" dirty="0"/>
        </a:p>
      </dgm:t>
    </dgm:pt>
    <dgm:pt modelId="{DE6FC125-AB68-4F10-A887-B18161828E83}" type="parTrans" cxnId="{F72816C4-038E-45B1-912D-8AD8BF0269AB}">
      <dgm:prSet/>
      <dgm:spPr/>
      <dgm:t>
        <a:bodyPr/>
        <a:lstStyle/>
        <a:p>
          <a:endParaRPr lang="en-US"/>
        </a:p>
      </dgm:t>
    </dgm:pt>
    <dgm:pt modelId="{B46357D4-DE95-403B-BD07-393147A2E06E}" type="sibTrans" cxnId="{F72816C4-038E-45B1-912D-8AD8BF0269AB}">
      <dgm:prSet/>
      <dgm:spPr/>
      <dgm:t>
        <a:bodyPr/>
        <a:lstStyle/>
        <a:p>
          <a:endParaRPr lang="en-US"/>
        </a:p>
      </dgm:t>
    </dgm:pt>
    <dgm:pt modelId="{36AB59D8-4B60-4CDC-B5BF-43496BAB75C9}" type="pres">
      <dgm:prSet presAssocID="{C16FFE3A-9C63-4397-80DB-123C7DD3D1C1}" presName="diagram" presStyleCnt="0">
        <dgm:presLayoutVars>
          <dgm:dir/>
          <dgm:resizeHandles val="exact"/>
        </dgm:presLayoutVars>
      </dgm:prSet>
      <dgm:spPr/>
    </dgm:pt>
    <dgm:pt modelId="{36D660FA-FB19-4995-A8B7-C32F5DF2EB16}" type="pres">
      <dgm:prSet presAssocID="{D3CCF500-9A6B-45A0-9120-22CE750BD1F3}" presName="node" presStyleLbl="node1" presStyleIdx="0" presStyleCnt="5" custLinFactNeighborX="34090" custLinFactNeighborY="14575">
        <dgm:presLayoutVars>
          <dgm:bulletEnabled val="1"/>
        </dgm:presLayoutVars>
      </dgm:prSet>
      <dgm:spPr/>
    </dgm:pt>
    <dgm:pt modelId="{D82B2C7C-169A-4158-86F8-B9F31F0E9AB9}" type="pres">
      <dgm:prSet presAssocID="{5860CC32-7226-49A1-B1EE-52671C060312}" presName="sibTrans" presStyleCnt="0"/>
      <dgm:spPr/>
    </dgm:pt>
    <dgm:pt modelId="{39AD2015-B891-42F0-90AF-9B895B3B69CA}" type="pres">
      <dgm:prSet presAssocID="{0E125EF4-DE43-49C6-8DC1-0AFA912109C0}" presName="node" presStyleLbl="node1" presStyleIdx="1" presStyleCnt="5" custLinFactNeighborX="58554" custLinFactNeighborY="7710">
        <dgm:presLayoutVars>
          <dgm:bulletEnabled val="1"/>
        </dgm:presLayoutVars>
      </dgm:prSet>
      <dgm:spPr/>
    </dgm:pt>
    <dgm:pt modelId="{3DD699CC-1825-4AD7-92FC-C1589E59149B}" type="pres">
      <dgm:prSet presAssocID="{B46357D4-DE95-403B-BD07-393147A2E06E}" presName="sibTrans" presStyleCnt="0"/>
      <dgm:spPr/>
    </dgm:pt>
    <dgm:pt modelId="{A2A93D12-C996-41E1-A311-B12073B6FFFA}" type="pres">
      <dgm:prSet presAssocID="{0826990A-8808-4A24-96B2-38B4A8B3CD7F}" presName="node" presStyleLbl="node1" presStyleIdx="2" presStyleCnt="5" custLinFactX="-100000" custLinFactY="43679" custLinFactNeighborX="-117243" custLinFactNeighborY="100000">
        <dgm:presLayoutVars>
          <dgm:bulletEnabled val="1"/>
        </dgm:presLayoutVars>
      </dgm:prSet>
      <dgm:spPr/>
    </dgm:pt>
    <dgm:pt modelId="{2B38F0AC-381F-4471-AD61-9CE92E9DEF28}" type="pres">
      <dgm:prSet presAssocID="{0976D8DD-4644-4E6F-8CF1-8E9ADB521A1B}" presName="sibTrans" presStyleCnt="0"/>
      <dgm:spPr/>
    </dgm:pt>
    <dgm:pt modelId="{5C261AC9-68F4-43EE-8B6A-B5DEF465E4CC}" type="pres">
      <dgm:prSet presAssocID="{D1A249B0-DAA1-46B6-995C-014F2DBF2456}" presName="node" presStyleLbl="node1" presStyleIdx="3" presStyleCnt="5" custLinFactNeighborX="58855" custLinFactNeighborY="7933">
        <dgm:presLayoutVars>
          <dgm:bulletEnabled val="1"/>
        </dgm:presLayoutVars>
      </dgm:prSet>
      <dgm:spPr/>
    </dgm:pt>
    <dgm:pt modelId="{11E2C6B7-2EE4-4DA4-94E5-B199201A0230}" type="pres">
      <dgm:prSet presAssocID="{FB134A18-96CD-4635-8DE0-69041B07DB23}" presName="sibTrans" presStyleCnt="0"/>
      <dgm:spPr/>
    </dgm:pt>
    <dgm:pt modelId="{A4CD9C42-8F04-45E3-BBCE-31C2B5809220}" type="pres">
      <dgm:prSet presAssocID="{6949F0B6-A929-4A29-80E5-203CE707EB12}" presName="node" presStyleLbl="node1" presStyleIdx="4" presStyleCnt="5" custLinFactNeighborX="58562" custLinFactNeighborY="31275">
        <dgm:presLayoutVars>
          <dgm:bulletEnabled val="1"/>
        </dgm:presLayoutVars>
      </dgm:prSet>
      <dgm:spPr/>
    </dgm:pt>
  </dgm:ptLst>
  <dgm:cxnLst>
    <dgm:cxn modelId="{FD804F11-58EF-485F-90E7-198E8055CBE3}" type="presOf" srcId="{0826990A-8808-4A24-96B2-38B4A8B3CD7F}" destId="{A2A93D12-C996-41E1-A311-B12073B6FFFA}" srcOrd="0" destOrd="0" presId="urn:microsoft.com/office/officeart/2005/8/layout/default"/>
    <dgm:cxn modelId="{73BF1F46-A781-4718-B5C9-08531A9E7708}" type="presOf" srcId="{D3CCF500-9A6B-45A0-9120-22CE750BD1F3}" destId="{36D660FA-FB19-4995-A8B7-C32F5DF2EB16}" srcOrd="0" destOrd="0" presId="urn:microsoft.com/office/officeart/2005/8/layout/default"/>
    <dgm:cxn modelId="{42802852-15A8-49AC-8235-71F335F34607}" srcId="{C16FFE3A-9C63-4397-80DB-123C7DD3D1C1}" destId="{6949F0B6-A929-4A29-80E5-203CE707EB12}" srcOrd="4" destOrd="0" parTransId="{C61F3BDE-5534-4200-B1BA-4A3E6F1787BD}" sibTransId="{1630DA4D-A1AC-44C8-941A-DEAEACD1823A}"/>
    <dgm:cxn modelId="{73B18888-3C7E-4010-98AC-1A39D0C4B611}" type="presOf" srcId="{6949F0B6-A929-4A29-80E5-203CE707EB12}" destId="{A4CD9C42-8F04-45E3-BBCE-31C2B5809220}" srcOrd="0" destOrd="0" presId="urn:microsoft.com/office/officeart/2005/8/layout/default"/>
    <dgm:cxn modelId="{4D9F3896-0D57-48A9-B76B-C52EE3D614C2}" srcId="{C16FFE3A-9C63-4397-80DB-123C7DD3D1C1}" destId="{0826990A-8808-4A24-96B2-38B4A8B3CD7F}" srcOrd="2" destOrd="0" parTransId="{5CF578A5-5C54-4E77-A4EF-F24F79A5028B}" sibTransId="{0976D8DD-4644-4E6F-8CF1-8E9ADB521A1B}"/>
    <dgm:cxn modelId="{521076A8-6BDE-46DE-BC7C-1713E0EA91AD}" type="presOf" srcId="{C16FFE3A-9C63-4397-80DB-123C7DD3D1C1}" destId="{36AB59D8-4B60-4CDC-B5BF-43496BAB75C9}" srcOrd="0" destOrd="0" presId="urn:microsoft.com/office/officeart/2005/8/layout/default"/>
    <dgm:cxn modelId="{F72816C4-038E-45B1-912D-8AD8BF0269AB}" srcId="{C16FFE3A-9C63-4397-80DB-123C7DD3D1C1}" destId="{0E125EF4-DE43-49C6-8DC1-0AFA912109C0}" srcOrd="1" destOrd="0" parTransId="{DE6FC125-AB68-4F10-A887-B18161828E83}" sibTransId="{B46357D4-DE95-403B-BD07-393147A2E06E}"/>
    <dgm:cxn modelId="{4DA178D7-842B-4653-A1BB-5907097FF84F}" srcId="{C16FFE3A-9C63-4397-80DB-123C7DD3D1C1}" destId="{D1A249B0-DAA1-46B6-995C-014F2DBF2456}" srcOrd="3" destOrd="0" parTransId="{E89972E6-8F27-424E-86F0-1BC5E6B808C0}" sibTransId="{FB134A18-96CD-4635-8DE0-69041B07DB23}"/>
    <dgm:cxn modelId="{4A6252DE-278E-4267-8926-0B4DE7D9724A}" type="presOf" srcId="{0E125EF4-DE43-49C6-8DC1-0AFA912109C0}" destId="{39AD2015-B891-42F0-90AF-9B895B3B69CA}" srcOrd="0" destOrd="0" presId="urn:microsoft.com/office/officeart/2005/8/layout/default"/>
    <dgm:cxn modelId="{34D016E6-CC99-46A3-A940-98BB95CEA345}" srcId="{C16FFE3A-9C63-4397-80DB-123C7DD3D1C1}" destId="{D3CCF500-9A6B-45A0-9120-22CE750BD1F3}" srcOrd="0" destOrd="0" parTransId="{CA5712A7-7841-419E-9034-286492DC4A1E}" sibTransId="{5860CC32-7226-49A1-B1EE-52671C060312}"/>
    <dgm:cxn modelId="{866DF6F6-7ED2-4FE8-9EB2-1DFE91739239}" type="presOf" srcId="{D1A249B0-DAA1-46B6-995C-014F2DBF2456}" destId="{5C261AC9-68F4-43EE-8B6A-B5DEF465E4CC}" srcOrd="0" destOrd="0" presId="urn:microsoft.com/office/officeart/2005/8/layout/default"/>
    <dgm:cxn modelId="{744AAF3F-4BF5-49DF-9B44-90317E6AE1A0}" type="presParOf" srcId="{36AB59D8-4B60-4CDC-B5BF-43496BAB75C9}" destId="{36D660FA-FB19-4995-A8B7-C32F5DF2EB16}" srcOrd="0" destOrd="0" presId="urn:microsoft.com/office/officeart/2005/8/layout/default"/>
    <dgm:cxn modelId="{8455E897-C019-4AEC-86F3-10A28CE4868A}" type="presParOf" srcId="{36AB59D8-4B60-4CDC-B5BF-43496BAB75C9}" destId="{D82B2C7C-169A-4158-86F8-B9F31F0E9AB9}" srcOrd="1" destOrd="0" presId="urn:microsoft.com/office/officeart/2005/8/layout/default"/>
    <dgm:cxn modelId="{F5AB838D-D2C0-43A9-9EA4-BAA4F880B5E8}" type="presParOf" srcId="{36AB59D8-4B60-4CDC-B5BF-43496BAB75C9}" destId="{39AD2015-B891-42F0-90AF-9B895B3B69CA}" srcOrd="2" destOrd="0" presId="urn:microsoft.com/office/officeart/2005/8/layout/default"/>
    <dgm:cxn modelId="{D7DA6034-7E8C-45F4-BC0D-2E4B99BC47BB}" type="presParOf" srcId="{36AB59D8-4B60-4CDC-B5BF-43496BAB75C9}" destId="{3DD699CC-1825-4AD7-92FC-C1589E59149B}" srcOrd="3" destOrd="0" presId="urn:microsoft.com/office/officeart/2005/8/layout/default"/>
    <dgm:cxn modelId="{C24BE8E0-2F43-4C98-972E-B27F95D07987}" type="presParOf" srcId="{36AB59D8-4B60-4CDC-B5BF-43496BAB75C9}" destId="{A2A93D12-C996-41E1-A311-B12073B6FFFA}" srcOrd="4" destOrd="0" presId="urn:microsoft.com/office/officeart/2005/8/layout/default"/>
    <dgm:cxn modelId="{D51C756D-9AC9-48D7-87B6-ACC883E88CED}" type="presParOf" srcId="{36AB59D8-4B60-4CDC-B5BF-43496BAB75C9}" destId="{2B38F0AC-381F-4471-AD61-9CE92E9DEF28}" srcOrd="5" destOrd="0" presId="urn:microsoft.com/office/officeart/2005/8/layout/default"/>
    <dgm:cxn modelId="{5EF5729D-0970-4616-9D72-63A99D3A10AA}" type="presParOf" srcId="{36AB59D8-4B60-4CDC-B5BF-43496BAB75C9}" destId="{5C261AC9-68F4-43EE-8B6A-B5DEF465E4CC}" srcOrd="6" destOrd="0" presId="urn:microsoft.com/office/officeart/2005/8/layout/default"/>
    <dgm:cxn modelId="{C7C54308-A85D-4ECB-B50B-759A3EA81CD0}" type="presParOf" srcId="{36AB59D8-4B60-4CDC-B5BF-43496BAB75C9}" destId="{11E2C6B7-2EE4-4DA4-94E5-B199201A0230}" srcOrd="7" destOrd="0" presId="urn:microsoft.com/office/officeart/2005/8/layout/default"/>
    <dgm:cxn modelId="{0151E9F9-BF32-408E-AFD6-FF681BF9F1F3}" type="presParOf" srcId="{36AB59D8-4B60-4CDC-B5BF-43496BAB75C9}" destId="{A4CD9C42-8F04-45E3-BBCE-31C2B5809220}"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660FA-FB19-4995-A8B7-C32F5DF2EB16}">
      <dsp:nvSpPr>
        <dsp:cNvPr id="0" name=""/>
        <dsp:cNvSpPr/>
      </dsp:nvSpPr>
      <dsp:spPr>
        <a:xfrm>
          <a:off x="1197357" y="862581"/>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bg1"/>
              </a:solidFill>
            </a:rPr>
            <a:t>OpenAI</a:t>
          </a:r>
          <a:endParaRPr lang="en-US" sz="4400" kern="1200" dirty="0"/>
        </a:p>
      </dsp:txBody>
      <dsp:txXfrm>
        <a:off x="1197357" y="862581"/>
        <a:ext cx="3512343" cy="2107406"/>
      </dsp:txXfrm>
    </dsp:sp>
    <dsp:sp modelId="{39AD2015-B891-42F0-90AF-9B895B3B69CA}">
      <dsp:nvSpPr>
        <dsp:cNvPr id="0" name=""/>
        <dsp:cNvSpPr/>
      </dsp:nvSpPr>
      <dsp:spPr>
        <a:xfrm>
          <a:off x="5920195" y="717907"/>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solidFill>
                <a:schemeClr val="bg1"/>
              </a:solidFill>
            </a:rPr>
            <a:t>HuggingFace</a:t>
          </a:r>
          <a:endParaRPr lang="en-US" sz="4400" kern="1200" dirty="0"/>
        </a:p>
      </dsp:txBody>
      <dsp:txXfrm>
        <a:off x="5920195" y="717907"/>
        <a:ext cx="3512343" cy="2107406"/>
      </dsp:txXfrm>
    </dsp:sp>
    <dsp:sp modelId="{A2A93D12-C996-41E1-A311-B12073B6FFFA}">
      <dsp:nvSpPr>
        <dsp:cNvPr id="0" name=""/>
        <dsp:cNvSpPr/>
      </dsp:nvSpPr>
      <dsp:spPr>
        <a:xfrm>
          <a:off x="96835" y="3569493"/>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solidFill>
                <a:schemeClr val="bg1"/>
              </a:solidFill>
            </a:rPr>
            <a:t>LangChain</a:t>
          </a:r>
          <a:endParaRPr lang="en-US" sz="4400" kern="1200" dirty="0">
            <a:solidFill>
              <a:schemeClr val="bg1"/>
            </a:solidFill>
          </a:endParaRPr>
        </a:p>
      </dsp:txBody>
      <dsp:txXfrm>
        <a:off x="96835" y="3569493"/>
        <a:ext cx="3512343" cy="2107406"/>
      </dsp:txXfrm>
    </dsp:sp>
    <dsp:sp modelId="{5C261AC9-68F4-43EE-8B6A-B5DEF465E4CC}">
      <dsp:nvSpPr>
        <dsp:cNvPr id="0" name=""/>
        <dsp:cNvSpPr/>
      </dsp:nvSpPr>
      <dsp:spPr>
        <a:xfrm>
          <a:off x="3998978" y="3181247"/>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err="1">
              <a:solidFill>
                <a:schemeClr val="bg1"/>
              </a:solidFill>
            </a:rPr>
            <a:t>Ollama</a:t>
          </a:r>
          <a:endParaRPr lang="en-US" sz="4400" kern="1200" dirty="0">
            <a:solidFill>
              <a:schemeClr val="bg1"/>
            </a:solidFill>
          </a:endParaRPr>
        </a:p>
      </dsp:txBody>
      <dsp:txXfrm>
        <a:off x="3998978" y="3181247"/>
        <a:ext cx="3512343" cy="2107406"/>
      </dsp:txXfrm>
    </dsp:sp>
    <dsp:sp modelId="{A4CD9C42-8F04-45E3-BBCE-31C2B5809220}">
      <dsp:nvSpPr>
        <dsp:cNvPr id="0" name=""/>
        <dsp:cNvSpPr/>
      </dsp:nvSpPr>
      <dsp:spPr>
        <a:xfrm>
          <a:off x="7727156" y="3569493"/>
          <a:ext cx="3512343" cy="210740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chemeClr val="bg1"/>
              </a:solidFill>
            </a:rPr>
            <a:t>And more…</a:t>
          </a:r>
        </a:p>
      </dsp:txBody>
      <dsp:txXfrm>
        <a:off x="7727156" y="3569493"/>
        <a:ext cx="3512343" cy="21074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F180-9CD8-E81A-B5A4-D84F2D9C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9A0F18-E0C4-02F2-8E51-0798D2591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655D9D-2896-486B-9E23-38D4DF06534F}"/>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C80ECD1D-C042-A855-3364-F36C38DB87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FF0639-9019-E367-7F25-99F897DBB68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76675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CD21-C530-4F5C-25BF-A0528F7587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745C10-D046-67A1-B9B7-1D924A826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4DE74-25C7-29C2-E7DD-D91DC18DE0B2}"/>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89D8987B-AF98-EAB6-722D-E199C5138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321D0-6CDD-F900-70EB-EAD0E896CE20}"/>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819643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66A3F-09B4-3D85-B0D6-FCC5D2053F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6A8BA7-F50B-1FFE-1105-1E3E6BC879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48832-ED5B-1161-C510-6BAA1DD80694}"/>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8E6AFE58-1BCF-5CE8-9ED7-907B68137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1AB38-8327-8067-84CD-A5F8273B002C}"/>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98664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AD1E1-064C-8871-5AB3-978981564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C1DBCC-D0BF-1A5E-20C9-2367FC8364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8E0AC-61B5-55A0-318A-6843DB1590DA}"/>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E6BEB742-2C86-BBCC-6098-B7C4CC6FD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2FD77-1B1E-0859-C0F4-B36A926A4E99}"/>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046517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B5B7-32AC-E6EB-B518-5CCD2A500B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AAB243-C8D4-9805-F835-02840A4BE2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34995-C380-DB3F-135F-DB29663792BA}"/>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86CE76D5-1587-8D88-35D9-8E8016E68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858924-3F30-D26F-8BE4-214D42A2041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45841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75AA-8F4E-4007-1CB3-71539D29A4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0F3E4D-7F2D-9F4C-1F47-D2AADA3DB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8DB2C1-551D-CB97-5421-4CEB969FA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2DA0C-17AB-CEB5-FFB7-A7926749BEB0}"/>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6" name="Footer Placeholder 5">
            <a:extLst>
              <a:ext uri="{FF2B5EF4-FFF2-40B4-BE49-F238E27FC236}">
                <a16:creationId xmlns:a16="http://schemas.microsoft.com/office/drawing/2014/main" id="{FF24B14E-7E5D-1A17-7C6B-8F72EBC73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68BDB-8BA0-B5B2-C59D-2198891A3EC8}"/>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58216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C1A7-F71D-6017-B2D0-2D15A63E0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0160CA-324C-AD8F-8E81-F3F0EC76C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7CB6FE-96C3-EFBA-1D33-4590CC73C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5015A2-4989-C255-6632-87626098D2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23C7E-528C-81CF-76C6-81C7652EE4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A16451-7201-541F-FFA7-B4BE61BE78D6}"/>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8" name="Footer Placeholder 7">
            <a:extLst>
              <a:ext uri="{FF2B5EF4-FFF2-40B4-BE49-F238E27FC236}">
                <a16:creationId xmlns:a16="http://schemas.microsoft.com/office/drawing/2014/main" id="{0249D2C0-CC11-99F2-5C21-9C4DC491D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46BB6C-E8BB-0FBF-B556-7B31DA06330C}"/>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983282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D76F6-C1DE-F579-5681-8BFCB1BCBA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5ABE0-9D7A-70F8-6BC5-DD019F426589}"/>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4" name="Footer Placeholder 3">
            <a:extLst>
              <a:ext uri="{FF2B5EF4-FFF2-40B4-BE49-F238E27FC236}">
                <a16:creationId xmlns:a16="http://schemas.microsoft.com/office/drawing/2014/main" id="{8F186955-31F2-ABBC-074F-5F03417832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B6527-8BC3-294E-A385-6F3B7582891D}"/>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16490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DAD1F2-6F67-A5AC-DA8C-B4CA42BC044E}"/>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3" name="Footer Placeholder 2">
            <a:extLst>
              <a:ext uri="{FF2B5EF4-FFF2-40B4-BE49-F238E27FC236}">
                <a16:creationId xmlns:a16="http://schemas.microsoft.com/office/drawing/2014/main" id="{BB0D3C92-D82B-AE01-A7A4-33EC71AC9A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736C85-F95A-81EC-D921-E21E5DA11F59}"/>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16630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9F469-9FDC-5768-3094-5357A51D5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47E2CE-6FED-4E65-2AD9-065B9BAD5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74476-B998-3F4E-8FEB-AD4EB1761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2320A-B7EF-73D1-49B7-45E8B164D840}"/>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6" name="Footer Placeholder 5">
            <a:extLst>
              <a:ext uri="{FF2B5EF4-FFF2-40B4-BE49-F238E27FC236}">
                <a16:creationId xmlns:a16="http://schemas.microsoft.com/office/drawing/2014/main" id="{5F393A08-C9A4-0791-469E-77E742DE28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1C9C3-41CC-E1E9-C744-1663FF6024A5}"/>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361959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A1E6-3E0D-11D1-3C00-A78F88285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857D2-22CD-6EA8-59F7-9E120A250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2FBB5E-E425-4A85-A988-50D88772D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EEF0C-8014-BAF7-4544-BFEF36ED2835}"/>
              </a:ext>
            </a:extLst>
          </p:cNvPr>
          <p:cNvSpPr>
            <a:spLocks noGrp="1"/>
          </p:cNvSpPr>
          <p:nvPr>
            <p:ph type="dt" sz="half" idx="10"/>
          </p:nvPr>
        </p:nvSpPr>
        <p:spPr/>
        <p:txBody>
          <a:bodyPr/>
          <a:lstStyle/>
          <a:p>
            <a:fld id="{FC3F675A-7CD2-48FB-97D6-BC84306FA1C7}" type="datetimeFigureOut">
              <a:rPr lang="en-US" smtClean="0"/>
              <a:t>7/18/2024</a:t>
            </a:fld>
            <a:endParaRPr lang="en-US"/>
          </a:p>
        </p:txBody>
      </p:sp>
      <p:sp>
        <p:nvSpPr>
          <p:cNvPr id="6" name="Footer Placeholder 5">
            <a:extLst>
              <a:ext uri="{FF2B5EF4-FFF2-40B4-BE49-F238E27FC236}">
                <a16:creationId xmlns:a16="http://schemas.microsoft.com/office/drawing/2014/main" id="{9CCABB78-56C5-DA86-3664-268E7345B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05E54-2CF1-CA5D-6671-6410F93E9A43}"/>
              </a:ext>
            </a:extLst>
          </p:cNvPr>
          <p:cNvSpPr>
            <a:spLocks noGrp="1"/>
          </p:cNvSpPr>
          <p:nvPr>
            <p:ph type="sldNum" sz="quarter" idx="12"/>
          </p:nvPr>
        </p:nvSpPr>
        <p:spPr/>
        <p:txBody>
          <a:bodyPr/>
          <a:lstStyle/>
          <a:p>
            <a:fld id="{7C17E1BB-8106-493D-AFDD-768FC652B0AE}" type="slidenum">
              <a:rPr lang="en-US" smtClean="0"/>
              <a:t>‹#›</a:t>
            </a:fld>
            <a:endParaRPr lang="en-US"/>
          </a:p>
        </p:txBody>
      </p:sp>
    </p:spTree>
    <p:extLst>
      <p:ext uri="{BB962C8B-B14F-4D97-AF65-F5344CB8AC3E}">
        <p14:creationId xmlns:p14="http://schemas.microsoft.com/office/powerpoint/2010/main" val="278546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061959-8939-74BA-1532-9FA2F5E6EE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C8CF2-5C7B-1B5F-23E7-76152B383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E9424-6A3B-B889-EC62-D1FE4E707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3F675A-7CD2-48FB-97D6-BC84306FA1C7}" type="datetimeFigureOut">
              <a:rPr lang="en-US" smtClean="0"/>
              <a:t>7/18/2024</a:t>
            </a:fld>
            <a:endParaRPr lang="en-US"/>
          </a:p>
        </p:txBody>
      </p:sp>
      <p:sp>
        <p:nvSpPr>
          <p:cNvPr id="5" name="Footer Placeholder 4">
            <a:extLst>
              <a:ext uri="{FF2B5EF4-FFF2-40B4-BE49-F238E27FC236}">
                <a16:creationId xmlns:a16="http://schemas.microsoft.com/office/drawing/2014/main" id="{94E937BE-318B-912B-E68E-0415E47BA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FD8B4A-EF36-2D5C-2FC9-349413C7B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7E1BB-8106-493D-AFDD-768FC652B0AE}" type="slidenum">
              <a:rPr lang="en-US" smtClean="0"/>
              <a:t>‹#›</a:t>
            </a:fld>
            <a:endParaRPr lang="en-US"/>
          </a:p>
        </p:txBody>
      </p:sp>
    </p:spTree>
    <p:extLst>
      <p:ext uri="{BB962C8B-B14F-4D97-AF65-F5344CB8AC3E}">
        <p14:creationId xmlns:p14="http://schemas.microsoft.com/office/powerpoint/2010/main" val="1582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17">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19" name="Picture 218">
            <a:extLst>
              <a:ext uri="{FF2B5EF4-FFF2-40B4-BE49-F238E27FC236}">
                <a16:creationId xmlns:a16="http://schemas.microsoft.com/office/drawing/2014/main" id="{B2BA93B8-0709-2359-4A14-57BDEE1D6F5A}"/>
              </a:ext>
            </a:extLst>
          </p:cNvPr>
          <p:cNvPicPr>
            <a:picLocks noChangeAspect="1"/>
          </p:cNvPicPr>
          <p:nvPr/>
        </p:nvPicPr>
        <p:blipFill>
          <a:blip r:embed="rId2">
            <a:alphaModFix amt="60000"/>
          </a:blip>
          <a:srcRect t="5036" b="4964"/>
          <a:stretch/>
        </p:blipFill>
        <p:spPr>
          <a:xfrm>
            <a:off x="-1" y="10"/>
            <a:ext cx="12192001" cy="6857990"/>
          </a:xfrm>
          <a:prstGeom prst="rect">
            <a:avLst/>
          </a:prstGeom>
        </p:spPr>
      </p:pic>
      <p:sp>
        <p:nvSpPr>
          <p:cNvPr id="2" name="Title 1">
            <a:extLst>
              <a:ext uri="{FF2B5EF4-FFF2-40B4-BE49-F238E27FC236}">
                <a16:creationId xmlns:a16="http://schemas.microsoft.com/office/drawing/2014/main" id="{414E2E05-8D1E-CE7E-EA70-5974248C902F}"/>
              </a:ext>
            </a:extLst>
          </p:cNvPr>
          <p:cNvSpPr>
            <a:spLocks noGrp="1"/>
          </p:cNvSpPr>
          <p:nvPr>
            <p:ph type="ctrTitle"/>
          </p:nvPr>
        </p:nvSpPr>
        <p:spPr>
          <a:xfrm>
            <a:off x="161235" y="-435429"/>
            <a:ext cx="4909057" cy="3285081"/>
          </a:xfrm>
        </p:spPr>
        <p:txBody>
          <a:bodyPr>
            <a:noAutofit/>
          </a:bodyPr>
          <a:lstStyle/>
          <a:p>
            <a:r>
              <a:rPr lang="en-US" sz="5400" dirty="0">
                <a:solidFill>
                  <a:srgbClr val="FFFFFF"/>
                </a:solidFill>
              </a:rPr>
              <a:t>Let’s Build a Nebraska.Code()</a:t>
            </a:r>
            <a:br>
              <a:rPr lang="en-US" sz="5400" dirty="0">
                <a:solidFill>
                  <a:srgbClr val="FFFFFF"/>
                </a:solidFill>
              </a:rPr>
            </a:br>
            <a:r>
              <a:rPr lang="en-US" sz="5400" dirty="0">
                <a:solidFill>
                  <a:srgbClr val="FFFFFF"/>
                </a:solidFill>
              </a:rPr>
              <a:t>AI Assistant</a:t>
            </a:r>
          </a:p>
        </p:txBody>
      </p:sp>
      <p:sp>
        <p:nvSpPr>
          <p:cNvPr id="3" name="Subtitle 2">
            <a:extLst>
              <a:ext uri="{FF2B5EF4-FFF2-40B4-BE49-F238E27FC236}">
                <a16:creationId xmlns:a16="http://schemas.microsoft.com/office/drawing/2014/main" id="{96E4C174-B905-06E9-34FC-AE0DC63890A7}"/>
              </a:ext>
            </a:extLst>
          </p:cNvPr>
          <p:cNvSpPr>
            <a:spLocks noGrp="1"/>
          </p:cNvSpPr>
          <p:nvPr>
            <p:ph type="subTitle" idx="1"/>
          </p:nvPr>
        </p:nvSpPr>
        <p:spPr>
          <a:xfrm>
            <a:off x="161235" y="3021367"/>
            <a:ext cx="4909057" cy="2057043"/>
          </a:xfrm>
        </p:spPr>
        <p:txBody>
          <a:bodyPr>
            <a:normAutofit/>
          </a:bodyPr>
          <a:lstStyle/>
          <a:p>
            <a:r>
              <a:rPr lang="en-US" dirty="0">
                <a:solidFill>
                  <a:srgbClr val="FFFFFF"/>
                </a:solidFill>
              </a:rPr>
              <a:t>We have plenty of time!</a:t>
            </a:r>
          </a:p>
        </p:txBody>
      </p:sp>
      <p:grpSp>
        <p:nvGrpSpPr>
          <p:cNvPr id="4" name="Group 3">
            <a:extLst>
              <a:ext uri="{FF2B5EF4-FFF2-40B4-BE49-F238E27FC236}">
                <a16:creationId xmlns:a16="http://schemas.microsoft.com/office/drawing/2014/main" id="{E0CE502A-253A-2E5C-9F13-3B5153D5C4DC}"/>
              </a:ext>
            </a:extLst>
          </p:cNvPr>
          <p:cNvGrpSpPr/>
          <p:nvPr/>
        </p:nvGrpSpPr>
        <p:grpSpPr>
          <a:xfrm>
            <a:off x="7661342" y="1207111"/>
            <a:ext cx="4354036" cy="1077218"/>
            <a:chOff x="754777" y="4885267"/>
            <a:chExt cx="4354036" cy="1077218"/>
          </a:xfrm>
        </p:grpSpPr>
        <p:sp>
          <p:nvSpPr>
            <p:cNvPr id="6" name="TextBox 5">
              <a:extLst>
                <a:ext uri="{FF2B5EF4-FFF2-40B4-BE49-F238E27FC236}">
                  <a16:creationId xmlns:a16="http://schemas.microsoft.com/office/drawing/2014/main" id="{5B87154B-0302-EC7D-920A-C8D15AA634F5}"/>
                </a:ext>
              </a:extLst>
            </p:cNvPr>
            <p:cNvSpPr txBox="1"/>
            <p:nvPr/>
          </p:nvSpPr>
          <p:spPr>
            <a:xfrm>
              <a:off x="1822079" y="4885267"/>
              <a:ext cx="3286734" cy="1077218"/>
            </a:xfrm>
            <a:prstGeom prst="rect">
              <a:avLst/>
            </a:prstGeom>
            <a:noFill/>
          </p:spPr>
          <p:txBody>
            <a:bodyPr wrap="none" rtlCol="0">
              <a:spAutoFit/>
            </a:bodyPr>
            <a:lstStyle/>
            <a:p>
              <a:r>
                <a:rPr lang="en-US" sz="2800" b="1" dirty="0">
                  <a:solidFill>
                    <a:schemeClr val="bg1"/>
                  </a:solidFill>
                </a:rPr>
                <a:t>Adam Barney</a:t>
              </a:r>
            </a:p>
            <a:p>
              <a:r>
                <a:rPr lang="en-US" dirty="0">
                  <a:solidFill>
                    <a:schemeClr val="bg1"/>
                  </a:solidFill>
                </a:rPr>
                <a:t>Staff Software Engineer, </a:t>
              </a:r>
              <a:r>
                <a:rPr lang="en-US" dirty="0" err="1">
                  <a:solidFill>
                    <a:schemeClr val="bg1"/>
                  </a:solidFill>
                </a:rPr>
                <a:t>Travefy</a:t>
              </a:r>
              <a:endParaRPr lang="en-US" dirty="0">
                <a:solidFill>
                  <a:schemeClr val="bg1"/>
                </a:solidFill>
              </a:endParaRPr>
            </a:p>
            <a:p>
              <a:r>
                <a:rPr lang="en-US" dirty="0">
                  <a:solidFill>
                    <a:schemeClr val="bg1"/>
                  </a:solidFill>
                </a:rPr>
                <a:t>adam@adambarney.com</a:t>
              </a:r>
            </a:p>
          </p:txBody>
        </p:sp>
        <p:pic>
          <p:nvPicPr>
            <p:cNvPr id="7" name="Picture 6">
              <a:extLst>
                <a:ext uri="{FF2B5EF4-FFF2-40B4-BE49-F238E27FC236}">
                  <a16:creationId xmlns:a16="http://schemas.microsoft.com/office/drawing/2014/main" id="{8693C0F0-AA81-B8A5-01C8-B61F43794CB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00" b="91000" l="3000" r="95500">
                          <a14:foregroundMark x1="3000" y1="90500" x2="10500" y2="79500"/>
                          <a14:foregroundMark x1="95500" y1="89500" x2="86000" y2="81000"/>
                          <a14:foregroundMark x1="49500" y1="8500" x2="49500" y2="11000"/>
                          <a14:foregroundMark x1="51000" y1="91000" x2="51000" y2="91000"/>
                          <a14:backgroundMark x1="52500" y1="92500" x2="52500" y2="92500"/>
                          <a14:backgroundMark x1="52500" y1="92500" x2="52500" y2="92500"/>
                          <a14:backgroundMark x1="52500" y1="92500" x2="53500" y2="93000"/>
                          <a14:backgroundMark x1="52500" y1="92500" x2="52500" y2="92000"/>
                        </a14:backgroundRemoval>
                      </a14:imgEffect>
                    </a14:imgLayer>
                  </a14:imgProps>
                </a:ext>
              </a:extLst>
            </a:blip>
            <a:stretch>
              <a:fillRect/>
            </a:stretch>
          </p:blipFill>
          <p:spPr>
            <a:xfrm>
              <a:off x="754777" y="4923761"/>
              <a:ext cx="1031105" cy="1031105"/>
            </a:xfrm>
            <a:prstGeom prst="rect">
              <a:avLst/>
            </a:prstGeom>
          </p:spPr>
        </p:pic>
      </p:grpSp>
      <p:sp>
        <p:nvSpPr>
          <p:cNvPr id="15" name="TextBox 14">
            <a:extLst>
              <a:ext uri="{FF2B5EF4-FFF2-40B4-BE49-F238E27FC236}">
                <a16:creationId xmlns:a16="http://schemas.microsoft.com/office/drawing/2014/main" id="{23C74673-D306-CB81-F58A-3D0E56360FE7}"/>
              </a:ext>
            </a:extLst>
          </p:cNvPr>
          <p:cNvSpPr txBox="1"/>
          <p:nvPr/>
        </p:nvSpPr>
        <p:spPr>
          <a:xfrm>
            <a:off x="4040028" y="5972411"/>
            <a:ext cx="4909057" cy="400110"/>
          </a:xfrm>
          <a:prstGeom prst="rect">
            <a:avLst/>
          </a:prstGeom>
          <a:noFill/>
        </p:spPr>
        <p:txBody>
          <a:bodyPr wrap="square" rtlCol="0">
            <a:spAutoFit/>
          </a:bodyPr>
          <a:lstStyle/>
          <a:p>
            <a:r>
              <a:rPr lang="en-US" sz="2000" dirty="0">
                <a:solidFill>
                  <a:schemeClr val="bg1"/>
                </a:solidFill>
              </a:rPr>
              <a:t>(We’re hiring! – careers.travefy.com)</a:t>
            </a:r>
          </a:p>
        </p:txBody>
      </p:sp>
      <p:sp>
        <p:nvSpPr>
          <p:cNvPr id="19" name="Rectangle 18">
            <a:extLst>
              <a:ext uri="{FF2B5EF4-FFF2-40B4-BE49-F238E27FC236}">
                <a16:creationId xmlns:a16="http://schemas.microsoft.com/office/drawing/2014/main" id="{AA895C32-E032-F4B6-0283-BEBB9B4601A5}"/>
              </a:ext>
            </a:extLst>
          </p:cNvPr>
          <p:cNvSpPr/>
          <p:nvPr/>
        </p:nvSpPr>
        <p:spPr>
          <a:xfrm>
            <a:off x="8728644" y="1674688"/>
            <a:ext cx="2444502" cy="303087"/>
          </a:xfrm>
          <a:prstGeom prst="rect">
            <a:avLst/>
          </a:prstGeom>
          <a:solidFill>
            <a:srgbClr val="000000">
              <a:alpha val="60000"/>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98" name="Straight Connector 197">
            <a:extLst>
              <a:ext uri="{FF2B5EF4-FFF2-40B4-BE49-F238E27FC236}">
                <a16:creationId xmlns:a16="http://schemas.microsoft.com/office/drawing/2014/main" id="{9C1E07E2-716D-2066-7B07-048A098EC7DB}"/>
              </a:ext>
            </a:extLst>
          </p:cNvPr>
          <p:cNvCxnSpPr>
            <a:cxnSpLocks/>
          </p:cNvCxnSpPr>
          <p:nvPr/>
        </p:nvCxnSpPr>
        <p:spPr>
          <a:xfrm>
            <a:off x="8805700" y="1844150"/>
            <a:ext cx="2290390" cy="0"/>
          </a:xfrm>
          <a:prstGeom prst="line">
            <a:avLst/>
          </a:prstGeom>
          <a:ln>
            <a:solidFill>
              <a:srgbClr val="FFFFFF">
                <a:alpha val="60000"/>
              </a:srgbClr>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D264693-AD32-2F24-53D5-8C3B17D5BCAA}"/>
              </a:ext>
            </a:extLst>
          </p:cNvPr>
          <p:cNvSpPr txBox="1"/>
          <p:nvPr/>
        </p:nvSpPr>
        <p:spPr>
          <a:xfrm>
            <a:off x="8829433" y="1533843"/>
            <a:ext cx="2265364" cy="584775"/>
          </a:xfrm>
          <a:prstGeom prst="rect">
            <a:avLst/>
          </a:prstGeom>
          <a:noFill/>
        </p:spPr>
        <p:txBody>
          <a:bodyPr wrap="none" rtlCol="0">
            <a:spAutoFit/>
          </a:bodyPr>
          <a:lstStyle/>
          <a:p>
            <a:r>
              <a:rPr lang="en-US" sz="3200" b="1" dirty="0">
                <a:solidFill>
                  <a:srgbClr val="C00000"/>
                </a:solidFill>
                <a:latin typeface="Freestyle Script" panose="030804020302050B0404" pitchFamily="66" charset="0"/>
              </a:rPr>
              <a:t>NOT</a:t>
            </a:r>
            <a:r>
              <a:rPr lang="en-US" sz="3200" b="1" dirty="0">
                <a:solidFill>
                  <a:schemeClr val="bg1"/>
                </a:solidFill>
                <a:latin typeface="Freestyle Script" panose="030804020302050B0404" pitchFamily="66" charset="0"/>
              </a:rPr>
              <a:t> an AI Expert</a:t>
            </a:r>
          </a:p>
        </p:txBody>
      </p:sp>
    </p:spTree>
    <p:extLst>
      <p:ext uri="{BB962C8B-B14F-4D97-AF65-F5344CB8AC3E}">
        <p14:creationId xmlns:p14="http://schemas.microsoft.com/office/powerpoint/2010/main" val="204578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animEffect transition="in" filter="fade">
                                      <p:cBhvr>
                                        <p:cTn id="15" dur="500"/>
                                        <p:tgtEl>
                                          <p:spTgt spid="198"/>
                                        </p:tgtEl>
                                      </p:cBhvr>
                                    </p:animEffect>
                                  </p:childTnLst>
                                </p:cTn>
                              </p:par>
                            </p:childTnLst>
                          </p:cTn>
                        </p:par>
                        <p:par>
                          <p:cTn id="16" fill="hold">
                            <p:stCondLst>
                              <p:cond delay="500"/>
                            </p:stCondLst>
                            <p:childTnLst>
                              <p:par>
                                <p:cTn id="17" presetID="50" presetClass="entr" presetSubtype="0" decel="10000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strVal val="#ppt_w+.3"/>
                                          </p:val>
                                        </p:tav>
                                        <p:tav tm="100000">
                                          <p:val>
                                            <p:strVal val="#ppt_w"/>
                                          </p:val>
                                        </p:tav>
                                      </p:tavLst>
                                    </p:anim>
                                    <p:anim calcmode="lin" valueType="num">
                                      <p:cBhvr>
                                        <p:cTn id="20" dur="500" fill="hold"/>
                                        <p:tgtEl>
                                          <p:spTgt spid="17"/>
                                        </p:tgtEl>
                                        <p:attrNameLst>
                                          <p:attrName>ppt_h</p:attrName>
                                        </p:attrNameLst>
                                      </p:cBhvr>
                                      <p:tavLst>
                                        <p:tav tm="0">
                                          <p:val>
                                            <p:strVal val="#ppt_h"/>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94499-0663-190B-93A3-32B23D42CF8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Typical RAG Flow</a:t>
            </a:r>
          </a:p>
        </p:txBody>
      </p:sp>
      <p:pic>
        <p:nvPicPr>
          <p:cNvPr id="4" name="Picture 2" descr="A black screen with white text">
            <a:extLst>
              <a:ext uri="{FF2B5EF4-FFF2-40B4-BE49-F238E27FC236}">
                <a16:creationId xmlns:a16="http://schemas.microsoft.com/office/drawing/2014/main" id="{05C3CE8B-BD20-3D5F-6237-EE8DAC27B98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65115" y="1757734"/>
            <a:ext cx="11261766" cy="510026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60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C94499-0663-190B-93A3-32B23D42CF8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Loading the Data</a:t>
            </a:r>
          </a:p>
        </p:txBody>
      </p:sp>
      <p:pic>
        <p:nvPicPr>
          <p:cNvPr id="2052" name="Picture 4">
            <a:extLst>
              <a:ext uri="{FF2B5EF4-FFF2-40B4-BE49-F238E27FC236}">
                <a16:creationId xmlns:a16="http://schemas.microsoft.com/office/drawing/2014/main" id="{A9A4DFA7-6A44-64B1-7E75-1507073882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32225" y="2210052"/>
            <a:ext cx="11327549" cy="396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7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E5701-F9AB-D1D3-F4AF-7D190ED1F444}"/>
              </a:ext>
            </a:extLst>
          </p:cNvPr>
          <p:cNvSpPr>
            <a:spLocks noGrp="1"/>
          </p:cNvSpPr>
          <p:nvPr>
            <p:ph type="title"/>
          </p:nvPr>
        </p:nvSpPr>
        <p:spPr>
          <a:xfrm>
            <a:off x="761803" y="350196"/>
            <a:ext cx="4646904" cy="1624520"/>
          </a:xfrm>
        </p:spPr>
        <p:txBody>
          <a:bodyPr anchor="ctr">
            <a:normAutofit/>
          </a:bodyPr>
          <a:lstStyle/>
          <a:p>
            <a:r>
              <a:rPr lang="en-US" sz="4000"/>
              <a:t>Embeddings</a:t>
            </a:r>
          </a:p>
        </p:txBody>
      </p:sp>
      <p:sp>
        <p:nvSpPr>
          <p:cNvPr id="3" name="Content Placeholder 2">
            <a:extLst>
              <a:ext uri="{FF2B5EF4-FFF2-40B4-BE49-F238E27FC236}">
                <a16:creationId xmlns:a16="http://schemas.microsoft.com/office/drawing/2014/main" id="{9A67D6DE-4D92-ADE9-9BBC-591E67B750B9}"/>
              </a:ext>
            </a:extLst>
          </p:cNvPr>
          <p:cNvSpPr>
            <a:spLocks noGrp="1"/>
          </p:cNvSpPr>
          <p:nvPr>
            <p:ph idx="1"/>
          </p:nvPr>
        </p:nvSpPr>
        <p:spPr>
          <a:xfrm>
            <a:off x="232229" y="2743200"/>
            <a:ext cx="5392057" cy="3613149"/>
          </a:xfrm>
        </p:spPr>
        <p:txBody>
          <a:bodyPr anchor="ctr">
            <a:normAutofit/>
          </a:bodyPr>
          <a:lstStyle/>
          <a:p>
            <a:r>
              <a:rPr lang="en-US" dirty="0"/>
              <a:t>High dimensional numeric representation of text</a:t>
            </a:r>
          </a:p>
          <a:p>
            <a:r>
              <a:rPr lang="en-US" dirty="0"/>
              <a:t>Helps group related subjects within the embedding space</a:t>
            </a:r>
          </a:p>
          <a:p>
            <a:r>
              <a:rPr lang="en-US" dirty="0"/>
              <a:t>Can provide contextual understanding through dynamic embeddings</a:t>
            </a:r>
          </a:p>
        </p:txBody>
      </p:sp>
      <p:sp>
        <p:nvSpPr>
          <p:cNvPr id="4" name="Rectangle 3">
            <a:extLst>
              <a:ext uri="{FF2B5EF4-FFF2-40B4-BE49-F238E27FC236}">
                <a16:creationId xmlns:a16="http://schemas.microsoft.com/office/drawing/2014/main" id="{C2BE299F-85B2-D98E-92F4-5933EEAC832B}"/>
              </a:ext>
            </a:extLst>
          </p:cNvPr>
          <p:cNvSpPr/>
          <p:nvPr/>
        </p:nvSpPr>
        <p:spPr>
          <a:xfrm>
            <a:off x="5711371" y="-1"/>
            <a:ext cx="6480627" cy="68580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2507A483-13FD-7432-3A1D-CB54B3AF67CB}"/>
              </a:ext>
            </a:extLst>
          </p:cNvPr>
          <p:cNvCxnSpPr>
            <a:cxnSpLocks/>
          </p:cNvCxnSpPr>
          <p:nvPr/>
        </p:nvCxnSpPr>
        <p:spPr>
          <a:xfrm>
            <a:off x="5711371" y="0"/>
            <a:ext cx="0" cy="6858001"/>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aphicFrame>
        <p:nvGraphicFramePr>
          <p:cNvPr id="25" name="Chart 24">
            <a:extLst>
              <a:ext uri="{FF2B5EF4-FFF2-40B4-BE49-F238E27FC236}">
                <a16:creationId xmlns:a16="http://schemas.microsoft.com/office/drawing/2014/main" id="{11B0B979-3174-8F2C-E942-B5EFE18FDFC6}"/>
              </a:ext>
            </a:extLst>
          </p:cNvPr>
          <p:cNvGraphicFramePr/>
          <p:nvPr>
            <p:extLst>
              <p:ext uri="{D42A27DB-BD31-4B8C-83A1-F6EECF244321}">
                <p14:modId xmlns:p14="http://schemas.microsoft.com/office/powerpoint/2010/main" val="2076538135"/>
              </p:ext>
            </p:extLst>
          </p:nvPr>
        </p:nvGraphicFramePr>
        <p:xfrm>
          <a:off x="6045200" y="719666"/>
          <a:ext cx="5323840" cy="5493173"/>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00789B41-02C5-D3E5-9A2E-F8078FDBCA12}"/>
              </a:ext>
            </a:extLst>
          </p:cNvPr>
          <p:cNvSpPr txBox="1"/>
          <p:nvPr/>
        </p:nvSpPr>
        <p:spPr>
          <a:xfrm>
            <a:off x="10886440" y="975360"/>
            <a:ext cx="677045" cy="369332"/>
          </a:xfrm>
          <a:prstGeom prst="rect">
            <a:avLst/>
          </a:prstGeom>
          <a:noFill/>
        </p:spPr>
        <p:txBody>
          <a:bodyPr wrap="none" rtlCol="0">
            <a:spAutoFit/>
          </a:bodyPr>
          <a:lstStyle/>
          <a:p>
            <a:r>
              <a:rPr lang="en-US" dirty="0"/>
              <a:t>Paris</a:t>
            </a:r>
          </a:p>
        </p:txBody>
      </p:sp>
      <p:sp>
        <p:nvSpPr>
          <p:cNvPr id="27" name="TextBox 26">
            <a:extLst>
              <a:ext uri="{FF2B5EF4-FFF2-40B4-BE49-F238E27FC236}">
                <a16:creationId xmlns:a16="http://schemas.microsoft.com/office/drawing/2014/main" id="{3B089FA0-2F41-6A0D-8859-ED00C451097F}"/>
              </a:ext>
            </a:extLst>
          </p:cNvPr>
          <p:cNvSpPr txBox="1"/>
          <p:nvPr/>
        </p:nvSpPr>
        <p:spPr>
          <a:xfrm>
            <a:off x="9871575" y="1388825"/>
            <a:ext cx="868251" cy="369332"/>
          </a:xfrm>
          <a:prstGeom prst="rect">
            <a:avLst/>
          </a:prstGeom>
          <a:noFill/>
        </p:spPr>
        <p:txBody>
          <a:bodyPr wrap="none" rtlCol="0">
            <a:spAutoFit/>
          </a:bodyPr>
          <a:lstStyle/>
          <a:p>
            <a:r>
              <a:rPr lang="en-US" dirty="0"/>
              <a:t>France</a:t>
            </a:r>
          </a:p>
        </p:txBody>
      </p:sp>
      <p:sp>
        <p:nvSpPr>
          <p:cNvPr id="28" name="TextBox 27">
            <a:extLst>
              <a:ext uri="{FF2B5EF4-FFF2-40B4-BE49-F238E27FC236}">
                <a16:creationId xmlns:a16="http://schemas.microsoft.com/office/drawing/2014/main" id="{478BF76F-1484-0710-8B07-D4C246D0C673}"/>
              </a:ext>
            </a:extLst>
          </p:cNvPr>
          <p:cNvSpPr txBox="1"/>
          <p:nvPr/>
        </p:nvSpPr>
        <p:spPr>
          <a:xfrm>
            <a:off x="8276455" y="5640838"/>
            <a:ext cx="541687" cy="369332"/>
          </a:xfrm>
          <a:prstGeom prst="rect">
            <a:avLst/>
          </a:prstGeom>
          <a:noFill/>
        </p:spPr>
        <p:txBody>
          <a:bodyPr wrap="none" rtlCol="0">
            <a:spAutoFit/>
          </a:bodyPr>
          <a:lstStyle/>
          <a:p>
            <a:r>
              <a:rPr lang="en-US" dirty="0"/>
              <a:t>Cat</a:t>
            </a:r>
          </a:p>
        </p:txBody>
      </p:sp>
      <p:sp>
        <p:nvSpPr>
          <p:cNvPr id="29" name="TextBox 28">
            <a:extLst>
              <a:ext uri="{FF2B5EF4-FFF2-40B4-BE49-F238E27FC236}">
                <a16:creationId xmlns:a16="http://schemas.microsoft.com/office/drawing/2014/main" id="{D275785E-4664-6C6B-C6EA-2906D3BE67E8}"/>
              </a:ext>
            </a:extLst>
          </p:cNvPr>
          <p:cNvSpPr txBox="1"/>
          <p:nvPr/>
        </p:nvSpPr>
        <p:spPr>
          <a:xfrm>
            <a:off x="7355371" y="5131144"/>
            <a:ext cx="582211" cy="369332"/>
          </a:xfrm>
          <a:prstGeom prst="rect">
            <a:avLst/>
          </a:prstGeom>
          <a:noFill/>
        </p:spPr>
        <p:txBody>
          <a:bodyPr wrap="none" rtlCol="0">
            <a:spAutoFit/>
          </a:bodyPr>
          <a:lstStyle/>
          <a:p>
            <a:r>
              <a:rPr lang="en-US" dirty="0"/>
              <a:t>Dog</a:t>
            </a:r>
          </a:p>
        </p:txBody>
      </p:sp>
    </p:spTree>
    <p:extLst>
      <p:ext uri="{BB962C8B-B14F-4D97-AF65-F5344CB8AC3E}">
        <p14:creationId xmlns:p14="http://schemas.microsoft.com/office/powerpoint/2010/main" val="3044726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A6F210-EC10-E445-C000-56AFBD31215B}"/>
              </a:ext>
            </a:extLst>
          </p:cNvPr>
          <p:cNvSpPr txBox="1"/>
          <p:nvPr/>
        </p:nvSpPr>
        <p:spPr>
          <a:xfrm>
            <a:off x="0" y="0"/>
            <a:ext cx="12192000" cy="6855723"/>
          </a:xfrm>
          <a:prstGeom prst="rect">
            <a:avLst/>
          </a:prstGeom>
          <a:noFill/>
        </p:spPr>
        <p:txBody>
          <a:bodyPr wrap="square" lIns="0" tIns="0" rIns="0" bIns="0" rtlCol="0" anchor="ctr">
            <a:spAutoFit/>
          </a:bodyPr>
          <a:lstStyle/>
          <a:p>
            <a:pPr algn="ctr"/>
            <a:r>
              <a:rPr lang="en-US" sz="495" dirty="0"/>
              <a:t>[0.029301034286618233, 0.00038311356911435723, 0.0008067640010267496, -0.008412601426243782, -0.0060058217495679855, 0.019139781594276428, -0.02284056320786476, -0.00793569628149271, -0.008101023733615875, -0.039678484201431274, -0.020093590021133423, -0.0043843453750014305, -0.0046768467873334885, -0.012761973775923252, 0.013251596130430698, 0.004587824456393719, 0.032175179570913315, -0.013938338495790958, 0.006702102720737457, 0.0005714909639209509, 0.012933659367263317, 0.019177934154868126, -0.007318899501115084, 0.0020204868633300066, -0.006129817105829716, -0.0031682378612458706, 0.009938696399331093, -0.01793162152171135, -0.007325258571654558, -0.012959093786776066, 0.031819090247154236, 0.001056344248354435, -0.01964847929775715, -0.018325863406062126, 0.0016739360289648175, -0.024875355884432793, -0.0015237110201269388, -0.028283637017011642, 0.0007137676002457738, 0.006470009218901396, 0.010968810878694057, 0.010282068513333797, -0.0022907329257577658, 0.005614759866148233, -0.009029398672282696, 0.026147102937102318, 0.0028789155185222626, 0.005681526381522417, 0.009913261979818344, 0.014790408313274384, 0.017842600122094154, 0.00712813762947917, -0.02422676607966423, -0.02797841653227806, -0.013277030549943447, 0.0022557599004358053, -0.0027596892323344946, -0.012494906783103943, -0.003360589500516653, -0.01073989737778902, -0.005859570577740669, 0.010383808054029942, -0.013658554293215275, 0.01791890524327755, -0.0032445425167679787, -0.011623760685324669, -0.006511340849101543, 0.014065513387322426, 0.002932964824140072, 0.006040794774889946, 0.021772295236587524, 0.01809694990515709, -0.007598683703690767, -0.016672592610120773, 0.0024004210717976093, -0.0046927435323596, 0.011095985770225525, 0.006543134339153767, -0.015337259508669376, -0.0005396972992457449, 0.029657121747732162, -0.015947697684168816, -0.014459754340350628, 0.01964847929775715, 0.011477509513497353, -0.005859570577740669, -0.015311825089156628, 0.021098271012306213, -0.017206726595759392, -0.023654479533433914, 0.006810201331973076, -0.0029679378494620323, 0.02235729806125164, 0.012513983063399792, 0.008488906547427177, -0.01466323435306549, 0.013442358002066612, 0.03550715371966362, -0.012488547712564468, -0.011324900202453136, -0.014625081792473793, 0.005360410548746586, -0.008412601426243782, -0.003808879991993308, -0.04145892709493637, 0.001936233602464199, 0.011242236942052841, 0.0024353940971195698, 0.020169895142316818, -0.011280389502644539, -0.014714104123413563, 0.02114913985133171, 0.01218968816101551, -0.04969984292984009, -0.006625798065215349, -0.017372053116559982, 0.008304502815008163, -0.005271388217806816, -0.021912187337875366, -0.018313145264983177, 0.028283637017011642, 0.03469323739409447, -0.008310861885547638, -0.01725759729743004, 0.023794371634721756, -0.0230694767087698, -0.021606968715786934, -0.004699102137237787, -0.014714104123413563, 0.0007793419645167887, 0.020704029127955437, 0.026147102937102318, 0.006867429707199335, -0.014421602711081505, -0.009213801473379135, 0.000658923527225852, -0.039017174392938614, 0.012259634211659431, -0.008177327923476696, 0.019762936979532242, -0.004521057941019535, 0.02406143955886364, -0.01943228207528591, -0.00017158639093395323, -0.00024878536351025105, 0.021467076614499092, 0.010517341084778309, -0.008031077682971954, 0.00836173165589571, -0.02764776349067688, 0.04374806955456734, -0.032454963773489, 0.026503192260861397, 0.027088195085525513, 0.0054017421789467335, 0.012145176529884338, -0.013340618461370468, 0.001651680446229875, -0.020894790068268776, -0.0006831662030890584, 0.008043794892728329, 0.010708102956414223, 0.020945660769939423, 0.0106699513271451, -0.010358372703194618, 0.027546023949980736, 0.03087799809873104, -0.016265634447336197, 0.020042721182107925, 0.009124779142439365, -0.011776369996368885, -0.002592772711068392, -0.033014532178640366, 0.030318429693579674, 0.022153818979859352, 0.025994492694735527, -0.006422318518161774, -0.004575107246637344, -0.029122989624738693, -0.01964847929775715, -0.013175291009247303, -0.014218122698366642, 0.0038629292976111174, 0.0009848085464909673, -0.022039363160729408, -0.030242126435041428, 0.0007328437641263008, 0.014739538542926311, 0.009690706618130207, 0.006104381754994392, 0.015070192515850067, 0.03548172116279602, -0.004457470495253801, 0.016812484711408615, -0.6767724752426147, -0.000272034463705495, -0.013467792421579361, 0.010822560638189316, 0.013111704029142857, -0.02336197905242443, 0.004769048187881708, 0.044078726321458817, -0.01636737398803234, 0.003983744885772467, 0.02422676607966423, 0.0005917593953199685, -0.012564852833747864, -0.012011643499135971, -0.01101332250982523, -0.015578891150653362, -0.011776369996368885, -0.0008592235390096903, -0.02287871576845646, 0.017957057803869247, -0.00997049082070589, 0.03156474232673645, -0.00012131266703363508, -0.004629156086593866, 0.01561704371124506, -0.009550814516842365, 4.2201110773021355e-05, -0.046189822256565094, -0.01844032108783722, 0.03479497879743576, -0.04896223172545433, 0.009391846135258675, 0.017715424299240112, -0.005131496116518974, 0.04690200090408325, -0.012348655611276627, -0.009175648912787437, 0.028232766315340996, 0.018669234588742256, 0.036270201206207275, -0.009538096375763416, 0.00456874817609787, 0.017715424299240112, 0.008584287017583847, 0.005560710560530424, 0.00682291854172945, 0.01262208167463541, 0.018046079203486443, 0.03395562618970871, -0.0009697065106593072, 0.017969774082303047, 0.022764258086681366, -0.0008047769078984857, 0.027418848127126694, -0.0001046210018103011, -0.00392333697527647, 0.019928263500332832, 0.0034909434616565704, 0.0013393077533692122, 0.014904865995049477, -0.01655813679099083, 0.02596905827522278, -0.011998925358057022, -0.018707387149333954, -0.0063650901429355145, 0.006301502697169781, -0.027927547693252563, 0.01879640854895115, 6.771054904675111e-05, -0.005919978953897953, 0.01390018593519926, 0.011089627631008625, 0.0037929832469671965, 0.015146497637033463, 0.023133063688874245, 0.0037198576610535383, 0.04056870564818382, -0.006905582267791033, -0.0026881536468863487, 0.012997246347367764, 1.1550038834684528e-05, -0.019216084852814674, -0.03197170048952103, -0.011274030432105064, 0.012990888208150864, -0.024659158661961555, 0.011375769972801208, 0.011731859296560287, 0.0010022950591519475, -0.005506661254912615, 0.00592633755877614, 0.04522329568862915, -0.013175291009247303, -0.004088663961738348, -0.00930918287485838, 0.01739748939871788, -0.006943734362721443, 0.017448358237743378, 0.008158252574503422, 0.0002694512368179858, 0.013416922651231289, 0.00213017500936985, 0.012005284428596497, 0.02238273434340954, -0.00401235930621624, 0.012202405370771885, -0.03599041700363159, 0.0187709741294384, 0.006260171066969633, -0.01280648447573185, 0.0007833162089809775, -0.007248953450471163, -0.025651121512055397, 0.0025069296825677156, -0.004330296069383621, -0.023514587432146072, 0.03342149034142494, 0.003983744885772467, 0.025206010788679123, -0.010784408077597618, 0.016837920993566513, -0.005239594727754593, 0.013722142204642296, -0.017321184277534485, -0.00623155664652586, 0.03161561116576195, 0.00886407122015953, -0.007172648794949055, -0.008686026558279991, -0.020449679344892502, 0.019839242100715637, 0.010415601544082165, 0.011992567218840122, -0.0012590287951752543, 0.02813102677464485, 0.005331796128302813, 0.018732821568846703, 0.00045345703256316483, 0.019750218838453293, 0.001150135532952845, -0.007554172538220882, -0.0048739672638475895, -0.010828918777406216, -0.0032842846121639013, -0.005687884986400604, -0.01246947143226862, -0.007535096257925034, -0.011649195104837418, -0.026147102937102318, 0.00041053557652048767, -0.010606363415718079, -0.029835166409611702, -0.01892358437180519, 0.006136175710707903, -0.013378770090639591, 0.005751472432166338, 0.016672592610120773, -0.02219197154045105, -0.02627427689731121, -0.03227692097425461, -0.004164969082921743, 0.011274030432105064, -0.01840216852724552, -0.014612364582717419, -0.014790408313274384, -0.01296545285731554, -0.001721626496873796, 0.030114950612187386, 0.012603005394339561, -0.02830907143652439, 0.006091664545238018, -0.004893043544143438, -0.012755614705383778, 0.019317826256155968, 0.0025895931757986546, -0.0049057612195611, -0.009557172656059265, -0.0064445738680660725, -0.0018090590601786971, -0.015426281839609146, 0.0036403737030923367, -0.008088306523859501, -0.018020644783973694, -0.0018996709259226918, 0.0007026398088783026, -0.01585867628455162, 0.03487128019332886, 0.0375928170979023, -0.03161561116576195, 0.028537984937429428, 0.013505944982171059, -0.013747576624155045, -0.0013234108919277787, 0.011032398790121078, 0.009061192162334919, -0.01006587129086256, -0.008259992115199566, 0.02526959776878357, 0.01117229089140892, 0.006158431060612202, 0.026147102937102318, 0.016418244689702988, 0.010116741061210632, -0.016850637272000313, 0.0030744464602321386, -0.020920226350426674, 0.014853996224701405, -0.007465150207281113, 0.0044797263108193874, 0.018465755507349968, 0.031641047447919846, -0.04115370661020279, -0.036778900772333145, -0.00013045335072092712, -0.013709424063563347, 0.009608042426407337, -0.005706961266696453, 0.004308040253818035, -0.012844637036323547, -0.009169290773570538, 0.0011572890216484666, 0.02080576866865158, 0.01500660553574562, -0.02065315842628479, -0.018007926642894745, 0.008984887041151524, -0.006797483656555414, 0.014116383157670498, 0.00017456704517826438, -0.02099652960896492, -0.0012033898383378983, -0.014586929231882095, 0.002503750380128622, -0.006228377111256123, 0.010275709442794323, 0.005646553356200457, -0.016329221427440643, -0.029301034286618233, 0.010472830384969711, 0.014332580380141735, 0.010288426652550697, 0.014993888325989246, 0.010072230361402035, -0.04557938501238823, 0.02577829547226429, -0.0070391152985394, 0.022789692506194115, 0.0029917829670011997, -0.009862392209470272, 0.0037929832469671965, -0.006088485009968281, -0.023349260911345482, -0.007280747406184673, 0.00862879864871502, 0.0017057296354323626, -0.02902125008404255, -0.004212659318000078, -0.02698645554482937, 0.005516199395060539, 0.016151176765561104, 0.005233235657215118, 0.014930300414562225, 0.009099344722926617, -0.0033701276406645775, 0.017524663358926773, -0.012571211904287338, -0.012348655611276627, -0.020436961203813553, 0.005125137511640787, 0.006511340849101543, -0.0038756467401981354, 0.00024878536351025105, 0.0014211764791980386, -0.010625439696013927, -0.00040417685522697866, -0.007363410666584969, 0.022637082263827324, -0.015299106948077679, -0.009404563345015049, 0.011668271385133266, 0.008037435822188854, -0.02030978724360466, 0.00904211588203907, 0.015540738590061665, -0.021810447797179222, -0.039653047919273376, -0.016494547948241234, -0.007528737653046846, -0.017613684758543968, 0.021098271012306213, -0.007598683703690767, -0.008482547476887703, -0.02525687962770462, -0.009099344722926617, 0.021721426397562027, 0.014396167360246181, 0.026732105761766434, -0.0064668296836316586, -0.005093343555927277, -0.01151566207408905, -0.0008989656344056129, -0.008101023733615875, 0.012787408195436, -0.02713906392455101, 0.02579101361334324, 0.01042196061462164, -0.015782371163368225, -0.013124421238899231, 0.00021858137915842235, 0.004336654674261808, -0.004196762572973967, -0.017104987055063248, -0.006193404085934162, -0.0037611895240843296, -0.011814522556960583, 0.017613684758543968, 0.012596646323800087, -0.018834561109542847, 0.0136458370834589, 0.002340013161301613, -0.012692027725279331, 0.0002956810058094561, -0.04245088994503021, -0.011617401614785194, 0.0903448536992073, -0.002756509929895401, -0.002842352958396077, 0.020424244925379753, 0.016291068866848946, -0.0005309540429152548, -0.013683989644050598, -0.039856527000665665, 0.020945660769939423, 0.0007213185890577734, 0.013798446394503117, 0.0035227371845394373, 0.005859570577740669, -0.006765690166503191, 0.008164610713720322, 0.011833598837256432, -0.010949735529720783, -0.02318393439054489, 0.013683989644050598, -0.0026500013191252947, 0.006056691519916058, 0.0073379757814109325, 0.022064797580242157, 0.04117914289236069, 0.0179443396627903, 0.030420169234275818, -0.02352730557322502, -0.007007321808487177, 0.013098985888063908, -0.010148534551262856, -0.0005444663693197072, -0.0011978260008618236, -0.004749972373247147, -0.008393525145947933, -0.004546492826193571, 0.02746971882879734, -0.005948592908680439, 0.011922621168196201, 0.01187175139784813, -0.019750218838453293, 0.007713140919804573, 0.02356545813381672, 0.00827270932495594, -0.02579101361334324, 0.010135817341506481, -0.007732217200100422, 0.00022792076924815774, 0.022789692506194115, -0.0034400736913084984, 0.004231735598295927, 0.00657492782920599, 0.00913749635219574, -0.010301144793629646, -0.02593090571463108, -0.01604943722486496, 0.01602400280535221, 0.004457470495253801, 0.0031475720461457968, -0.00038033162127248943, -0.03291279450058937, -0.01772814244031906, -0.013442358002066612, -0.003158699721097946, 0.006524058058857918, -0.004110919777303934, -0.03822869062423706, -0.0005031346227042377, 0.0012216712348163128, -0.00023567047901451588, -0.0213399026542902, -0.0017693169647827744, -0.020525984466075897, -0.02147979475557804, 0.015502586960792542, 0.011363052763044834, -0.00020745360234286636, -0.012812843546271324, -0.023133063688874245, 0.0011119830887764692, -0.008081947453320026, 0.006727537605911493, 0.0058118803426623344, 0.03822869062423706, 0.004244453273713589, -0.019038042053580284, 0.0034845846239477396, 0.006899223197251558, 0.005398562643676996, 0.02493894286453724, 0.02268795296549797, -0.009595325216650963, -0.006317399442195892, 0.022586213424801826, -0.020233482122421265, 0.001670756610110402, 0.010231198742985725, -0.003684884635731578, 0.021963058039546013, -0.020729463547468185, -0.022128384560346603, 0.031183218583464622, -0.018987171351909637, 0.00750330276787281, 0.013340618461370468, -0.004759510513395071, 0.018872713670134544, 0.0007153572514653206, 0.0009005552856251597, -0.006727537605911493, -0.014739538542926311, 0.02455741912126541, -0.0230186078697443, 0.022471755743026733, -0.0005349282873794436, 0.001453764969483018, 0.011375769972801208, 0.01809694990515709, 0.02271338738501072, -0.009023039601743221, 0.016151176765561104, -0.001230414491146803, -0.04468916356563568, 0.020055437460541725, 0.03260757401585579, 0.01218968816101551, -0.03685520589351654, 0.020436961203813553, -0.027902113273739815, -0.03260757401585579, -0.01571878418326378, 0.01169370673596859, -0.005821418482810259, -0.00027600867906585336, -0.014268992468714714, -0.009150214493274689, -0.03774542734026909, -0.015375412069261074, 0.01774086058139801, -0.0341082327067852, 0.01603672094643116, -0.032454963773489, -0.003808879991993308, -0.005433535668998957, -0.023451000452041626, -1.9386678104638122e-05, -0.027215369045734406, -0.02506611868739128, -0.00426352908834815, -0.01706683449447155, 0.028894074261188507, -0.019915545359253883, 0.0007793419645167887, -0.009480868466198444, 0.0008647874346934259, -0.00022891433036420494, -0.01332790032029152, 0.004546492826193571, 0.006470009218901396, 0.004025076981633902, 0.0032175180967897177, 0.028716029599308968, -0.0013250006595626473, 0.02744428440928459, 0.0009212211589328945, -0.024455679580569267, -0.015591609291732311, 0.007764010690152645, -0.01126131322234869, -0.017702708020806313, 0.007401563227176666, 0.00886407122015953, -0.0040536909364163876, -0.008825918659567833, 0.003052190877497196, -0.0009601684287190437, 0.017817165702581406, -0.005939054768532515, -0.014396167360246181, -0.01760096848011017, -0.03443888947367668, 0.006511340849101543, 0.011846316047012806, -0.015807805582880974, 0.030979737639427185, 0.017130421474575996, -0.0016095538157969713, 0.005179186351597309, -0.00853977631777525, 0.008724179118871689, -0.0374910794198513, 0.01271110400557518, 0.009658913128077984, 0.027164500206708908, -0.003961489535868168, 0.0061266375705599785, 0.0001666186290094629, -0.0140782305970788, -0.011134138330817223, -0.015159214846789837, 0.016176613047719002, 0.012825560756027699, 0.008488906547427177, -0.010288426652550697, 0.020424244925379753, -0.006196583621203899, 0.004209480248391628, -0.023311108350753784, -0.0015777602093294263, 0.03497302159667015, 0.0018011105712503195, -0.002932964824140072, -0.0020141280256211758, -0.01807151362299919, -0.04145892709493637, 0.014739538542926311, -0.004066408611834049, -0.021467076614499092, 0.030064081773161888, -0.014358014799654484, -0.011229519732296467, -0.0055988626554608345, 0.012653875164687634, 0.005611580330878496, 0.009169290773570538, 0.03128495812416077, 0.025040684267878532, -0.001772496267221868, -0.019076192751526833, 0.0012574391439557076, -0.010911582969129086, -0.009805163368582726, 0.024328505620360374, -0.005827777087688446, 0.017779013141989708, -0.00913113821297884, 0.015210084617137909, 0.011490227654576302, 0.014536059461534023, -0.009194725193083286, 0.026426887139678, 0.014510625042021275, -0.002818507608026266, -0.008425318636000156, -0.0042603500187397, -0.008552493527531624, 0.004749972373247147, -0.002925016451627016, -0.00400918023660779, -0.013086268678307533, -0.02986060082912445, 0.006848353426903486, 0.026350582018494606, -0.025460360571742058, 0.027952982112765312, 0.017346618697047234, 0.028639724478125572, 0.0005635425332002342, -0.020182613283395767, 0.004037794191390276, -9.965323988581076e-05, 0.012666592374444008, 0.006752972491085529, -0.022637082263827324, 0.016939660534262657, -0.0031618790235370398, -0.0035354546271264553, -0.014675951562821865, 0.0032509013544768095, 0.005328616593033075, 0.026223408058285713, -0.02629971131682396, -0.005748292896896601, -0.00434937234967947, -0.004482905380427837, -0.00931554101407528, 0.034718673676252365, -0.01500660553574562, 0.00605351198464632, 0.02955538220703602, -0.014675951562821865, 0.013429639860987663, -0.008565210737287998, -0.01042196061462164, -0.004559210501611233, -0.02443024516105652, -0.003204800421372056, -0.015553456731140614, 0.004988424479961395, -0.012316862121224403, -0.005236415192484856, -0.0020268454682081938, 0.0013599736848846078, -0.01568063162267208, 0.008660592138767242, 0.019864676520228386, -0.0011994156520813704, 0.006829277146607637, 0.013416922651231289, -0.035761505365371704, 0.011458433233201504, 0.023425566032528877, 0.024341223761439323, -0.009010322391986847, 0.01842760294675827, -0.0003872864763252437, -0.03334518522024155, 0.010053154081106186, 0.01620204746723175, -0.011776369996368885, -0.024837203323841095, 0.025295032188296318, 0.011750935576856136, -0.0080946646630764, -0.022929584607481956, 0.01805879734456539, 0.016469113528728485, -0.01896173693239689, -0.00124949065502733, -0.017295747995376587, 0.023768937215209007, -0.009010322391986847, -0.00827270932495594, 0.024646442383527756, -0.010053154081106186, -0.001519736717455089, 0.01484127901494503, -0.002271656645461917, 0.005458970554172993, -0.02866516076028347, -0.005611580330878496, -0.0014521752018481493, 0.016926942393183708, 0.002958399709314108, -0.004473367240279913, -0.0012701565865427256, -0.002010948723182082, -0.018211405724287033, 0.023857958614826202, -0.00294568226672709, -0.010046795010566711, 0.010720821097493172, 0.047690484672784805, -0.01584595814347267, 0.004110919777303934, -0.0032143385615199804, -0.023005889728665352, -0.014701386913657188, 0.0033097194973379374, -0.028436245396733284, -0.016100307926535606, -0.006765690166503191, 0.036626290529966354, 0.018198689445853233, -0.002584824338555336, -0.040873922407627106, 0.01655813679099083, -0.015426281839609146, 0.012940018437802792, -0.0014354835730046034, -0.004889864474534988, 0.0031300855334848166, -0.009480868466198444, 4.438692485564388e-05, 0.032505832612514496, 0.021912187337875366, 0.003853391157463193, -0.027876676991581917, 0.004174507223069668, 7.257895777001977e-05, -0.026070797815918922, 0.009525379166007042, -2.8738484616042115e-05, -0.02744428440928459, -0.020208047702908516, 0.005996283609420061, -0.04817374795675278, -0.00734433438628912, 0.011159573681652546, 0.0034655085764825344, -0.002643642481416464, -0.021352618932724, 0.006190225016325712, 0.013798446394503117, 0.02645232155919075, 0.003274746472015977, -0.016278352588415146, -0.02609623223543167, 0.009029398672282696, -0.0008894275524653494, -0.0018408526666462421, 0.014307145029306412, 0.02357817441225052, -0.0011620580917224288, -0.002850301330909133, -0.00032826949609443545, -0.02167055569589138, -0.007732217200100422, -0.00988782662898302, 0.008921300061047077, 0.0004252401413396001, 4.5604025217471644e-05, 0.02576557919383049, -0.005013859365135431, -0.03334518522024155, -0.013200726360082626, -0.006619438994675875, -0.017651837319135666, 0.018325863406062126, 0.009849674999713898, -0.005919978953897953, -0.021403489634394646, -0.0008719410398043692, 0.005834135692566633, -0.010771690867841244, -0.028894074261188507, 0.014574212022125721, -0.013353335671126842, 0.0008218659786507487, 0.016011284664273262, 0.017295747995376587, -0.003424176713451743, -0.00785939209163189, -0.006225198041647673, -0.01620204746723175, 0.005958131048828363, -0.007198083680123091, 0.02917385846376419, -0.02287871576845646, -0.004562389571219683, 0.02955538220703602, -0.012056154198944569, -0.007833956740796566, 0.01844032108783722, 0.017333900555968285, -0.02285327948629856, 0.015286389738321304, 0.23766393959522247, 0.002414728282019496, -0.01314985565841198, 0.020411526784300804, 0.02678297646343708, 0.014065513387322426, 0.022637082263827324, -0.008692385628819466, 0.0024369836319237947, 0.0040282560512423515, -0.011286747641861439, 0.002238273387774825, -0.013785729184746742, 0.01135033555328846, -0.0017200368456542492, -0.0256002526730299, -0.008259992115199566, -0.014052796177566051, -0.0011119830887764692, -0.0047531514428555965, 0.013963773846626282, -0.015655195340514183, 0.011477509513497353, -0.021428924053907394, 0.028792334720492363, 0.024811768904328346, -0.004772227723151445, -0.02421404793858528, 0.03845760598778725, 0.003079215530306101, 0.00801836047321558, -0.00635555200278759, -0.010415601544082165, 0.010701744817197323, -0.014637799002230167, -0.019394129514694214, 0.005290464498102665, -0.007980207912623882, 0.009697064757347107, 0.017702708020806313, -0.003134854370728135, 0.001796341617591679, 0.003373306943103671, -0.011401205323636532, 0.006190225016325712, 0.007649553474038839, -0.012577570043504238, -0.0187582578510046, -0.005732396151870489, 0.017639121040701866, 1.826893276302144e-05, -0.019699349999427795, 0.001557889161631465, 0.03484584763646126, -0.01653270050883293, -0.0023113987408578396, 0.030954303219914436, -0.011776369996368885, 0.0027422027196735144, -0.02627427689731121, 0.007566890213638544, 0.04751243814826012, -0.030674519017338753, 0.025676555931568146, -0.0002430227614240721, 0.004368448164314032, -0.03667716309428215, 0.017206726595759392, 0.002473546424880624, 0.0213399026542902, -0.01117229089140892, -0.02066587656736374, -0.004641873762011528, -0.013773011974990368, 0.006225198041647673, -0.004784945398569107, 0.014790408313274384, 0.02782580815255642, 0.027088195085525513, -0.003897902322933078, -0.022611647844314575, -0.0027453822549432516, -0.01314985565841198, 0.00023010658333078027, -0.005821418482810259, -0.035100195556879044, 0.017791729420423508, -0.011973490938544273, -0.0179443396627903, -0.011522021144628525, -0.0051378547213971615, 0.011928979307413101, 9.08478887140518e-06, 0.004619618412107229, 0.020704029127955437, 0.021467076614499092, -0.003916978370398283, 0.02629971131682396, -0.020017284899950027, -0.0023749861866235733, -0.015642479062080383, -0.03052191063761711, 0.01219604630023241, 0.01058092899620533, 0.006905582267791033, 0.012507623992860317, 0.00712813762947917, 0.009957772679626942, 0.008895864710211754, -0.014116383157670498, 0.007897543720901012, -0.03281105309724808, 0.0162274818867445, -0.0025514408480376005, -0.005630656611174345, 0.007045474369078875, 0.021746860817074776, -0.01911434531211853, -0.0052554914727807045, -0.002818507608026266, 0.009188366122543812, -0.009957772679626942, -0.033370621502399445, 0.017155855894088745, -0.006969169247895479, -0.0256129689514637, -0.0018408526666462421, 0.025727426633238792, -0.005071088206022978, -0.025689274072647095, 0.02609623223543167, -0.013658554293215275, 0.001324205775745213, -0.0054017421789467335, -0.014154535718262196, -0.0034782260190695524, 0.016176613047719002, -0.027367979288101196, -0.027520589530467987, -0.003190493443980813, 0.0034973020665347576, -0.0307253897190094, -0.002573696430772543, -0.02422676607966423, 0.020742181688547134, -0.02406143955886364, 0.018033361062407494, -0.014943018555641174, -0.019203368574380875, 0.006263350136578083, -0.03611759468913078, -0.01841488480567932, -0.016634440049529076, -0.019063476473093033, 0.02731710858643055, 0.00018440320855006576, -0.010409243404865265, -0.01827499270439148, 0.0012025950709357858, 0.0264777559787035, -0.006772048771381378, 0.002975886221975088, 0.02337469533085823, -0.008851354010403156, -0.002754920395091176, 0.0036244767252355814, -0.16146090626716614, 0.01210702396929264, 0.018020644783973694, -0.027927547693252563, -0.0003040268493350595, 0.023171216249465942, 0.013022681698203087, 0.010733538307249546, -0.028944944962859154, 0.007662271149456501, -0.00010243518772767857, -0.0004618028469849378, -0.02762232907116413, 0.020894790068268776, 0.0019950519781559706, -0.002233504317700863, 0.003436894156038761, 0.008259992115199566, 0.02886863984167576, 0.0032175180967897177, 0.024977095425128937, -0.008565210737287998, 0.009569890797138214, -0.004772227723151445, 0.019534021615982056, -0.004301681648939848, 0.000720523705240339, 0.027927547693252563, 0.01534997671842575, -0.025040684267878532, 0.006260171066969633, -0.0056656296364963055, 0.011369411833584309, -0.004152251407504082, 0.03451519459486008, -0.007764010690152645, 0.00571014080196619, -0.010377448983490467, -0.016303787007927895, 0.01947043463587761, 0.03090343438088894, -0.004365269094705582, 0.00990690290927887, 0.022967737168073654, -0.01805879734456539, 0.015197367407381535, -0.009983208030462265, 0.018567495048046112, -0.001421971246600151, -0.015337259508669376, 0.029962342232465744, -0.03214974328875542, -0.004517878405749798, -0.004619618412107229, 0.03652455285191536, 0.02356545813381672, -0.0034209974110126495, 0.012316862121224403, -0.00032926304265856743, -0.020945660769939423, -0.02187403477728367, -0.021797729656100273, -0.017372053116559982, -0.009487226605415344, 0.030928868800401688, 0.0015014554373919964, -0.0008536596433259547, 0.019177934154868126, -0.008813201449811459, 0.013493227772414684, 0.024366658180952072, -0.009182007983326912, 0.015934979543089867, 0.008177327923476696, 0.0034400736913084984, 0.002710409229621291, -0.046164389699697495, -0.0170795526355505, 0.012145176529884338, 0.00043199630454182625, -0.019877392798662186, 0.04486720636487007, -0.023425566032528877, 0.013874751515686512, -0.011712783016264439, 0.004934375640004873, 0.011579249054193497, 0.009499944746494293, -0.017015963792800903, -0.0012320041423663497, 0.0014179970603436232, 0.014968452975153923, 0.008978528901934624, -0.01738477125763893, 0.0089530935510993, 0.006905582267791033, 0.022497190162539482, 0.00635555200278759, -0.005993104074150324, -0.02050055004656315, 0.00623473571613431, 0.010485547594726086, -0.036270201206207275, 0.0011930569307878613, -0.012825560756027699, 0.02443024516105652, 0.018503908067941666, 0.007280747406184673, 0.02220468968153, -0.006702102720737457, -0.014548776671290398, -0.0041204579174518585, 0.007255312521010637, 0.01459964644163847, -0.015210084617137909, 0.04008544236421585, 0.016799768432974815, -0.006988245528191328, 0.013569531962275505, -0.029148424044251442, 0.016952376812696457, -0.010561852715909481, -0.012259634211659431, -0.0059835659340023994, 0.007528737653046846, 0.007611401379108429, -0.09080268442630768, -0.00802471861243248, 0.0029822448268532753, 0.004861250054091215, 0.009092985652387142, 0.019673913717269897, -0.001166827161796391, 0.030852563679218292, -0.0017613685922697186, 6.771054904675111e-05, -0.011185008101165295, -0.019864676520228386, 0.0015801447443664074, -0.010854354128241539, 0.019165216013789177, -0.02526959776878357, 0.0013591788010671735, -0.02698645554482937, -0.002618207596242428, 0.0196357611566782, 0.0046069007366895676, -0.007382486946880817, -0.01287643052637577, -0.029962342232465744, -0.01117229089140892, 0.0048739672638475895, -0.02234458178281784, 0.007751293480396271, 0.021403489634394646, 0.00537312775850296, -0.005493943579494953, -0.026248842477798462, -0.026223408058285713, -0.02609623223543167, -0.016850637272000313, -0.017524663358926773, -0.015896828845143318, 0.011738217435777187, 0.0011119830887764692, -0.0512513741850853, 0.010517341084778309, -0.010574569925665855, 0.025854600593447685, -0.04451111704111099, 0.003634014865383506, -0.01841488480567932, -0.01861836574971676, 0.021060118451714516, 0.004203121177852154, 0.0006458086427301168, -0.013124421238899231, -0.019750218838453293, -0.005166469141840935, -0.010892506688833237, -0.007293464615941048, -0.009856033138930798, 0.006625798065215349, 0.02151794545352459, -0.00413635466247797, 0.007732217200100422, -0.010040436871349812, 0.007439715322107077, -0.011992567218840122, 0.049928758293390274, 0.024710029363632202, 0.019572174176573753, -0.029122989624738693, 0.014866713434457779, 0.01466323435306549, -0.007700423710048199, -0.0256129689514637, 0.016163894906640053, -0.021072834730148315, 0.01841488480567932, -0.012901865877211094, -0.02524416334927082, -0.03395562618970871, 0.0059835659340023994, 0.013404205441474915, -0.004896223079413176, 0.0011429819278419018, -0.013696706853806973, -0.012971811927855015, -0.018681952729821205, 0.006937375757843256, 0.025727426633238792, -0.005360410548746586, -0.03019125573337078, -0.00499478355050087, 0.001956899417564273, 0.011903544887900352, 0.03207344189286232, 0.02237001620233059, -0.009112061932682991, -0.00012578365567605942, -0.008870430290699005, -0.013366052880883217, -0.015756936743855476, 0.011274030432105064, 0.005993104074150324, -0.005350872408598661, -0.010943376459181309, -0.052294205874204636, 0.0009760652319528162, 0.006454112008213997, -0.019063476473093033, 0.0037039609160274267, 0.0016341939335688949, -0.005999462679028511, -0.01212610024958849, 0.013442358002066612, 0.0067847659811377525, -0.015133780427277088, -0.007242594845592976, -0.005776907317340374, -0.008323579095304012, 0.0018678773194551468, 0.009639836847782135, 0.0014402526430785656, 0.005067908670753241, 0.005176007281988859, 0.0008186866180039942, -0.012844637036323547, -0.010727179236710072, -0.006218838971108198, 0.015375412069261074, -0.015477151609957218, 0.02253534272313118, -0.03492215275764465, 0.025345902889966965, -0.02151794545352459, -0.0015634529991075397, 0.019381413236260414, -0.028766900300979614, 0.0021778654772788286, 0.037287600338459015, -0.019508587196469307, -0.003697602078318596, -0.010301144793629646, 0.0281564611941576, 0.01569334790110588, 0.010975169949233532, -0.021568816155195236, -0.02830907143652439, 0.02780037187039852, 0.005300002638250589, -0.022141102701425552, -0.025053400546312332, -0.01348051056265831, 0.014790408313274384, 0.032454963773489, -0.007541455328464508, 0.02033522166311741, 0.025040684267878532, -0.013264313340187073, -0.016939660534262657, 0.0011262902989983559, -0.013887468725442886, -0.006352372467517853, -0.011159573681652546, 0.008679668419063091, -0.007617759983986616, 0.027902113273739815, 0.02645232155919075, 0.02437937632203102, -0.00734433438628912, 0.03039473481476307, 0.010256633162498474, -0.02065315842628479, 0.02544764243066311, -0.011407563462853432, -0.015210084617137909, 0.0007225108565762639, -0.014421602711081505, 0.01108326856046915, 0.01995369791984558, 0.00920108426362276, -0.001507019274868071, 0.013836598955094814, -0.0037198576610535383, -0.006476367823779583, 0.030292995274066925, 0.014408884570002556, 0.017015963792800903, -0.026376016438007355, 0.01144571602344513, 0.0196357611566782, 0.014625081792473793, -0.026325147598981857, -0.0067593310959637165, -0.021352618932724, 0.013200726360082626, -0.02030978724360466, -0.010943376459181309, -0.0046069007366895676, 0.0013456664746627212, 0.015744218602776527, 0.009805163368582726, -0.005764189641922712, -0.017321184277534485, 0.027927547693252563, 0.019826523959636688, 0.003564068814739585, -0.001670756610110402, -0.02919929288327694, -0.016087589785456657, -0.044638294726610184, 0.001349640660919249, 0.0021460717543959618, -0.04420590028166771, 0.005398562643676996, 0.0051632896065711975, 0.002093612216413021, -0.01443431992083788, 0.009690706618130207, -0.0028868638910353184, 0.01459964644163847, -0.004721357952803373, -0.03998370096087456, -0.005430356599390507, -0.01844032108783722, -0.0033224369399249554, -0.018567495048046112, -0.0027835345827043056, -0.011719141155481339, 0.010116741061210632, -0.0038184181321412325, 0.01534997671842575, 0.0027422027196735144, 0.0002309014234924689, -0.004749972373247147, 0.016341939568519592, 0.013188008219003677, 0.0021492510568350554, -7.506283145630732e-05, -0.016278352588415146, -0.019584892317652702, -0.00626652967184782, 0.007884826511144638, 0.010294785723090172, -0.00869874469935894, 0.04072131589055061, 0.015426281839609146, -0.00431439932435751, 0.02782580815255642, 0.008686026558279991, 0.028944944962859154, -0.001462508225813508, 0.0004645847948268056, -0.0031809553038328886, -0.023946981877088547, 0.017283031716942787, 0.013200726360082626, 0.019165216013789177, -0.02952994778752327, -0.032531268894672394, -0.025345902889966965, 0.0018885431345552206, 0.008965810760855675, -0.015044758096337318, -0.009391846135258675, 0.021263597533106804, 0.0034273560158908367, 0.01997913420200348, 0.012679309584200382, -0.015833240002393723, -0.029301034286618233, 0.02441752701997757, 0.002851890865713358, -0.025536663830280304, -0.013353335671126842, -0.005096523091197014, -0.005856391508132219, -0.01688878983259201, -0.002037973375990987, 0.007299823220819235, 0.00036125542828813195, 0.0016437319573014975, -0.019330542534589767, 0.0017979312688112259, 0.019038042053580284, 0.009264671243727207, 0.009449074976146221, -0.0016675773076713085, -0.027851242572069168, 0.005296823102980852, -0.0053063612431287766, -0.002403600374236703, -0.008902223780751228, -0.004972527734935284]</a:t>
            </a:r>
          </a:p>
        </p:txBody>
      </p:sp>
    </p:spTree>
    <p:extLst>
      <p:ext uri="{BB962C8B-B14F-4D97-AF65-F5344CB8AC3E}">
        <p14:creationId xmlns:p14="http://schemas.microsoft.com/office/powerpoint/2010/main" val="102082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DF0378-0C29-474D-A159-1C55432CC47E}"/>
              </a:ext>
            </a:extLst>
          </p:cNvPr>
          <p:cNvPicPr>
            <a:picLocks noChangeAspect="1"/>
          </p:cNvPicPr>
          <p:nvPr/>
        </p:nvPicPr>
        <p:blipFill>
          <a:blip r:embed="rId2">
            <a:alphaModFix amt="50000"/>
          </a:blip>
          <a:srcRect t="8184" r="-1" b="7524"/>
          <a:stretch/>
        </p:blipFill>
        <p:spPr>
          <a:xfrm>
            <a:off x="20" y="10"/>
            <a:ext cx="12188930" cy="6857990"/>
          </a:xfrm>
          <a:prstGeom prst="rect">
            <a:avLst/>
          </a:prstGeom>
        </p:spPr>
      </p:pic>
      <p:sp>
        <p:nvSpPr>
          <p:cNvPr id="2" name="Title 1">
            <a:extLst>
              <a:ext uri="{FF2B5EF4-FFF2-40B4-BE49-F238E27FC236}">
                <a16:creationId xmlns:a16="http://schemas.microsoft.com/office/drawing/2014/main" id="{86C49335-B272-9737-EC63-784AD41326A8}"/>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Enough talk</a:t>
            </a:r>
          </a:p>
        </p:txBody>
      </p:sp>
      <p:sp>
        <p:nvSpPr>
          <p:cNvPr id="3" name="Text Placeholder 2">
            <a:extLst>
              <a:ext uri="{FF2B5EF4-FFF2-40B4-BE49-F238E27FC236}">
                <a16:creationId xmlns:a16="http://schemas.microsoft.com/office/drawing/2014/main" id="{9B729F41-0603-06B7-8058-F5D6A29FCB4E}"/>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a:solidFill>
                  <a:schemeClr val="bg1"/>
                </a:solidFill>
              </a:rPr>
              <a:t>Let’s build it already</a:t>
            </a:r>
          </a:p>
        </p:txBody>
      </p:sp>
      <p:sp>
        <p:nvSpPr>
          <p:cNvPr id="18"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325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bstract background of data">
            <a:extLst>
              <a:ext uri="{FF2B5EF4-FFF2-40B4-BE49-F238E27FC236}">
                <a16:creationId xmlns:a16="http://schemas.microsoft.com/office/drawing/2014/main" id="{2924CB7C-0FCF-9185-FCEF-8A268685E62F}"/>
              </a:ext>
            </a:extLst>
          </p:cNvPr>
          <p:cNvPicPr>
            <a:picLocks noChangeAspect="1"/>
          </p:cNvPicPr>
          <p:nvPr/>
        </p:nvPicPr>
        <p:blipFill>
          <a:blip r:embed="rId2"/>
          <a:srcRect l="23603" r="32022"/>
          <a:stretch/>
        </p:blipFill>
        <p:spPr>
          <a:xfrm>
            <a:off x="-1" y="-2"/>
            <a:ext cx="5410198" cy="6858002"/>
          </a:xfrm>
          <a:prstGeom prst="rect">
            <a:avLst/>
          </a:prstGeom>
        </p:spPr>
      </p:pic>
      <p:sp useBgFill="1">
        <p:nvSpPr>
          <p:cNvPr id="13" name="Rectangle 1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2E7920B-C2A7-A2E9-001C-ADC329F2633C}"/>
              </a:ext>
            </a:extLst>
          </p:cNvPr>
          <p:cNvSpPr>
            <a:spLocks noGrp="1"/>
          </p:cNvSpPr>
          <p:nvPr>
            <p:ph type="title"/>
          </p:nvPr>
        </p:nvSpPr>
        <p:spPr>
          <a:xfrm>
            <a:off x="6115317" y="405685"/>
            <a:ext cx="5464968" cy="1559301"/>
          </a:xfrm>
        </p:spPr>
        <p:txBody>
          <a:bodyPr>
            <a:normAutofit/>
          </a:bodyPr>
          <a:lstStyle/>
          <a:p>
            <a:r>
              <a:rPr lang="en-US" sz="4000"/>
              <a:t>Future Improvements</a:t>
            </a:r>
          </a:p>
        </p:txBody>
      </p:sp>
      <p:sp>
        <p:nvSpPr>
          <p:cNvPr id="31" name="Content Placeholder 4">
            <a:extLst>
              <a:ext uri="{FF2B5EF4-FFF2-40B4-BE49-F238E27FC236}">
                <a16:creationId xmlns:a16="http://schemas.microsoft.com/office/drawing/2014/main" id="{0D76F962-E12B-158A-CA62-3105C262967A}"/>
              </a:ext>
            </a:extLst>
          </p:cNvPr>
          <p:cNvSpPr>
            <a:spLocks noGrp="1"/>
          </p:cNvSpPr>
          <p:nvPr>
            <p:ph idx="1"/>
          </p:nvPr>
        </p:nvSpPr>
        <p:spPr>
          <a:xfrm>
            <a:off x="6115317" y="2743200"/>
            <a:ext cx="5247340" cy="3496878"/>
          </a:xfrm>
        </p:spPr>
        <p:txBody>
          <a:bodyPr anchor="ctr">
            <a:normAutofit/>
          </a:bodyPr>
          <a:lstStyle/>
          <a:p>
            <a:r>
              <a:rPr lang="en-US" sz="3200" dirty="0"/>
              <a:t>Chat memory</a:t>
            </a:r>
          </a:p>
          <a:p>
            <a:r>
              <a:rPr lang="en-US" sz="3200" dirty="0"/>
              <a:t>Add user info to context</a:t>
            </a:r>
          </a:p>
          <a:p>
            <a:r>
              <a:rPr lang="en-US" sz="3200" dirty="0"/>
              <a:t>Agent capabilities</a:t>
            </a:r>
          </a:p>
        </p:txBody>
      </p:sp>
    </p:spTree>
    <p:extLst>
      <p:ext uri="{BB962C8B-B14F-4D97-AF65-F5344CB8AC3E}">
        <p14:creationId xmlns:p14="http://schemas.microsoft.com/office/powerpoint/2010/main" val="51189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2F14F92-B3F0-F5BD-9018-BC0A37800FB5}"/>
              </a:ext>
            </a:extLst>
          </p:cNvPr>
          <p:cNvSpPr>
            <a:spLocks noGrp="1"/>
          </p:cNvSpPr>
          <p:nvPr>
            <p:ph type="title"/>
          </p:nvPr>
        </p:nvSpPr>
        <p:spPr>
          <a:xfrm>
            <a:off x="479394" y="1070800"/>
            <a:ext cx="3939688" cy="5583126"/>
          </a:xfrm>
        </p:spPr>
        <p:txBody>
          <a:bodyPr>
            <a:normAutofit/>
          </a:bodyPr>
          <a:lstStyle/>
          <a:p>
            <a:pPr algn="r"/>
            <a:r>
              <a:rPr lang="en-US" sz="6200"/>
              <a:t>Questions?</a:t>
            </a:r>
          </a:p>
        </p:txBody>
      </p:sp>
      <p:cxnSp>
        <p:nvCxnSpPr>
          <p:cNvPr id="13" name="Straight Connector 1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79803CC8-A9A3-38D1-6B92-5554895E826A}"/>
              </a:ext>
            </a:extLst>
          </p:cNvPr>
          <p:cNvGrpSpPr/>
          <p:nvPr/>
        </p:nvGrpSpPr>
        <p:grpSpPr>
          <a:xfrm>
            <a:off x="5108535" y="3092913"/>
            <a:ext cx="6245265" cy="1545121"/>
            <a:chOff x="754777" y="4885267"/>
            <a:chExt cx="4354036" cy="1077218"/>
          </a:xfrm>
        </p:grpSpPr>
        <p:sp>
          <p:nvSpPr>
            <p:cNvPr id="5" name="TextBox 4">
              <a:extLst>
                <a:ext uri="{FF2B5EF4-FFF2-40B4-BE49-F238E27FC236}">
                  <a16:creationId xmlns:a16="http://schemas.microsoft.com/office/drawing/2014/main" id="{09F1786D-7458-4C28-B1F6-8FDAA4DB66FB}"/>
                </a:ext>
              </a:extLst>
            </p:cNvPr>
            <p:cNvSpPr txBox="1"/>
            <p:nvPr/>
          </p:nvSpPr>
          <p:spPr>
            <a:xfrm>
              <a:off x="1822079" y="4885267"/>
              <a:ext cx="3286734" cy="1077218"/>
            </a:xfrm>
            <a:prstGeom prst="rect">
              <a:avLst/>
            </a:prstGeom>
            <a:noFill/>
          </p:spPr>
          <p:txBody>
            <a:bodyPr wrap="none" rtlCol="0">
              <a:spAutoFit/>
            </a:bodyPr>
            <a:lstStyle/>
            <a:p>
              <a:pPr defTabSz="1307592">
                <a:spcAft>
                  <a:spcPts val="600"/>
                </a:spcAft>
              </a:pPr>
              <a:r>
                <a:rPr lang="en-US" sz="4004" b="1" kern="1200">
                  <a:solidFill>
                    <a:schemeClr val="tx1"/>
                  </a:solidFill>
                  <a:latin typeface="+mn-lt"/>
                  <a:ea typeface="+mn-ea"/>
                  <a:cs typeface="+mn-cs"/>
                </a:rPr>
                <a:t>Adam Barney</a:t>
              </a:r>
            </a:p>
            <a:p>
              <a:pPr defTabSz="1307592">
                <a:spcAft>
                  <a:spcPts val="600"/>
                </a:spcAft>
              </a:pPr>
              <a:r>
                <a:rPr lang="en-US" sz="2574" kern="1200">
                  <a:solidFill>
                    <a:schemeClr val="tx1"/>
                  </a:solidFill>
                  <a:latin typeface="+mn-lt"/>
                  <a:ea typeface="+mn-ea"/>
                  <a:cs typeface="+mn-cs"/>
                </a:rPr>
                <a:t>Staff Software Engineer, </a:t>
              </a:r>
              <a:r>
                <a:rPr lang="en-US" sz="2574" kern="1200" err="1">
                  <a:solidFill>
                    <a:schemeClr val="tx1"/>
                  </a:solidFill>
                  <a:latin typeface="+mn-lt"/>
                  <a:ea typeface="+mn-ea"/>
                  <a:cs typeface="+mn-cs"/>
                </a:rPr>
                <a:t>Travefy</a:t>
              </a:r>
              <a:endParaRPr lang="en-US" sz="2574" kern="1200">
                <a:solidFill>
                  <a:schemeClr val="tx1"/>
                </a:solidFill>
                <a:latin typeface="+mn-lt"/>
                <a:ea typeface="+mn-ea"/>
                <a:cs typeface="+mn-cs"/>
              </a:endParaRPr>
            </a:p>
            <a:p>
              <a:pPr defTabSz="1307592">
                <a:spcAft>
                  <a:spcPts val="600"/>
                </a:spcAft>
              </a:pPr>
              <a:r>
                <a:rPr lang="en-US" sz="2574" kern="1200">
                  <a:solidFill>
                    <a:schemeClr val="tx1"/>
                  </a:solidFill>
                  <a:latin typeface="+mn-lt"/>
                  <a:ea typeface="+mn-ea"/>
                  <a:cs typeface="+mn-cs"/>
                </a:rPr>
                <a:t>adam@adambarney.com</a:t>
              </a:r>
              <a:endParaRPr lang="en-US"/>
            </a:p>
          </p:txBody>
        </p:sp>
        <p:pic>
          <p:nvPicPr>
            <p:cNvPr id="6" name="Picture 5">
              <a:extLst>
                <a:ext uri="{FF2B5EF4-FFF2-40B4-BE49-F238E27FC236}">
                  <a16:creationId xmlns:a16="http://schemas.microsoft.com/office/drawing/2014/main" id="{7FDC1067-5B6A-811C-9E59-47407E1656C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500" b="91000" l="3000" r="95500">
                          <a14:foregroundMark x1="3000" y1="90500" x2="10500" y2="79500"/>
                          <a14:foregroundMark x1="95500" y1="89500" x2="86000" y2="81000"/>
                          <a14:foregroundMark x1="49500" y1="8500" x2="49500" y2="11000"/>
                          <a14:foregroundMark x1="51000" y1="91000" x2="51000" y2="91000"/>
                          <a14:backgroundMark x1="52500" y1="92500" x2="52500" y2="92500"/>
                          <a14:backgroundMark x1="52500" y1="92500" x2="52500" y2="92500"/>
                          <a14:backgroundMark x1="52500" y1="92500" x2="53500" y2="93000"/>
                          <a14:backgroundMark x1="52500" y1="92500" x2="52500" y2="92000"/>
                        </a14:backgroundRemoval>
                      </a14:imgEffect>
                    </a14:imgLayer>
                  </a14:imgProps>
                </a:ext>
              </a:extLst>
            </a:blip>
            <a:stretch>
              <a:fillRect/>
            </a:stretch>
          </p:blipFill>
          <p:spPr>
            <a:xfrm>
              <a:off x="754777" y="4923761"/>
              <a:ext cx="1031105" cy="1031105"/>
            </a:xfrm>
            <a:prstGeom prst="rect">
              <a:avLst/>
            </a:prstGeom>
          </p:spPr>
        </p:pic>
      </p:grpSp>
    </p:spTree>
    <p:extLst>
      <p:ext uri="{BB962C8B-B14F-4D97-AF65-F5344CB8AC3E}">
        <p14:creationId xmlns:p14="http://schemas.microsoft.com/office/powerpoint/2010/main" val="3387871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BA3A2E0-B0DC-3401-10AD-4FC4678EA102}"/>
              </a:ext>
            </a:extLst>
          </p:cNvPr>
          <p:cNvPicPr>
            <a:picLocks noChangeAspect="1"/>
          </p:cNvPicPr>
          <p:nvPr>
            <p:ph idx="1"/>
          </p:nvPr>
        </p:nvPicPr>
        <p:blipFill rotWithShape="1">
          <a:blip r:embed="rId2">
            <a:alphaModFix/>
            <a:extLst>
              <a:ext uri="{28A0092B-C50C-407E-A947-70E740481C1C}">
                <a14:useLocalDpi xmlns:a14="http://schemas.microsoft.com/office/drawing/2010/main" val="0"/>
              </a:ext>
            </a:extLst>
          </a:blip>
          <a:srcRect r="2546"/>
          <a:stretch/>
        </p:blipFill>
        <p:spPr bwMode="auto">
          <a:xfrm>
            <a:off x="1991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8BAA374-663A-DD20-1269-48C4511285EA}"/>
              </a:ext>
            </a:extLst>
          </p:cNvPr>
          <p:cNvSpPr/>
          <p:nvPr/>
        </p:nvSpPr>
        <p:spPr>
          <a:xfrm>
            <a:off x="11615" y="0"/>
            <a:ext cx="12242800" cy="6858000"/>
          </a:xfrm>
          <a:prstGeom prst="rect">
            <a:avLst/>
          </a:prstGeom>
          <a:solidFill>
            <a:srgbClr val="000000">
              <a:alpha val="6980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9B0CBAD-B0A1-BC68-09DD-9EF5A529A86F}"/>
              </a:ext>
            </a:extLst>
          </p:cNvPr>
          <p:cNvSpPr>
            <a:spLocks noGrp="1"/>
          </p:cNvSpPr>
          <p:nvPr>
            <p:ph type="title"/>
          </p:nvPr>
        </p:nvSpPr>
        <p:spPr/>
        <p:txBody>
          <a:bodyPr>
            <a:normAutofit/>
          </a:bodyPr>
          <a:lstStyle/>
          <a:p>
            <a:r>
              <a:rPr lang="en-US" sz="6000" dirty="0">
                <a:solidFill>
                  <a:schemeClr val="bg1"/>
                </a:solidFill>
              </a:rPr>
              <a:t>AI is “easy” now</a:t>
            </a:r>
          </a:p>
        </p:txBody>
      </p:sp>
      <p:graphicFrame>
        <p:nvGraphicFramePr>
          <p:cNvPr id="6" name="Diagram 5">
            <a:extLst>
              <a:ext uri="{FF2B5EF4-FFF2-40B4-BE49-F238E27FC236}">
                <a16:creationId xmlns:a16="http://schemas.microsoft.com/office/drawing/2014/main" id="{E23305A4-FC9B-F52D-6E4F-861DAF77B396}"/>
              </a:ext>
            </a:extLst>
          </p:cNvPr>
          <p:cNvGraphicFramePr/>
          <p:nvPr>
            <p:extLst>
              <p:ext uri="{D42A27DB-BD31-4B8C-83A1-F6EECF244321}">
                <p14:modId xmlns:p14="http://schemas.microsoft.com/office/powerpoint/2010/main" val="613083164"/>
              </p:ext>
            </p:extLst>
          </p:nvPr>
        </p:nvGraphicFramePr>
        <p:xfrm>
          <a:off x="584200" y="730250"/>
          <a:ext cx="11239500" cy="5676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189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graphicEl>
                                              <a:dgm id="{36D660FA-FB19-4995-A8B7-C32F5DF2EB16}"/>
                                            </p:graphicEl>
                                          </p:spTgt>
                                        </p:tgtEl>
                                        <p:attrNameLst>
                                          <p:attrName>style.visibility</p:attrName>
                                        </p:attrNameLst>
                                      </p:cBhvr>
                                      <p:to>
                                        <p:strVal val="visible"/>
                                      </p:to>
                                    </p:set>
                                    <p:animEffect transition="in" filter="fade">
                                      <p:cBhvr>
                                        <p:cTn id="16" dur="500"/>
                                        <p:tgtEl>
                                          <p:spTgt spid="6">
                                            <p:graphicEl>
                                              <a:dgm id="{36D660FA-FB19-4995-A8B7-C32F5DF2EB16}"/>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graphicEl>
                                              <a:dgm id="{39AD2015-B891-42F0-90AF-9B895B3B69CA}"/>
                                            </p:graphicEl>
                                          </p:spTgt>
                                        </p:tgtEl>
                                        <p:attrNameLst>
                                          <p:attrName>style.visibility</p:attrName>
                                        </p:attrNameLst>
                                      </p:cBhvr>
                                      <p:to>
                                        <p:strVal val="visible"/>
                                      </p:to>
                                    </p:set>
                                    <p:animEffect transition="in" filter="fade">
                                      <p:cBhvr>
                                        <p:cTn id="21" dur="500"/>
                                        <p:tgtEl>
                                          <p:spTgt spid="6">
                                            <p:graphicEl>
                                              <a:dgm id="{39AD2015-B891-42F0-90AF-9B895B3B69CA}"/>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graphicEl>
                                              <a:dgm id="{A2A93D12-C996-41E1-A311-B12073B6FFFA}"/>
                                            </p:graphicEl>
                                          </p:spTgt>
                                        </p:tgtEl>
                                        <p:attrNameLst>
                                          <p:attrName>style.visibility</p:attrName>
                                        </p:attrNameLst>
                                      </p:cBhvr>
                                      <p:to>
                                        <p:strVal val="visible"/>
                                      </p:to>
                                    </p:set>
                                    <p:animEffect transition="in" filter="fade">
                                      <p:cBhvr>
                                        <p:cTn id="26" dur="500"/>
                                        <p:tgtEl>
                                          <p:spTgt spid="6">
                                            <p:graphicEl>
                                              <a:dgm id="{A2A93D12-C996-41E1-A311-B12073B6FFFA}"/>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graphicEl>
                                              <a:dgm id="{5C261AC9-68F4-43EE-8B6A-B5DEF465E4CC}"/>
                                            </p:graphicEl>
                                          </p:spTgt>
                                        </p:tgtEl>
                                        <p:attrNameLst>
                                          <p:attrName>style.visibility</p:attrName>
                                        </p:attrNameLst>
                                      </p:cBhvr>
                                      <p:to>
                                        <p:strVal val="visible"/>
                                      </p:to>
                                    </p:set>
                                    <p:animEffect transition="in" filter="fade">
                                      <p:cBhvr>
                                        <p:cTn id="31" dur="500"/>
                                        <p:tgtEl>
                                          <p:spTgt spid="6">
                                            <p:graphicEl>
                                              <a:dgm id="{5C261AC9-68F4-43EE-8B6A-B5DEF465E4C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graphicEl>
                                              <a:dgm id="{A4CD9C42-8F04-45E3-BBCE-31C2B5809220}"/>
                                            </p:graphicEl>
                                          </p:spTgt>
                                        </p:tgtEl>
                                        <p:attrNameLst>
                                          <p:attrName>style.visibility</p:attrName>
                                        </p:attrNameLst>
                                      </p:cBhvr>
                                      <p:to>
                                        <p:strVal val="visible"/>
                                      </p:to>
                                    </p:set>
                                    <p:animEffect transition="in" filter="fade">
                                      <p:cBhvr>
                                        <p:cTn id="36" dur="500"/>
                                        <p:tgtEl>
                                          <p:spTgt spid="6">
                                            <p:graphicEl>
                                              <a:dgm id="{A4CD9C42-8F04-45E3-BBCE-31C2B580922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Graphic spid="6"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369332"/>
          </a:xfrm>
          <a:prstGeom prst="rect">
            <a:avLst/>
          </a:prstGeom>
          <a:noFill/>
        </p:spPr>
        <p:txBody>
          <a:bodyPr wrap="square" rtlCol="0">
            <a:spAutoFit/>
          </a:bodyPr>
          <a:lstStyle/>
          <a:p>
            <a:r>
              <a:rPr lang="en-US" dirty="0">
                <a:solidFill>
                  <a:schemeClr val="accent1"/>
                </a:solidFill>
              </a:rPr>
              <a:t>Uh, what? Have you tried turning it off and on again?</a:t>
            </a:r>
          </a:p>
        </p:txBody>
      </p:sp>
    </p:spTree>
    <p:extLst>
      <p:ext uri="{BB962C8B-B14F-4D97-AF65-F5344CB8AC3E}">
        <p14:creationId xmlns:p14="http://schemas.microsoft.com/office/powerpoint/2010/main" val="202320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7A1434-10B3-5C1A-B3BD-EE207DDA4BD6}"/>
              </a:ext>
            </a:extLst>
          </p:cNvPr>
          <p:cNvSpPr>
            <a:spLocks noGrp="1" noRot="1" noMove="1" noResize="1" noEditPoints="1" noAdjustHandles="1" noChangeArrowheads="1" noChangeShapeType="1"/>
          </p:cNvSpPr>
          <p:nvPr/>
        </p:nvSpPr>
        <p:spPr>
          <a:xfrm>
            <a:off x="0" y="-9"/>
            <a:ext cx="5086725" cy="6858000"/>
          </a:xfrm>
          <a:prstGeom prst="rect">
            <a:avLst/>
          </a:prstGeom>
          <a:gradFill flip="none" rotWithShape="1">
            <a:gsLst>
              <a:gs pos="0">
                <a:schemeClr val="accent2">
                  <a:lumMod val="56000"/>
                </a:schemeClr>
              </a:gs>
              <a:gs pos="23000">
                <a:schemeClr val="accent2">
                  <a:lumMod val="47000"/>
                </a:schemeClr>
              </a:gs>
              <a:gs pos="69000">
                <a:schemeClr val="accent5">
                  <a:lumMod val="93000"/>
                  <a:lumOff val="7000"/>
                </a:schemeClr>
              </a:gs>
              <a:gs pos="97000">
                <a:schemeClr val="accent5">
                  <a:lumMod val="58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BE496-CD1D-A286-DC36-907029D3A8C2}"/>
              </a:ext>
            </a:extLst>
          </p:cNvPr>
          <p:cNvSpPr>
            <a:spLocks noGrp="1"/>
          </p:cNvSpPr>
          <p:nvPr>
            <p:ph type="title"/>
          </p:nvPr>
        </p:nvSpPr>
        <p:spPr>
          <a:xfrm>
            <a:off x="242304" y="393049"/>
            <a:ext cx="4434396" cy="1218038"/>
          </a:xfrm>
        </p:spPr>
        <p:txBody>
          <a:bodyPr anchor="b">
            <a:normAutofit/>
          </a:bodyPr>
          <a:lstStyle/>
          <a:p>
            <a:r>
              <a:rPr lang="en-US" sz="4000" dirty="0">
                <a:solidFill>
                  <a:schemeClr val="bg1"/>
                </a:solidFill>
              </a:rPr>
              <a:t>Predictive Text Keyboards</a:t>
            </a:r>
          </a:p>
        </p:txBody>
      </p:sp>
      <p:sp>
        <p:nvSpPr>
          <p:cNvPr id="3" name="Content Placeholder 2">
            <a:extLst>
              <a:ext uri="{FF2B5EF4-FFF2-40B4-BE49-F238E27FC236}">
                <a16:creationId xmlns:a16="http://schemas.microsoft.com/office/drawing/2014/main" id="{3EA526E0-D13E-6A72-0920-1200E6EEA50F}"/>
              </a:ext>
            </a:extLst>
          </p:cNvPr>
          <p:cNvSpPr>
            <a:spLocks noGrp="1"/>
          </p:cNvSpPr>
          <p:nvPr>
            <p:ph idx="1"/>
          </p:nvPr>
        </p:nvSpPr>
        <p:spPr>
          <a:xfrm>
            <a:off x="188686" y="2004145"/>
            <a:ext cx="4698471" cy="2496457"/>
          </a:xfrm>
        </p:spPr>
        <p:txBody>
          <a:bodyPr anchor="t">
            <a:normAutofit/>
          </a:bodyPr>
          <a:lstStyle/>
          <a:p>
            <a:r>
              <a:rPr lang="en-US" sz="2200" dirty="0">
                <a:solidFill>
                  <a:schemeClr val="accent2">
                    <a:lumMod val="20000"/>
                    <a:lumOff val="80000"/>
                  </a:schemeClr>
                </a:solidFill>
              </a:rPr>
              <a:t>Small context</a:t>
            </a:r>
          </a:p>
          <a:p>
            <a:pPr lvl="1"/>
            <a:r>
              <a:rPr lang="en-US" sz="2200" dirty="0">
                <a:solidFill>
                  <a:schemeClr val="accent2">
                    <a:lumMod val="20000"/>
                    <a:lumOff val="80000"/>
                  </a:schemeClr>
                </a:solidFill>
              </a:rPr>
              <a:t>Last couple of words</a:t>
            </a:r>
          </a:p>
          <a:p>
            <a:pPr lvl="1"/>
            <a:r>
              <a:rPr lang="en-US" sz="2200" dirty="0">
                <a:solidFill>
                  <a:schemeClr val="accent2">
                    <a:lumMod val="20000"/>
                    <a:lumOff val="80000"/>
                  </a:schemeClr>
                </a:solidFill>
              </a:rPr>
              <a:t>Any currently typed letters</a:t>
            </a:r>
          </a:p>
          <a:p>
            <a:r>
              <a:rPr lang="en-US" sz="2200" dirty="0">
                <a:solidFill>
                  <a:schemeClr val="accent2">
                    <a:lumMod val="20000"/>
                    <a:lumOff val="80000"/>
                  </a:schemeClr>
                </a:solidFill>
              </a:rPr>
              <a:t>Small dataset to draw from</a:t>
            </a:r>
          </a:p>
          <a:p>
            <a:pPr lvl="1"/>
            <a:r>
              <a:rPr lang="en-US" sz="2200" dirty="0">
                <a:solidFill>
                  <a:schemeClr val="accent2">
                    <a:lumMod val="20000"/>
                    <a:lumOff val="80000"/>
                  </a:schemeClr>
                </a:solidFill>
              </a:rPr>
              <a:t>Common English words</a:t>
            </a:r>
          </a:p>
          <a:p>
            <a:pPr lvl="1"/>
            <a:r>
              <a:rPr lang="en-US" sz="2200" dirty="0">
                <a:solidFill>
                  <a:schemeClr val="accent2">
                    <a:lumMod val="20000"/>
                    <a:lumOff val="80000"/>
                  </a:schemeClr>
                </a:solidFill>
              </a:rPr>
              <a:t>Word history</a:t>
            </a:r>
          </a:p>
        </p:txBody>
      </p:sp>
      <p:grpSp>
        <p:nvGrpSpPr>
          <p:cNvPr id="1038" name="Group 1037">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39" name="Rectangle 1038">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45DD7F67-1B07-6998-5BE1-BBA1C0B7163C}"/>
              </a:ext>
            </a:extLst>
          </p:cNvPr>
          <p:cNvSpPr/>
          <p:nvPr/>
        </p:nvSpPr>
        <p:spPr>
          <a:xfrm>
            <a:off x="5075843" y="-9"/>
            <a:ext cx="7116157" cy="685800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5575643-C849-BBB8-AE97-C95A05E7BA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a:stretch/>
        </p:blipFill>
        <p:spPr bwMode="auto">
          <a:xfrm>
            <a:off x="5075843" y="508010"/>
            <a:ext cx="7181471" cy="6931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A81FB8-C3B0-C264-383A-818E7ADE6BBA}"/>
              </a:ext>
            </a:extLst>
          </p:cNvPr>
          <p:cNvSpPr txBox="1"/>
          <p:nvPr/>
        </p:nvSpPr>
        <p:spPr>
          <a:xfrm>
            <a:off x="215495" y="4565764"/>
            <a:ext cx="4644853" cy="2031325"/>
          </a:xfrm>
          <a:prstGeom prst="rect">
            <a:avLst/>
          </a:prstGeom>
          <a:solidFill>
            <a:srgbClr val="000000">
              <a:alpha val="50196"/>
            </a:srgbClr>
          </a:solidFill>
          <a:ln>
            <a:solidFill>
              <a:schemeClr val="bg1"/>
            </a:solidFill>
            <a:extLst>
              <a:ext uri="{C807C97D-BFC1-408E-A445-0C87EB9F89A2}">
                <ask:lineSketchStyleProps xmlns:ask="http://schemas.microsoft.com/office/drawing/2018/sketchyshapes" sd="3598801777">
                  <a:custGeom>
                    <a:avLst/>
                    <a:gdLst>
                      <a:gd name="connsiteX0" fmla="*/ 0 w 4644853"/>
                      <a:gd name="connsiteY0" fmla="*/ 0 h 1938992"/>
                      <a:gd name="connsiteX1" fmla="*/ 4644853 w 4644853"/>
                      <a:gd name="connsiteY1" fmla="*/ 0 h 1938992"/>
                      <a:gd name="connsiteX2" fmla="*/ 4644853 w 4644853"/>
                      <a:gd name="connsiteY2" fmla="*/ 1938992 h 1938992"/>
                      <a:gd name="connsiteX3" fmla="*/ 0 w 4644853"/>
                      <a:gd name="connsiteY3" fmla="*/ 1938992 h 1938992"/>
                      <a:gd name="connsiteX4" fmla="*/ 0 w 4644853"/>
                      <a:gd name="connsiteY4" fmla="*/ 0 h 1938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44853" h="1938992" extrusionOk="0">
                        <a:moveTo>
                          <a:pt x="0" y="0"/>
                        </a:moveTo>
                        <a:cubicBezTo>
                          <a:pt x="1267320" y="83098"/>
                          <a:pt x="2955780" y="76014"/>
                          <a:pt x="4644853" y="0"/>
                        </a:cubicBezTo>
                        <a:cubicBezTo>
                          <a:pt x="4780176" y="198021"/>
                          <a:pt x="4693251" y="1158325"/>
                          <a:pt x="4644853" y="1938992"/>
                        </a:cubicBezTo>
                        <a:cubicBezTo>
                          <a:pt x="2554077" y="1797441"/>
                          <a:pt x="2035033" y="2108966"/>
                          <a:pt x="0" y="1938992"/>
                        </a:cubicBezTo>
                        <a:cubicBezTo>
                          <a:pt x="59724" y="1363967"/>
                          <a:pt x="-68073" y="266421"/>
                          <a:pt x="0" y="0"/>
                        </a:cubicBezTo>
                        <a:close/>
                      </a:path>
                    </a:pathLst>
                  </a:custGeom>
                  <ask:type>
                    <ask:lineSketchNone/>
                  </ask:type>
                </ask:lineSketchStyleProps>
              </a:ext>
            </a:extLst>
          </a:ln>
        </p:spPr>
        <p:txBody>
          <a:bodyPr wrap="square" lIns="182880" tIns="91440" rIns="182880" bIns="91440" anchor="ctr" anchorCtr="1">
            <a:spAutoFit/>
          </a:bodyPr>
          <a:lstStyle/>
          <a:p>
            <a:pPr marL="0" indent="0" algn="ctr">
              <a:buNone/>
            </a:pPr>
            <a:r>
              <a:rPr lang="en-US" sz="2400" dirty="0">
                <a:solidFill>
                  <a:schemeClr val="accent2">
                    <a:lumMod val="20000"/>
                    <a:lumOff val="80000"/>
                  </a:schemeClr>
                </a:solidFill>
              </a:rPr>
              <a:t>Given text context and my knowledge of common words and this user’s history, what 3 words are statistically most likely to come next?</a:t>
            </a:r>
          </a:p>
        </p:txBody>
      </p:sp>
    </p:spTree>
    <p:extLst>
      <p:ext uri="{BB962C8B-B14F-4D97-AF65-F5344CB8AC3E}">
        <p14:creationId xmlns:p14="http://schemas.microsoft.com/office/powerpoint/2010/main" val="85188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3" name="Rectangle 2">
            <a:extLst>
              <a:ext uri="{FF2B5EF4-FFF2-40B4-BE49-F238E27FC236}">
                <a16:creationId xmlns:a16="http://schemas.microsoft.com/office/drawing/2014/main" id="{7379CCEF-86F3-FFC2-5B8E-709C19DD6A37}"/>
              </a:ext>
            </a:extLst>
          </p:cNvPr>
          <p:cNvSpPr/>
          <p:nvPr/>
        </p:nvSpPr>
        <p:spPr>
          <a:xfrm>
            <a:off x="1594023" y="574404"/>
            <a:ext cx="8917458" cy="1048450"/>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923330"/>
          </a:xfrm>
          <a:prstGeom prst="rect">
            <a:avLst/>
          </a:prstGeom>
          <a:noFill/>
        </p:spPr>
        <p:txBody>
          <a:bodyPr wrap="square" rtlCol="0">
            <a:spAutoFit/>
          </a:bodyPr>
          <a:lstStyle/>
          <a:p>
            <a:r>
              <a:rPr lang="en-US" dirty="0">
                <a:solidFill>
                  <a:schemeClr val="accent1"/>
                </a:solidFill>
              </a:rPr>
              <a:t>I’ll try to help, but I need more information. The power to what is on? The TV? Your cable box? Seriously, have you tried turning them off and on again? What’s happening in 10 minutes?</a:t>
            </a:r>
          </a:p>
        </p:txBody>
      </p:sp>
      <p:sp>
        <p:nvSpPr>
          <p:cNvPr id="2" name="TextBox 1">
            <a:extLst>
              <a:ext uri="{FF2B5EF4-FFF2-40B4-BE49-F238E27FC236}">
                <a16:creationId xmlns:a16="http://schemas.microsoft.com/office/drawing/2014/main" id="{B862148C-2DF3-7026-8143-EAB2B09BA47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Tree>
    <p:extLst>
      <p:ext uri="{BB962C8B-B14F-4D97-AF65-F5344CB8AC3E}">
        <p14:creationId xmlns:p14="http://schemas.microsoft.com/office/powerpoint/2010/main" val="39181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17"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9" name="TextBox 8">
            <a:extLst>
              <a:ext uri="{FF2B5EF4-FFF2-40B4-BE49-F238E27FC236}">
                <a16:creationId xmlns:a16="http://schemas.microsoft.com/office/drawing/2014/main" id="{D7391D64-1FC6-ADC8-A085-C6C16E7ADDE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923330"/>
          </a:xfrm>
          <a:prstGeom prst="rect">
            <a:avLst/>
          </a:prstGeom>
          <a:noFill/>
        </p:spPr>
        <p:txBody>
          <a:bodyPr wrap="square" rtlCol="0">
            <a:spAutoFit/>
          </a:bodyPr>
          <a:lstStyle/>
          <a:p>
            <a:r>
              <a:rPr lang="en-US" dirty="0">
                <a:solidFill>
                  <a:schemeClr val="accent1"/>
                </a:solidFill>
              </a:rPr>
              <a:t>Alright, Ron, let’s see. Chances are the cable to your box came loose. They do that. Check the connection. I hope this fixes your problem – we appreciate you being a customer for so long! I wouldn’t want you to miss whatever it is in 10 minutes.</a:t>
            </a:r>
          </a:p>
        </p:txBody>
      </p:sp>
      <p:sp>
        <p:nvSpPr>
          <p:cNvPr id="4" name="Rectangle 3">
            <a:extLst>
              <a:ext uri="{FF2B5EF4-FFF2-40B4-BE49-F238E27FC236}">
                <a16:creationId xmlns:a16="http://schemas.microsoft.com/office/drawing/2014/main" id="{F29B0720-3424-89CD-5B5B-ADA8BB653158}"/>
              </a:ext>
            </a:extLst>
          </p:cNvPr>
          <p:cNvSpPr/>
          <p:nvPr/>
        </p:nvSpPr>
        <p:spPr>
          <a:xfrm>
            <a:off x="1594023" y="1491495"/>
            <a:ext cx="8917458" cy="767089"/>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4D493B0-B844-6541-D8F4-CAC1C18D34CF}"/>
              </a:ext>
            </a:extLst>
          </p:cNvPr>
          <p:cNvSpPr txBox="1"/>
          <p:nvPr/>
        </p:nvSpPr>
        <p:spPr>
          <a:xfrm>
            <a:off x="6001264" y="1472322"/>
            <a:ext cx="4510217" cy="800219"/>
          </a:xfrm>
          <a:prstGeom prst="rect">
            <a:avLst/>
          </a:prstGeom>
          <a:noFill/>
        </p:spPr>
        <p:txBody>
          <a:bodyPr wrap="square">
            <a:spAutoFit/>
          </a:bodyP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p:txBody>
      </p:sp>
      <p:sp>
        <p:nvSpPr>
          <p:cNvPr id="22" name="TextBox 21">
            <a:extLst>
              <a:ext uri="{FF2B5EF4-FFF2-40B4-BE49-F238E27FC236}">
                <a16:creationId xmlns:a16="http://schemas.microsoft.com/office/drawing/2014/main" id="{6B76E60C-F11E-0A05-E651-6442F339E70E}"/>
              </a:ext>
            </a:extLst>
          </p:cNvPr>
          <p:cNvSpPr txBox="1"/>
          <p:nvPr/>
        </p:nvSpPr>
        <p:spPr>
          <a:xfrm>
            <a:off x="1680518" y="1491495"/>
            <a:ext cx="4415482" cy="646331"/>
          </a:xfrm>
          <a:prstGeom prst="rect">
            <a:avLst/>
          </a:prstGeom>
          <a:noFill/>
        </p:spPr>
        <p:txBody>
          <a:bodyPr wrap="square">
            <a:spAutoFit/>
          </a:bodyPr>
          <a:lstStyle/>
          <a:p>
            <a:pPr marL="285750" lvl="1" indent="-169863">
              <a:buFont typeface="Arial" panose="020B0604020202020204" pitchFamily="34" charset="0"/>
              <a:buChar char="•"/>
            </a:pPr>
            <a:r>
              <a:rPr lang="en-US" dirty="0"/>
              <a:t>Name: Ron </a:t>
            </a:r>
            <a:r>
              <a:rPr lang="en-US" dirty="0" err="1"/>
              <a:t>McRonson</a:t>
            </a:r>
            <a:endParaRPr lang="en-US" dirty="0"/>
          </a:p>
          <a:p>
            <a:pPr marL="285750" lvl="1" indent="-169863">
              <a:buFont typeface="Arial" panose="020B0604020202020204" pitchFamily="34" charset="0"/>
              <a:buChar char="•"/>
            </a:pPr>
            <a:r>
              <a:rPr lang="en-US" dirty="0"/>
              <a:t>Customer for: 10 years</a:t>
            </a:r>
          </a:p>
        </p:txBody>
      </p:sp>
    </p:spTree>
    <p:extLst>
      <p:ext uri="{BB962C8B-B14F-4D97-AF65-F5344CB8AC3E}">
        <p14:creationId xmlns:p14="http://schemas.microsoft.com/office/powerpoint/2010/main" val="17557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B2B030-4738-4359-9E46-144B7C8BFF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 y="8300"/>
            <a:ext cx="12193117"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White paper rectangle on interior glass wall">
            <a:extLst>
              <a:ext uri="{FF2B5EF4-FFF2-40B4-BE49-F238E27FC236}">
                <a16:creationId xmlns:a16="http://schemas.microsoft.com/office/drawing/2014/main" id="{F2D6FA0A-1776-99D5-7DF3-FAFD53DEE53D}"/>
              </a:ext>
            </a:extLst>
          </p:cNvPr>
          <p:cNvPicPr>
            <a:picLocks noGrp="1" noRot="1" noChangeAspect="1" noMove="1" noResize="1" noEditPoints="1" noAdjustHandles="1" noChangeArrowheads="1" noChangeShapeType="1" noCrop="1"/>
          </p:cNvPicPr>
          <p:nvPr>
            <p:ph idx="1"/>
          </p:nvPr>
        </p:nvPicPr>
        <p:blipFill rotWithShape="1">
          <a:blip r:embed="rId2">
            <a:extLst>
              <a:ext uri="{28A0092B-C50C-407E-A947-70E740481C1C}">
                <a14:useLocalDpi xmlns:a14="http://schemas.microsoft.com/office/drawing/2010/main" val="0"/>
              </a:ext>
            </a:extLst>
          </a:blip>
          <a:srcRect t="7866" b="7763"/>
          <a:stretch/>
        </p:blipFill>
        <p:spPr>
          <a:xfrm>
            <a:off x="20" y="10"/>
            <a:ext cx="12191980" cy="6866290"/>
          </a:xfrm>
          <a:prstGeom prst="rect">
            <a:avLst/>
          </a:prstGeom>
        </p:spPr>
      </p:pic>
      <p:sp>
        <p:nvSpPr>
          <p:cNvPr id="16" name="Rectangle 15">
            <a:extLst>
              <a:ext uri="{FF2B5EF4-FFF2-40B4-BE49-F238E27FC236}">
                <a16:creationId xmlns:a16="http://schemas.microsoft.com/office/drawing/2014/main" id="{21500D3C-641C-48F5-6189-F5A0B7BD6A8B}"/>
              </a:ext>
            </a:extLst>
          </p:cNvPr>
          <p:cNvSpPr>
            <a:spLocks noGrp="1" noRot="1" noMove="1" noResize="1" noEditPoints="1" noAdjustHandles="1" noChangeArrowheads="1" noChangeShapeType="1"/>
          </p:cNvSpPr>
          <p:nvPr/>
        </p:nvSpPr>
        <p:spPr>
          <a:xfrm>
            <a:off x="1178011" y="453081"/>
            <a:ext cx="9790670" cy="5960076"/>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6" name="TextBox 5">
            <a:extLst>
              <a:ext uri="{FF2B5EF4-FFF2-40B4-BE49-F238E27FC236}">
                <a16:creationId xmlns:a16="http://schemas.microsoft.com/office/drawing/2014/main" id="{AFE83042-8E5E-0F0D-F815-36609D276791}"/>
              </a:ext>
            </a:extLst>
          </p:cNvPr>
          <p:cNvSpPr txBox="1"/>
          <p:nvPr/>
        </p:nvSpPr>
        <p:spPr>
          <a:xfrm>
            <a:off x="1680518" y="3730237"/>
            <a:ext cx="8917459" cy="646331"/>
          </a:xfrm>
          <a:prstGeom prst="rect">
            <a:avLst/>
          </a:prstGeom>
          <a:noFill/>
        </p:spPr>
        <p:txBody>
          <a:bodyPr wrap="square" rtlCol="0">
            <a:spAutoFit/>
          </a:bodyPr>
          <a:lstStyle/>
          <a:p>
            <a:r>
              <a:rPr lang="en-US" dirty="0"/>
              <a:t>The damned thing is broken again. Power’s on, but just black. It’s starting in 10 minutes. What did we do last time?</a:t>
            </a:r>
          </a:p>
        </p:txBody>
      </p:sp>
      <p:sp>
        <p:nvSpPr>
          <p:cNvPr id="7" name="TextBox 6">
            <a:extLst>
              <a:ext uri="{FF2B5EF4-FFF2-40B4-BE49-F238E27FC236}">
                <a16:creationId xmlns:a16="http://schemas.microsoft.com/office/drawing/2014/main" id="{DAB919A4-9FB0-71DE-99E0-ADB962546952}"/>
              </a:ext>
            </a:extLst>
          </p:cNvPr>
          <p:cNvSpPr txBox="1"/>
          <p:nvPr/>
        </p:nvSpPr>
        <p:spPr>
          <a:xfrm>
            <a:off x="1680518" y="4452017"/>
            <a:ext cx="3877408" cy="369332"/>
          </a:xfrm>
          <a:prstGeom prst="rect">
            <a:avLst/>
          </a:prstGeom>
          <a:noFill/>
        </p:spPr>
        <p:txBody>
          <a:bodyPr wrap="square" rtlCol="0">
            <a:spAutoFit/>
          </a:bodyPr>
          <a:lstStyle/>
          <a:p>
            <a:r>
              <a:rPr lang="en-US" dirty="0">
                <a:solidFill>
                  <a:srgbClr val="C00000"/>
                </a:solidFill>
              </a:rPr>
              <a:t>Respond</a:t>
            </a:r>
            <a:r>
              <a:rPr lang="en-US" dirty="0"/>
              <a:t>:</a:t>
            </a:r>
          </a:p>
        </p:txBody>
      </p:sp>
      <p:sp>
        <p:nvSpPr>
          <p:cNvPr id="8" name="TextBox 7">
            <a:extLst>
              <a:ext uri="{FF2B5EF4-FFF2-40B4-BE49-F238E27FC236}">
                <a16:creationId xmlns:a16="http://schemas.microsoft.com/office/drawing/2014/main" id="{43F13278-3FB0-ACC9-EFBC-98299EA005FE}"/>
              </a:ext>
            </a:extLst>
          </p:cNvPr>
          <p:cNvSpPr txBox="1"/>
          <p:nvPr/>
        </p:nvSpPr>
        <p:spPr>
          <a:xfrm>
            <a:off x="1680518" y="590055"/>
            <a:ext cx="8748585" cy="646331"/>
          </a:xfrm>
          <a:prstGeom prst="rect">
            <a:avLst/>
          </a:prstGeom>
          <a:noFill/>
        </p:spPr>
        <p:txBody>
          <a:bodyPr wrap="square" rtlCol="0">
            <a:spAutoFit/>
          </a:bodyPr>
          <a:lstStyle/>
          <a:p>
            <a:r>
              <a:rPr lang="en-US" dirty="0"/>
              <a:t>You are a helpful assistant for a cable company, helping users with problems related to their cable service and equipment.</a:t>
            </a:r>
          </a:p>
        </p:txBody>
      </p:sp>
      <p:sp>
        <p:nvSpPr>
          <p:cNvPr id="9" name="TextBox 8">
            <a:extLst>
              <a:ext uri="{FF2B5EF4-FFF2-40B4-BE49-F238E27FC236}">
                <a16:creationId xmlns:a16="http://schemas.microsoft.com/office/drawing/2014/main" id="{D7391D64-1FC6-ADC8-A085-C6C16E7ADDEE}"/>
              </a:ext>
            </a:extLst>
          </p:cNvPr>
          <p:cNvSpPr txBox="1"/>
          <p:nvPr/>
        </p:nvSpPr>
        <p:spPr>
          <a:xfrm>
            <a:off x="1680519" y="1188724"/>
            <a:ext cx="5140412" cy="369332"/>
          </a:xfrm>
          <a:prstGeom prst="rect">
            <a:avLst/>
          </a:prstGeom>
          <a:noFill/>
        </p:spPr>
        <p:txBody>
          <a:bodyPr wrap="square" rtlCol="0">
            <a:spAutoFit/>
          </a:bodyPr>
          <a:lstStyle/>
          <a:p>
            <a:r>
              <a:rPr lang="en-US" dirty="0"/>
              <a:t>You have a query from Customer 1234 at 2:20pm:</a:t>
            </a:r>
          </a:p>
        </p:txBody>
      </p:sp>
      <p:sp>
        <p:nvSpPr>
          <p:cNvPr id="15" name="TextBox 14">
            <a:extLst>
              <a:ext uri="{FF2B5EF4-FFF2-40B4-BE49-F238E27FC236}">
                <a16:creationId xmlns:a16="http://schemas.microsoft.com/office/drawing/2014/main" id="{17BF5F0A-BD6B-9F33-5A5E-065F403B32F4}"/>
              </a:ext>
            </a:extLst>
          </p:cNvPr>
          <p:cNvSpPr txBox="1"/>
          <p:nvPr/>
        </p:nvSpPr>
        <p:spPr>
          <a:xfrm>
            <a:off x="1680518" y="3363615"/>
            <a:ext cx="3804460" cy="369332"/>
          </a:xfrm>
          <a:prstGeom prst="rect">
            <a:avLst/>
          </a:prstGeom>
          <a:noFill/>
        </p:spPr>
        <p:txBody>
          <a:bodyPr wrap="square">
            <a:spAutoFit/>
          </a:bodyPr>
          <a:lstStyle/>
          <a:p>
            <a:r>
              <a:rPr lang="en-US" dirty="0"/>
              <a:t>Query:</a:t>
            </a:r>
          </a:p>
        </p:txBody>
      </p:sp>
      <p:sp>
        <p:nvSpPr>
          <p:cNvPr id="17" name="TextBox 16">
            <a:extLst>
              <a:ext uri="{FF2B5EF4-FFF2-40B4-BE49-F238E27FC236}">
                <a16:creationId xmlns:a16="http://schemas.microsoft.com/office/drawing/2014/main" id="{2EB5A1D9-D60A-513A-B24A-48E81F8597B8}"/>
              </a:ext>
            </a:extLst>
          </p:cNvPr>
          <p:cNvSpPr txBox="1"/>
          <p:nvPr/>
        </p:nvSpPr>
        <p:spPr>
          <a:xfrm>
            <a:off x="1680518" y="4829639"/>
            <a:ext cx="8917458" cy="1200329"/>
          </a:xfrm>
          <a:prstGeom prst="rect">
            <a:avLst/>
          </a:prstGeom>
          <a:noFill/>
        </p:spPr>
        <p:txBody>
          <a:bodyPr wrap="square" rtlCol="0">
            <a:spAutoFit/>
          </a:bodyPr>
          <a:lstStyle/>
          <a:p>
            <a:r>
              <a:rPr lang="en-US" dirty="0">
                <a:solidFill>
                  <a:schemeClr val="accent1"/>
                </a:solidFill>
              </a:rPr>
              <a:t>I’m sorry to hear that, Mr. </a:t>
            </a:r>
            <a:r>
              <a:rPr lang="en-US" dirty="0" err="1">
                <a:solidFill>
                  <a:schemeClr val="accent1"/>
                </a:solidFill>
              </a:rPr>
              <a:t>McRonson</a:t>
            </a:r>
            <a:r>
              <a:rPr lang="en-US" dirty="0">
                <a:solidFill>
                  <a:schemeClr val="accent1"/>
                </a:solidFill>
              </a:rPr>
              <a:t>. As a valued Platinum subscriber for over 10 years, I’m happy to assist you so you can watch the Husker game! It looks like you have a TR-9000. Those things are prone to the cable cord being knocked out. Perhaps your cat brushed against it like last time. Check the connection and plug it back in if it’s loose.</a:t>
            </a:r>
          </a:p>
        </p:txBody>
      </p:sp>
      <p:grpSp>
        <p:nvGrpSpPr>
          <p:cNvPr id="11" name="Group 10">
            <a:extLst>
              <a:ext uri="{FF2B5EF4-FFF2-40B4-BE49-F238E27FC236}">
                <a16:creationId xmlns:a16="http://schemas.microsoft.com/office/drawing/2014/main" id="{5F7499EB-C496-8DB3-D02D-0B5EC3B9A2F6}"/>
              </a:ext>
            </a:extLst>
          </p:cNvPr>
          <p:cNvGrpSpPr/>
          <p:nvPr/>
        </p:nvGrpSpPr>
        <p:grpSpPr>
          <a:xfrm>
            <a:off x="1594023" y="1900462"/>
            <a:ext cx="9172831" cy="1391320"/>
            <a:chOff x="1594023" y="1900462"/>
            <a:chExt cx="9172831" cy="1391320"/>
          </a:xfrm>
        </p:grpSpPr>
        <p:sp>
          <p:nvSpPr>
            <p:cNvPr id="2" name="Rectangle 1">
              <a:extLst>
                <a:ext uri="{FF2B5EF4-FFF2-40B4-BE49-F238E27FC236}">
                  <a16:creationId xmlns:a16="http://schemas.microsoft.com/office/drawing/2014/main" id="{0B146B7B-B472-5B13-01FD-48A5491F23D3}"/>
                </a:ext>
              </a:extLst>
            </p:cNvPr>
            <p:cNvSpPr/>
            <p:nvPr/>
          </p:nvSpPr>
          <p:spPr>
            <a:xfrm>
              <a:off x="1594023" y="2022431"/>
              <a:ext cx="8917458" cy="1269351"/>
            </a:xfrm>
            <a:prstGeom prst="rect">
              <a:avLst/>
            </a:prstGeom>
            <a:solidFill>
              <a:schemeClr val="accent3">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00"/>
            </a:p>
          </p:txBody>
        </p:sp>
        <p:sp>
          <p:nvSpPr>
            <p:cNvPr id="4" name="Rectangle 3">
              <a:extLst>
                <a:ext uri="{FF2B5EF4-FFF2-40B4-BE49-F238E27FC236}">
                  <a16:creationId xmlns:a16="http://schemas.microsoft.com/office/drawing/2014/main" id="{BC874FA5-D979-F51A-5DE2-12CA85F606F7}"/>
                </a:ext>
              </a:extLst>
            </p:cNvPr>
            <p:cNvSpPr/>
            <p:nvPr/>
          </p:nvSpPr>
          <p:spPr>
            <a:xfrm>
              <a:off x="6001264" y="1900462"/>
              <a:ext cx="4765590" cy="391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p>
          </p:txBody>
        </p:sp>
      </p:grpSp>
      <p:sp>
        <p:nvSpPr>
          <p:cNvPr id="18" name="TextBox 17">
            <a:extLst>
              <a:ext uri="{FF2B5EF4-FFF2-40B4-BE49-F238E27FC236}">
                <a16:creationId xmlns:a16="http://schemas.microsoft.com/office/drawing/2014/main" id="{45DD0D9D-3A42-D3EB-F696-815A57097CEE}"/>
              </a:ext>
            </a:extLst>
          </p:cNvPr>
          <p:cNvSpPr txBox="1"/>
          <p:nvPr/>
        </p:nvSpPr>
        <p:spPr>
          <a:xfrm>
            <a:off x="1680519" y="2666052"/>
            <a:ext cx="4361936" cy="584775"/>
          </a:xfrm>
          <a:prstGeom prst="rect">
            <a:avLst/>
          </a:prstGeom>
          <a:noFill/>
        </p:spPr>
        <p:txBody>
          <a:bodyPr wrap="square" rtlCol="0">
            <a:spAutoFit/>
          </a:bodyPr>
          <a:lstStyle/>
          <a:p>
            <a:r>
              <a:rPr lang="en-US" dirty="0"/>
              <a:t>Upcoming Programming:</a:t>
            </a:r>
          </a:p>
          <a:p>
            <a:pPr marL="285750" indent="-169863">
              <a:buFont typeface="Arial" panose="020B0604020202020204" pitchFamily="34" charset="0"/>
              <a:buChar char="•"/>
            </a:pPr>
            <a:r>
              <a:rPr lang="en-US" sz="1400" dirty="0"/>
              <a:t>2:30: NCAA Football - Husker vs Iowa</a:t>
            </a:r>
          </a:p>
        </p:txBody>
      </p:sp>
      <p:sp>
        <p:nvSpPr>
          <p:cNvPr id="22" name="TextBox 21">
            <a:extLst>
              <a:ext uri="{FF2B5EF4-FFF2-40B4-BE49-F238E27FC236}">
                <a16:creationId xmlns:a16="http://schemas.microsoft.com/office/drawing/2014/main" id="{6B76E60C-F11E-0A05-E651-6442F339E70E}"/>
              </a:ext>
            </a:extLst>
          </p:cNvPr>
          <p:cNvSpPr txBox="1"/>
          <p:nvPr/>
        </p:nvSpPr>
        <p:spPr>
          <a:xfrm>
            <a:off x="1680518" y="1491495"/>
            <a:ext cx="4415482" cy="1200329"/>
          </a:xfrm>
          <a:prstGeom prst="rect">
            <a:avLst/>
          </a:prstGeom>
          <a:noFill/>
        </p:spPr>
        <p:txBody>
          <a:bodyPr wrap="square">
            <a:spAutoFit/>
          </a:bodyPr>
          <a:lstStyle/>
          <a:p>
            <a:pPr marL="285750" lvl="1" indent="-169863">
              <a:buFont typeface="Arial" panose="020B0604020202020204" pitchFamily="34" charset="0"/>
              <a:buChar char="•"/>
            </a:pPr>
            <a:r>
              <a:rPr lang="en-US" dirty="0"/>
              <a:t>Name: Ron </a:t>
            </a:r>
            <a:r>
              <a:rPr lang="en-US" dirty="0" err="1"/>
              <a:t>McRonson</a:t>
            </a:r>
            <a:endParaRPr lang="en-US" dirty="0"/>
          </a:p>
          <a:p>
            <a:pPr marL="285750" lvl="1" indent="-169863">
              <a:buFont typeface="Arial" panose="020B0604020202020204" pitchFamily="34" charset="0"/>
              <a:buChar char="•"/>
            </a:pPr>
            <a:r>
              <a:rPr lang="en-US" dirty="0"/>
              <a:t>Customer for: 10 years</a:t>
            </a:r>
          </a:p>
          <a:p>
            <a:pPr marL="285750" lvl="1" indent="-169863">
              <a:buFont typeface="Arial" panose="020B0604020202020204" pitchFamily="34" charset="0"/>
              <a:buChar char="•"/>
            </a:pPr>
            <a:r>
              <a:rPr lang="en-US" dirty="0"/>
              <a:t>Service area: Lincoln, NE</a:t>
            </a:r>
          </a:p>
          <a:p>
            <a:pPr marL="285750" lvl="1" indent="-169863">
              <a:buFont typeface="Arial" panose="020B0604020202020204" pitchFamily="34" charset="0"/>
              <a:buChar char="•"/>
            </a:pPr>
            <a:r>
              <a:rPr lang="en-US" dirty="0"/>
              <a:t>Service: Platinum w/ Sports+ Package</a:t>
            </a:r>
          </a:p>
        </p:txBody>
      </p:sp>
      <p:sp>
        <p:nvSpPr>
          <p:cNvPr id="3" name="TextBox 2">
            <a:extLst>
              <a:ext uri="{FF2B5EF4-FFF2-40B4-BE49-F238E27FC236}">
                <a16:creationId xmlns:a16="http://schemas.microsoft.com/office/drawing/2014/main" id="{1508013D-15CE-2E5E-9C08-8D80FD4A237C}"/>
              </a:ext>
            </a:extLst>
          </p:cNvPr>
          <p:cNvSpPr txBox="1"/>
          <p:nvPr/>
        </p:nvSpPr>
        <p:spPr>
          <a:xfrm>
            <a:off x="6001264" y="2265942"/>
            <a:ext cx="4464909" cy="800219"/>
          </a:xfrm>
          <a:prstGeom prst="rect">
            <a:avLst/>
          </a:prstGeom>
          <a:noFill/>
        </p:spPr>
        <p:txBody>
          <a:bodyPr wrap="square">
            <a:spAutoFit/>
          </a:bodyPr>
          <a:lstStyle/>
          <a:p>
            <a:pPr marL="285750" lvl="1" indent="-169863">
              <a:buFont typeface="Arial" panose="020B0604020202020204" pitchFamily="34" charset="0"/>
              <a:buChar char="•"/>
            </a:pPr>
            <a:r>
              <a:rPr lang="en-US" dirty="0"/>
              <a:t>Last service date: 2/12/2024</a:t>
            </a:r>
          </a:p>
          <a:p>
            <a:pPr marL="457200" lvl="2" indent="-169863">
              <a:buFont typeface="Arial" panose="020B0604020202020204" pitchFamily="34" charset="0"/>
              <a:buChar char="•"/>
            </a:pPr>
            <a:r>
              <a:rPr lang="en-US" sz="1400" dirty="0"/>
              <a:t>Summary: Cable was out because his cat pulled the cable out. Plugging it back in restored service.</a:t>
            </a:r>
          </a:p>
        </p:txBody>
      </p:sp>
      <p:sp>
        <p:nvSpPr>
          <p:cNvPr id="20" name="TextBox 19">
            <a:extLst>
              <a:ext uri="{FF2B5EF4-FFF2-40B4-BE49-F238E27FC236}">
                <a16:creationId xmlns:a16="http://schemas.microsoft.com/office/drawing/2014/main" id="{44D493B0-B844-6541-D8F4-CAC1C18D34CF}"/>
              </a:ext>
            </a:extLst>
          </p:cNvPr>
          <p:cNvSpPr txBox="1"/>
          <p:nvPr/>
        </p:nvSpPr>
        <p:spPr>
          <a:xfrm>
            <a:off x="6001264" y="1472322"/>
            <a:ext cx="4510217" cy="800219"/>
          </a:xfrm>
          <a:prstGeom prst="rect">
            <a:avLst/>
          </a:prstGeom>
          <a:noFill/>
        </p:spPr>
        <p:txBody>
          <a:bodyPr wrap="square">
            <a:spAutoFit/>
          </a:bodyPr>
          <a:lstStyle/>
          <a:p>
            <a:pPr marL="285750" lvl="1" indent="-169863">
              <a:buFont typeface="Arial" panose="020B0604020202020204" pitchFamily="34" charset="0"/>
              <a:buChar char="•"/>
            </a:pPr>
            <a:r>
              <a:rPr lang="en-US" dirty="0"/>
              <a:t>Cable box model: TR-9000</a:t>
            </a:r>
          </a:p>
          <a:p>
            <a:pPr marL="457200" lvl="2" indent="-169863">
              <a:buFont typeface="Arial" panose="020B0604020202020204" pitchFamily="34" charset="0"/>
              <a:buChar char="•"/>
            </a:pPr>
            <a:r>
              <a:rPr lang="en-US" sz="1400" dirty="0"/>
              <a:t>TR-9000 has a history of loose cable connections - when disconnected, shows only a black screen</a:t>
            </a:r>
          </a:p>
        </p:txBody>
      </p:sp>
    </p:spTree>
    <p:extLst>
      <p:ext uri="{BB962C8B-B14F-4D97-AF65-F5344CB8AC3E}">
        <p14:creationId xmlns:p14="http://schemas.microsoft.com/office/powerpoint/2010/main" val="250881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EC846-77DF-063E-4501-6576C0F1685E}"/>
              </a:ext>
            </a:extLst>
          </p:cNvPr>
          <p:cNvSpPr>
            <a:spLocks noGrp="1"/>
          </p:cNvSpPr>
          <p:nvPr>
            <p:ph type="title"/>
          </p:nvPr>
        </p:nvSpPr>
        <p:spPr>
          <a:xfrm>
            <a:off x="4553733" y="548464"/>
            <a:ext cx="6706743" cy="1675623"/>
          </a:xfrm>
        </p:spPr>
        <p:txBody>
          <a:bodyPr anchor="b">
            <a:normAutofit/>
          </a:bodyPr>
          <a:lstStyle/>
          <a:p>
            <a:r>
              <a:rPr lang="en-US" sz="4000" dirty="0"/>
              <a:t>How do we build an </a:t>
            </a:r>
            <a:br>
              <a:rPr lang="en-US" sz="4000" dirty="0"/>
            </a:br>
            <a:r>
              <a:rPr lang="en-US" sz="4000" dirty="0"/>
              <a:t>AI Assistant?</a:t>
            </a:r>
          </a:p>
        </p:txBody>
      </p:sp>
      <p:pic>
        <p:nvPicPr>
          <p:cNvPr id="5" name="Picture 4" descr="Light bulb on yellow background with sketched light beams and cord">
            <a:extLst>
              <a:ext uri="{FF2B5EF4-FFF2-40B4-BE49-F238E27FC236}">
                <a16:creationId xmlns:a16="http://schemas.microsoft.com/office/drawing/2014/main" id="{BF59BFBF-04D5-65EF-AA94-615939B39FDC}"/>
              </a:ext>
            </a:extLst>
          </p:cNvPr>
          <p:cNvPicPr>
            <a:picLocks noChangeAspect="1"/>
          </p:cNvPicPr>
          <p:nvPr/>
        </p:nvPicPr>
        <p:blipFill>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08DA392C-4018-D54D-F876-99FB1BA95203}"/>
              </a:ext>
            </a:extLst>
          </p:cNvPr>
          <p:cNvSpPr>
            <a:spLocks noGrp="1"/>
          </p:cNvSpPr>
          <p:nvPr>
            <p:ph idx="1"/>
          </p:nvPr>
        </p:nvSpPr>
        <p:spPr>
          <a:xfrm>
            <a:off x="4553734" y="2409830"/>
            <a:ext cx="6798539" cy="3705217"/>
          </a:xfrm>
        </p:spPr>
        <p:txBody>
          <a:bodyPr>
            <a:normAutofit/>
          </a:bodyPr>
          <a:lstStyle/>
          <a:p>
            <a:r>
              <a:rPr lang="en-US" dirty="0"/>
              <a:t>Use an existing LLM as-is</a:t>
            </a:r>
          </a:p>
          <a:p>
            <a:r>
              <a:rPr lang="en-US" dirty="0"/>
              <a:t>Fine-tune an existing LLM with our data</a:t>
            </a:r>
          </a:p>
          <a:p>
            <a:r>
              <a:rPr lang="en-US" dirty="0"/>
              <a:t>Train a LLM from scratch with our data</a:t>
            </a:r>
          </a:p>
          <a:p>
            <a:r>
              <a:rPr lang="en-US" dirty="0"/>
              <a:t>Use an Agent to retrieve data on demand</a:t>
            </a:r>
          </a:p>
          <a:p>
            <a:r>
              <a:rPr lang="en-US" dirty="0"/>
              <a:t>Use Retrieval Augmented Generation to enhance prompts to an existing LLM</a:t>
            </a:r>
          </a:p>
        </p:txBody>
      </p:sp>
    </p:spTree>
    <p:extLst>
      <p:ext uri="{BB962C8B-B14F-4D97-AF65-F5344CB8AC3E}">
        <p14:creationId xmlns:p14="http://schemas.microsoft.com/office/powerpoint/2010/main" val="181586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D4887C-BFE1-C839-DC9C-097C80718187}"/>
              </a:ext>
            </a:extLst>
          </p:cNvPr>
          <p:cNvSpPr>
            <a:spLocks noGrp="1"/>
          </p:cNvSpPr>
          <p:nvPr>
            <p:ph type="title"/>
          </p:nvPr>
        </p:nvSpPr>
        <p:spPr>
          <a:xfrm>
            <a:off x="761803" y="350196"/>
            <a:ext cx="4646904" cy="1624520"/>
          </a:xfrm>
        </p:spPr>
        <p:txBody>
          <a:bodyPr anchor="ctr">
            <a:normAutofit/>
          </a:bodyPr>
          <a:lstStyle/>
          <a:p>
            <a:r>
              <a:rPr lang="en-US" sz="4000"/>
              <a:t>Retrieval Augmented Generation (RAG)</a:t>
            </a:r>
          </a:p>
        </p:txBody>
      </p:sp>
      <p:sp>
        <p:nvSpPr>
          <p:cNvPr id="22" name="Content Placeholder 21">
            <a:extLst>
              <a:ext uri="{FF2B5EF4-FFF2-40B4-BE49-F238E27FC236}">
                <a16:creationId xmlns:a16="http://schemas.microsoft.com/office/drawing/2014/main" id="{F1688142-D0B7-125E-B6B5-1CA47326F41A}"/>
              </a:ext>
            </a:extLst>
          </p:cNvPr>
          <p:cNvSpPr>
            <a:spLocks noGrp="1"/>
          </p:cNvSpPr>
          <p:nvPr>
            <p:ph idx="1"/>
          </p:nvPr>
        </p:nvSpPr>
        <p:spPr>
          <a:xfrm>
            <a:off x="361950" y="2413000"/>
            <a:ext cx="5467350" cy="4368800"/>
          </a:xfrm>
        </p:spPr>
        <p:txBody>
          <a:bodyPr anchor="ctr">
            <a:normAutofit lnSpcReduction="10000"/>
          </a:bodyPr>
          <a:lstStyle/>
          <a:p>
            <a:pPr marL="514350" indent="-514350">
              <a:buAutoNum type="arabicPeriod"/>
            </a:pPr>
            <a:r>
              <a:rPr lang="en-US" sz="2400" dirty="0"/>
              <a:t>Documents are stored in a Vector Database w/ embeddings</a:t>
            </a:r>
          </a:p>
          <a:p>
            <a:pPr marL="514350" indent="-514350">
              <a:buAutoNum type="arabicPeriod"/>
            </a:pPr>
            <a:r>
              <a:rPr lang="en-US" sz="2400" dirty="0"/>
              <a:t>User submits query</a:t>
            </a:r>
          </a:p>
          <a:p>
            <a:pPr marL="514350" indent="-514350">
              <a:buAutoNum type="arabicPeriod"/>
            </a:pPr>
            <a:r>
              <a:rPr lang="en-US" sz="2400" dirty="0"/>
              <a:t>Embeddings are created for the query</a:t>
            </a:r>
          </a:p>
          <a:p>
            <a:pPr marL="514350" indent="-514350">
              <a:buAutoNum type="arabicPeriod"/>
            </a:pPr>
            <a:r>
              <a:rPr lang="en-US" sz="2400" dirty="0"/>
              <a:t>Relevant documents are retrieved from the Vector Store using a similarity search of the embeddings</a:t>
            </a:r>
          </a:p>
          <a:p>
            <a:pPr marL="514350" indent="-514350">
              <a:buAutoNum type="arabicPeriod"/>
            </a:pPr>
            <a:r>
              <a:rPr lang="en-US" sz="2400" dirty="0"/>
              <a:t>Documents are used to augment the prompt that’s sent to the LLM</a:t>
            </a:r>
          </a:p>
          <a:p>
            <a:pPr marL="514350" indent="-514350">
              <a:buAutoNum type="arabicPeriod"/>
            </a:pPr>
            <a:r>
              <a:rPr lang="en-US" sz="2400" dirty="0"/>
              <a:t>Augmented prompt is sent to the LLM for completion</a:t>
            </a:r>
          </a:p>
        </p:txBody>
      </p:sp>
      <p:pic>
        <p:nvPicPr>
          <p:cNvPr id="24" name="Picture 23" descr="Coloured organisers on shelves">
            <a:extLst>
              <a:ext uri="{FF2B5EF4-FFF2-40B4-BE49-F238E27FC236}">
                <a16:creationId xmlns:a16="http://schemas.microsoft.com/office/drawing/2014/main" id="{C79107A4-5ED2-9A93-9E13-7D124563FA89}"/>
              </a:ext>
            </a:extLst>
          </p:cNvPr>
          <p:cNvPicPr>
            <a:picLocks noChangeAspect="1"/>
          </p:cNvPicPr>
          <p:nvPr/>
        </p:nvPicPr>
        <p:blipFill>
          <a:blip r:embed="rId2"/>
          <a:srcRect l="10136" r="29797"/>
          <a:stretch/>
        </p:blipFill>
        <p:spPr>
          <a:xfrm>
            <a:off x="6096000" y="1"/>
            <a:ext cx="6102825" cy="6858000"/>
          </a:xfrm>
          <a:prstGeom prst="rect">
            <a:avLst/>
          </a:prstGeom>
        </p:spPr>
      </p:pic>
    </p:spTree>
    <p:extLst>
      <p:ext uri="{BB962C8B-B14F-4D97-AF65-F5344CB8AC3E}">
        <p14:creationId xmlns:p14="http://schemas.microsoft.com/office/powerpoint/2010/main" val="330290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500"/>
                                        <p:tgtEl>
                                          <p:spTgt spid="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500"/>
                                        <p:tgtEl>
                                          <p:spTgt spid="2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500"/>
                                        <p:tgtEl>
                                          <p:spTgt spid="2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5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4071</TotalTime>
  <Words>4841</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Freestyle Script</vt:lpstr>
      <vt:lpstr>Office Theme</vt:lpstr>
      <vt:lpstr>Let’s Build a Nebraska.Code() AI Assistant</vt:lpstr>
      <vt:lpstr>AI is “easy” now</vt:lpstr>
      <vt:lpstr>PowerPoint Presentation</vt:lpstr>
      <vt:lpstr>Predictive Text Keyboards</vt:lpstr>
      <vt:lpstr>PowerPoint Presentation</vt:lpstr>
      <vt:lpstr>PowerPoint Presentation</vt:lpstr>
      <vt:lpstr>PowerPoint Presentation</vt:lpstr>
      <vt:lpstr>How do we build an  AI Assistant?</vt:lpstr>
      <vt:lpstr>Retrieval Augmented Generation (RAG)</vt:lpstr>
      <vt:lpstr>Typical RAG Flow</vt:lpstr>
      <vt:lpstr>Loading the Data</vt:lpstr>
      <vt:lpstr>Embeddings</vt:lpstr>
      <vt:lpstr>PowerPoint Presentation</vt:lpstr>
      <vt:lpstr>Enough talk</vt:lpstr>
      <vt:lpstr>Future Improvements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Barney</dc:creator>
  <cp:lastModifiedBy>Adam Barney</cp:lastModifiedBy>
  <cp:revision>6</cp:revision>
  <dcterms:created xsi:type="dcterms:W3CDTF">2024-07-13T19:28:36Z</dcterms:created>
  <dcterms:modified xsi:type="dcterms:W3CDTF">2024-07-19T16:12:11Z</dcterms:modified>
</cp:coreProperties>
</file>