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2"/>
  </p:notesMasterIdLst>
  <p:sldIdLst>
    <p:sldId id="256" r:id="rId5"/>
    <p:sldId id="257" r:id="rId6"/>
    <p:sldId id="258" r:id="rId7"/>
    <p:sldId id="259" r:id="rId8"/>
    <p:sldId id="260" r:id="rId9"/>
    <p:sldId id="264" r:id="rId10"/>
    <p:sldId id="304" r:id="rId11"/>
    <p:sldId id="305" r:id="rId12"/>
    <p:sldId id="303" r:id="rId13"/>
    <p:sldId id="265" r:id="rId14"/>
    <p:sldId id="266" r:id="rId15"/>
    <p:sldId id="267" r:id="rId16"/>
    <p:sldId id="268" r:id="rId17"/>
    <p:sldId id="297" r:id="rId18"/>
    <p:sldId id="269" r:id="rId19"/>
    <p:sldId id="270" r:id="rId20"/>
    <p:sldId id="271" r:id="rId21"/>
    <p:sldId id="272" r:id="rId22"/>
    <p:sldId id="273" r:id="rId23"/>
    <p:sldId id="298" r:id="rId24"/>
    <p:sldId id="299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0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301" r:id="rId41"/>
    <p:sldId id="288" r:id="rId42"/>
    <p:sldId id="289" r:id="rId43"/>
    <p:sldId id="290" r:id="rId44"/>
    <p:sldId id="291" r:id="rId45"/>
    <p:sldId id="292" r:id="rId46"/>
    <p:sldId id="293" r:id="rId47"/>
    <p:sldId id="302" r:id="rId48"/>
    <p:sldId id="294" r:id="rId49"/>
    <p:sldId id="295" r:id="rId50"/>
    <p:sldId id="296" r:id="rId51"/>
  </p:sldIdLst>
  <p:sldSz cx="12192000" cy="6858000"/>
  <p:notesSz cx="6858000" cy="9144000"/>
  <p:embeddedFontLst>
    <p:embeddedFont>
      <p:font typeface="Cambria" panose="02040503050406030204" pitchFamily="18" charset="0"/>
      <p:regular r:id="rId53"/>
      <p:bold r:id="rId54"/>
      <p:italic r:id="rId55"/>
      <p:boldItalic r:id="rId56"/>
    </p:embeddedFont>
    <p:embeddedFont>
      <p:font typeface="Gill Sans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hskLY9x4KEAHRGASJKL7CtyL7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3FFAF-3422-3768-B560-F716AF47969F}" v="386" dt="2025-07-09T12:49:06.592"/>
    <p1510:client id="{960711CA-9950-4E68-AD4B-4FA7A3889971}" v="20" dt="2025-07-09T04:56:33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536F9759-057F-2D68-D7EA-6D09314A6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>
            <a:extLst>
              <a:ext uri="{FF2B5EF4-FFF2-40B4-BE49-F238E27FC236}">
                <a16:creationId xmlns:a16="http://schemas.microsoft.com/office/drawing/2014/main" id="{F497926F-6267-37C6-2739-6C7B043999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>
            <a:extLst>
              <a:ext uri="{FF2B5EF4-FFF2-40B4-BE49-F238E27FC236}">
                <a16:creationId xmlns:a16="http://schemas.microsoft.com/office/drawing/2014/main" id="{AD3B9AA6-1774-E373-8297-E71196B31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8CC53A6D-3691-D623-99BD-EA32AF6F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>
            <a:extLst>
              <a:ext uri="{FF2B5EF4-FFF2-40B4-BE49-F238E27FC236}">
                <a16:creationId xmlns:a16="http://schemas.microsoft.com/office/drawing/2014/main" id="{A2BBCBBB-8EC5-12F1-63CD-0FF8352F7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>
            <a:extLst>
              <a:ext uri="{FF2B5EF4-FFF2-40B4-BE49-F238E27FC236}">
                <a16:creationId xmlns:a16="http://schemas.microsoft.com/office/drawing/2014/main" id="{80CD80CC-25DC-25B7-8859-9104AD7281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411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DD46D199-792D-A554-BEEC-66EE5575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>
            <a:extLst>
              <a:ext uri="{FF2B5EF4-FFF2-40B4-BE49-F238E27FC236}">
                <a16:creationId xmlns:a16="http://schemas.microsoft.com/office/drawing/2014/main" id="{66F5E749-AAA7-4005-FCC7-5341BB9D2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>
            <a:extLst>
              <a:ext uri="{FF2B5EF4-FFF2-40B4-BE49-F238E27FC236}">
                <a16:creationId xmlns:a16="http://schemas.microsoft.com/office/drawing/2014/main" id="{FC811536-5CEC-76E7-D82B-D380A7922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27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0c7ac6ff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360c7ac6ff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>
          <a:extLst>
            <a:ext uri="{FF2B5EF4-FFF2-40B4-BE49-F238E27FC236}">
              <a16:creationId xmlns:a16="http://schemas.microsoft.com/office/drawing/2014/main" id="{5F80318C-0825-AD16-DDF3-163969DE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0c7ac6ffc_0_2:notes">
            <a:extLst>
              <a:ext uri="{FF2B5EF4-FFF2-40B4-BE49-F238E27FC236}">
                <a16:creationId xmlns:a16="http://schemas.microsoft.com/office/drawing/2014/main" id="{5B6DF232-F08C-C89B-846F-752F922D9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360c7ac6ffc_0_2:notes">
            <a:extLst>
              <a:ext uri="{FF2B5EF4-FFF2-40B4-BE49-F238E27FC236}">
                <a16:creationId xmlns:a16="http://schemas.microsoft.com/office/drawing/2014/main" id="{05FFA220-E252-9F6B-D7A9-0D74C8438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25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AB28CD15-EDC4-9598-0EA4-EA2B9460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>
            <a:extLst>
              <a:ext uri="{FF2B5EF4-FFF2-40B4-BE49-F238E27FC236}">
                <a16:creationId xmlns:a16="http://schemas.microsoft.com/office/drawing/2014/main" id="{D511F73D-9297-36B5-85E3-3C0FAA1A7A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:notes">
            <a:extLst>
              <a:ext uri="{FF2B5EF4-FFF2-40B4-BE49-F238E27FC236}">
                <a16:creationId xmlns:a16="http://schemas.microsoft.com/office/drawing/2014/main" id="{532436C1-09D9-1236-41EF-50486355C6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938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>
          <a:extLst>
            <a:ext uri="{FF2B5EF4-FFF2-40B4-BE49-F238E27FC236}">
              <a16:creationId xmlns:a16="http://schemas.microsoft.com/office/drawing/2014/main" id="{806F5DDF-0D31-DF49-341F-AFB6B5A8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>
            <a:extLst>
              <a:ext uri="{FF2B5EF4-FFF2-40B4-BE49-F238E27FC236}">
                <a16:creationId xmlns:a16="http://schemas.microsoft.com/office/drawing/2014/main" id="{197843A7-DC32-1162-0D7F-B103C99E0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:notes">
            <a:extLst>
              <a:ext uri="{FF2B5EF4-FFF2-40B4-BE49-F238E27FC236}">
                <a16:creationId xmlns:a16="http://schemas.microsoft.com/office/drawing/2014/main" id="{61AD5A77-511C-E030-C050-ACB03D00BC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833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85CB4C41-B9DE-E8F4-D9A4-699471609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>
            <a:extLst>
              <a:ext uri="{FF2B5EF4-FFF2-40B4-BE49-F238E27FC236}">
                <a16:creationId xmlns:a16="http://schemas.microsoft.com/office/drawing/2014/main" id="{79666ABA-0CA1-07DC-9D97-792D6F7C6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>
            <a:extLst>
              <a:ext uri="{FF2B5EF4-FFF2-40B4-BE49-F238E27FC236}">
                <a16:creationId xmlns:a16="http://schemas.microsoft.com/office/drawing/2014/main" id="{FE65038F-8FC6-C3C2-5CB3-0B72E14D44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3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D6E57DD1-D4B2-86E1-FA5A-E8349EF9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>
            <a:extLst>
              <a:ext uri="{FF2B5EF4-FFF2-40B4-BE49-F238E27FC236}">
                <a16:creationId xmlns:a16="http://schemas.microsoft.com/office/drawing/2014/main" id="{59258DAF-C80C-74D0-9166-209DF631AD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>
            <a:extLst>
              <a:ext uri="{FF2B5EF4-FFF2-40B4-BE49-F238E27FC236}">
                <a16:creationId xmlns:a16="http://schemas.microsoft.com/office/drawing/2014/main" id="{17097894-E542-878A-A876-A078D173D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14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A17424FD-D6D1-C4F4-4ECC-70755B02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>
            <a:extLst>
              <a:ext uri="{FF2B5EF4-FFF2-40B4-BE49-F238E27FC236}">
                <a16:creationId xmlns:a16="http://schemas.microsoft.com/office/drawing/2014/main" id="{AE8B5112-0656-BDA4-D941-C382F9CDB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>
            <a:extLst>
              <a:ext uri="{FF2B5EF4-FFF2-40B4-BE49-F238E27FC236}">
                <a16:creationId xmlns:a16="http://schemas.microsoft.com/office/drawing/2014/main" id="{B5F165D4-451C-7DB4-AA73-CC306126D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97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5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7" name="Google Shape;57;p4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5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4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4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" name="Google Shape;11;p4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4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4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s/rsas/7.5.0?topic=standards-soa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599226" y="3158569"/>
            <a:ext cx="10993549" cy="15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 dirty="0">
                <a:solidFill>
                  <a:schemeClr val="lt1"/>
                </a:solidFill>
              </a:rPr>
              <a:t>VIAJECITO RESTFUL JAVA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599226" y="4572000"/>
            <a:ext cx="4261531" cy="181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b="1">
                <a:solidFill>
                  <a:schemeClr val="lt1"/>
                </a:solidFill>
              </a:rPr>
              <a:t>INTEGRANTES:</a:t>
            </a:r>
            <a:r>
              <a:rPr lang="es-ES">
                <a:solidFill>
                  <a:schemeClr val="lt1"/>
                </a:solidFill>
              </a:rPr>
              <a:t> 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s-ES">
                <a:solidFill>
                  <a:schemeClr val="lt1"/>
                </a:solidFill>
              </a:rPr>
              <a:t>BAZURTO CHRISTOPHER	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s-ES">
                <a:solidFill>
                  <a:schemeClr val="lt1"/>
                </a:solidFill>
              </a:rPr>
              <a:t>DROUET STEPHEN</a:t>
            </a:r>
            <a:endParaRPr/>
          </a:p>
        </p:txBody>
      </p:sp>
      <p:pic>
        <p:nvPicPr>
          <p:cNvPr id="98" name="Google Shape;98;p1" descr="Resultado de imagen para es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597" y="716302"/>
            <a:ext cx="11647502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9037063" y="5301801"/>
            <a:ext cx="4261531" cy="12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472"/>
              <a:buFont typeface="Noto Sans Symbols"/>
              <a:buNone/>
            </a:pPr>
            <a:r>
              <a:rPr lang="es-ES" sz="1600" b="1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FECHA:  </a:t>
            </a:r>
            <a:r>
              <a:rPr lang="es-ES" sz="1600" b="1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08</a:t>
            </a:r>
            <a:r>
              <a:rPr lang="es-ES" sz="1600" b="1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/07/2025</a:t>
            </a:r>
            <a:endParaRPr sz="1600" b="0" i="0" u="none" strike="noStrike" cap="none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4590B8"/>
              </a:buClr>
              <a:buSzPts val="1472"/>
              <a:buFont typeface="Noto Sans Symbols"/>
              <a:buNone/>
            </a:pPr>
            <a:r>
              <a:rPr lang="es-ES" sz="1600" b="1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ING: </a:t>
            </a:r>
            <a:r>
              <a:rPr lang="es-ES" sz="16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CAMPAÑA MAURICIO</a:t>
            </a:r>
            <a:endParaRPr sz="1600" b="1" i="0" u="none" strike="noStrike" cap="none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401500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– ESTRUCTURA GENERAL PARA LOS PROYECTOS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Para todos los proyectos se uso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la estructura MVC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175" name="Google Shape;175;p10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6" name="Google Shape;176;p10" descr="MVC (Modelo-Vista-Controlador): ¿qué es y para qué sirve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9449" y="2508537"/>
            <a:ext cx="4022660" cy="402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SERVIDOR – CREACIÓN DEL PROYECTO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1FD2E4-9057-0AB5-28A8-77FCDCBA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" y="3056348"/>
            <a:ext cx="3495040" cy="24612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FF8804-1880-A7A0-E82C-132671825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236" y="3056348"/>
            <a:ext cx="3609975" cy="2436495"/>
          </a:xfrm>
          <a:prstGeom prst="rect">
            <a:avLst/>
          </a:prstGeom>
        </p:spPr>
      </p:pic>
      <p:sp>
        <p:nvSpPr>
          <p:cNvPr id="5" name="Google Shape;175;p10">
            <a:extLst>
              <a:ext uri="{FF2B5EF4-FFF2-40B4-BE49-F238E27FC236}">
                <a16:creationId xmlns:a16="http://schemas.microsoft.com/office/drawing/2014/main" id="{1975AC05-23ED-B9CA-5D65-FD6A3B86AB57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SERVIDOR – ENDPOINTS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F6DD29-B8DC-88AF-765E-9110635ED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6" y="3063015"/>
            <a:ext cx="4438650" cy="2447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91F7C8-9656-173D-3453-D20D66B5B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222" y="3144179"/>
            <a:ext cx="4562475" cy="2127885"/>
          </a:xfrm>
          <a:prstGeom prst="rect">
            <a:avLst/>
          </a:prstGeom>
        </p:spPr>
      </p:pic>
      <p:sp>
        <p:nvSpPr>
          <p:cNvPr id="5" name="Google Shape;175;p10">
            <a:extLst>
              <a:ext uri="{FF2B5EF4-FFF2-40B4-BE49-F238E27FC236}">
                <a16:creationId xmlns:a16="http://schemas.microsoft.com/office/drawing/2014/main" id="{7C2DFF4E-EAF3-385E-A417-52EC830BB84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SERVIDOR – CONFIGURACIÓN DE CORS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B5BC5F-95FE-6E66-91CE-8F2AF451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2743491"/>
            <a:ext cx="7622395" cy="3702570"/>
          </a:xfrm>
          <a:prstGeom prst="rect">
            <a:avLst/>
          </a:prstGeom>
        </p:spPr>
      </p:pic>
      <p:sp>
        <p:nvSpPr>
          <p:cNvPr id="4" name="Google Shape;175;p10">
            <a:extLst>
              <a:ext uri="{FF2B5EF4-FFF2-40B4-BE49-F238E27FC236}">
                <a16:creationId xmlns:a16="http://schemas.microsoft.com/office/drawing/2014/main" id="{117B6476-8C37-E5FC-25D7-1066C69A22B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BBCCC409-4CE6-BAFA-4BED-6F43D8A66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>
            <a:extLst>
              <a:ext uri="{FF2B5EF4-FFF2-40B4-BE49-F238E27FC236}">
                <a16:creationId xmlns:a16="http://schemas.microsoft.com/office/drawing/2014/main" id="{586BAEA0-12B0-E1D2-2346-113426390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99" name="Google Shape;199;p13">
            <a:extLst>
              <a:ext uri="{FF2B5EF4-FFF2-40B4-BE49-F238E27FC236}">
                <a16:creationId xmlns:a16="http://schemas.microsoft.com/office/drawing/2014/main" id="{9607C67A-DEC2-EF01-87C4-E01C84349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SERVIDOR – </a:t>
            </a:r>
            <a:r>
              <a:rPr lang="es-ES" dirty="0"/>
              <a:t>PRUEBAS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2" name="Imagen 1" descr="Texto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AD695509-8B49-3586-764C-AE1D906E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77" y="2987802"/>
            <a:ext cx="4991735" cy="2857500"/>
          </a:xfrm>
          <a:prstGeom prst="rect">
            <a:avLst/>
          </a:prstGeom>
        </p:spPr>
      </p:pic>
      <p:sp>
        <p:nvSpPr>
          <p:cNvPr id="4" name="Google Shape;175;p10">
            <a:extLst>
              <a:ext uri="{FF2B5EF4-FFF2-40B4-BE49-F238E27FC236}">
                <a16:creationId xmlns:a16="http://schemas.microsoft.com/office/drawing/2014/main" id="{8A86EC06-78AD-78C4-23FC-3D702F3FED6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718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CREAR PROYECTO 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208" name="Google Shape;208;p14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247" y="2713483"/>
            <a:ext cx="4930465" cy="344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MÉTODOS DEL CLIENTE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216" name="Google Shape;216;p1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7" name="Google Shape;217;p15" descr="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559" y="3082693"/>
            <a:ext cx="6721894" cy="252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/>
              <a:t>INICIO DE SESIÓN</a:t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5" name="Google Shape;225;p16" descr="Interfaz de usuario gráfica, Aplicación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0312" y="3429000"/>
            <a:ext cx="6070385" cy="247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/>
              <a:t>VER BOLETOS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6668" y="3429000"/>
            <a:ext cx="6117673" cy="263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/>
              <a:t>COMPRAR BOLETOS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2826" y="3280939"/>
            <a:ext cx="6246556" cy="316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614406"/>
            <a:ext cx="12192000" cy="6243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596348" y="701336"/>
            <a:ext cx="3389726" cy="542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INTRODUCCIÓN</a:t>
            </a:r>
            <a:endParaRPr dirty="0"/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OBJETIVOS</a:t>
            </a:r>
            <a:endParaRPr dirty="0"/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HERRAMIENTAS</a:t>
            </a:r>
            <a:endParaRPr dirty="0"/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DESARROLLO</a:t>
            </a:r>
            <a:endParaRPr dirty="0"/>
          </a:p>
          <a:p>
            <a:pPr marL="629920" lvl="1" indent="-305435">
              <a:spcBef>
                <a:spcPts val="920"/>
              </a:spcBef>
              <a:buSzPts val="1472"/>
            </a:pPr>
            <a:r>
              <a:rPr lang="es-ES">
                <a:solidFill>
                  <a:schemeClr val="lt1"/>
                </a:solidFill>
              </a:rPr>
              <a:t>BDD</a:t>
            </a:r>
            <a:endParaRPr lang="es-ES" dirty="0">
              <a:solidFill>
                <a:schemeClr val="lt1"/>
              </a:solidFill>
            </a:endParaRPr>
          </a:p>
          <a:p>
            <a:pPr marL="629920" lvl="1" indent="-305435" algn="l">
              <a:spcBef>
                <a:spcPts val="919"/>
              </a:spcBef>
              <a:spcAft>
                <a:spcPts val="0"/>
              </a:spcAft>
              <a:buSzPts val="1472"/>
              <a:buChar char="◼"/>
            </a:pPr>
            <a:r>
              <a:rPr lang="es-ES">
                <a:solidFill>
                  <a:schemeClr val="lt1"/>
                </a:solidFill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629920" lvl="1" indent="-305435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CLIENTE CONSOLA</a:t>
            </a:r>
            <a:endParaRPr dirty="0"/>
          </a:p>
          <a:p>
            <a:pPr marL="629920" lvl="1" indent="-305435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CLIENTE ESCRITORIO</a:t>
            </a:r>
            <a:endParaRPr dirty="0"/>
          </a:p>
          <a:p>
            <a:pPr marL="629920" lvl="1" indent="-305435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CLIENTE WEB</a:t>
            </a:r>
            <a:endParaRPr dirty="0"/>
          </a:p>
          <a:p>
            <a:pPr marL="629920" lvl="1" indent="-305435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CONCLUSIONES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RECOMENDACIONES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BIBLIOGRAFÍA</a:t>
            </a:r>
            <a:endParaRPr dirty="0"/>
          </a:p>
        </p:txBody>
      </p:sp>
      <p:pic>
        <p:nvPicPr>
          <p:cNvPr id="108" name="Google Shape;108;p2" descr="Resultado de imagen para AGEND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522" y="1935576"/>
            <a:ext cx="6489819" cy="30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575887A3-DDFA-F9E5-D3F5-94227FC36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>
            <a:extLst>
              <a:ext uri="{FF2B5EF4-FFF2-40B4-BE49-F238E27FC236}">
                <a16:creationId xmlns:a16="http://schemas.microsoft.com/office/drawing/2014/main" id="{C9C32B05-81A7-4A84-0666-C5C8C57DF4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9" name="Google Shape;239;p18">
            <a:extLst>
              <a:ext uri="{FF2B5EF4-FFF2-40B4-BE49-F238E27FC236}">
                <a16:creationId xmlns:a16="http://schemas.microsoft.com/office/drawing/2014/main" id="{4DEAA2D8-E80D-CA77-D926-894EABCB7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 dirty="0"/>
              <a:t>VER FACTURAS</a:t>
            </a:r>
            <a:endParaRPr dirty="0"/>
          </a:p>
        </p:txBody>
      </p:sp>
      <p:sp>
        <p:nvSpPr>
          <p:cNvPr id="240" name="Google Shape;240;p18">
            <a:extLst>
              <a:ext uri="{FF2B5EF4-FFF2-40B4-BE49-F238E27FC236}">
                <a16:creationId xmlns:a16="http://schemas.microsoft.com/office/drawing/2014/main" id="{6026647B-D914-7AC7-3BED-A97F72DE757D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85354BBB-35E2-57C4-F937-91260CD7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4" y="3103845"/>
            <a:ext cx="4849749" cy="36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8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C359F460-1C07-3263-06B3-51E44A61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>
            <a:extLst>
              <a:ext uri="{FF2B5EF4-FFF2-40B4-BE49-F238E27FC236}">
                <a16:creationId xmlns:a16="http://schemas.microsoft.com/office/drawing/2014/main" id="{13EAD2C1-A649-3CFF-5A67-C05963F96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9" name="Google Shape;239;p18">
            <a:extLst>
              <a:ext uri="{FF2B5EF4-FFF2-40B4-BE49-F238E27FC236}">
                <a16:creationId xmlns:a16="http://schemas.microsoft.com/office/drawing/2014/main" id="{93C91421-6EC8-CFB2-7298-11DDC7785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 dirty="0"/>
              <a:t>VER TABLA DE AMORTIZACIÓN</a:t>
            </a:r>
            <a:endParaRPr dirty="0"/>
          </a:p>
        </p:txBody>
      </p:sp>
      <p:sp>
        <p:nvSpPr>
          <p:cNvPr id="240" name="Google Shape;240;p18">
            <a:extLst>
              <a:ext uri="{FF2B5EF4-FFF2-40B4-BE49-F238E27FC236}">
                <a16:creationId xmlns:a16="http://schemas.microsoft.com/office/drawing/2014/main" id="{338E2927-2096-6833-C74B-DC8A6FD358E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471565-F714-1639-DFDE-25C3C2DE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13" y="3239619"/>
            <a:ext cx="4712399" cy="3306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732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CREACIÓN DE PROYECTO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248" name="Google Shape;248;p1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9" name="Google Shape;249;p19" descr="Captura de pantalla de un celular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954" y="2777178"/>
            <a:ext cx="5479646" cy="380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OBTENER CLIENTE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709" y="2750621"/>
            <a:ext cx="4861445" cy="35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FD00A1D9-A4A0-5FDB-9C5E-C0B1E2521A8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MÉTODOS DEL CLIENTE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65" name="Google Shape;265;p21" descr="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530" y="2888730"/>
            <a:ext cx="8170155" cy="30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A4F41CEE-5A92-A1B5-26E7-0196048B5D4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</a:t>
            </a:r>
            <a:r>
              <a:rPr lang="es-ES"/>
              <a:t>INICIO DE SESIÓN</a:t>
            </a: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73" name="Google Shape;2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345" y="3148163"/>
            <a:ext cx="5250475" cy="29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16677BEF-DF89-92AD-B345-C7C6C4E2F2FD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25" y="2704525"/>
            <a:ext cx="5170725" cy="36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AD8661E2-4859-AF22-56CC-B8EECA44EAB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6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325" y="2593700"/>
            <a:ext cx="4682980" cy="39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A72555C6-C125-C7CF-6E42-677CE8DB38E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0c7ac6ffc_0_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95" name="Google Shape;295;g360c7ac6ffc_0_2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6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</a:t>
            </a:r>
            <a:r>
              <a:rPr lang="es-ES"/>
              <a:t>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97" name="Google Shape;297;g360c7ac6ff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850" y="2702350"/>
            <a:ext cx="3315974" cy="37438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986D4FB6-263F-C528-8145-EFDDA9B3314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>
          <a:extLst>
            <a:ext uri="{FF2B5EF4-FFF2-40B4-BE49-F238E27FC236}">
              <a16:creationId xmlns:a16="http://schemas.microsoft.com/office/drawing/2014/main" id="{8FB9C0FA-6E35-F4EC-6342-BA4CC62B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0c7ac6ffc_0_2">
            <a:extLst>
              <a:ext uri="{FF2B5EF4-FFF2-40B4-BE49-F238E27FC236}">
                <a16:creationId xmlns:a16="http://schemas.microsoft.com/office/drawing/2014/main" id="{11225654-703A-ACB5-121D-A4A36D4C2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95" name="Google Shape;295;g360c7ac6ffc_0_2">
            <a:extLst>
              <a:ext uri="{FF2B5EF4-FFF2-40B4-BE49-F238E27FC236}">
                <a16:creationId xmlns:a16="http://schemas.microsoft.com/office/drawing/2014/main" id="{305DDEA3-CFB7-EC06-731D-7FB9D334B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6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ESCRITORIO – EJECUCIÓN </a:t>
            </a:r>
            <a:r>
              <a:rPr lang="es-ES" dirty="0"/>
              <a:t>VER TABLA DE AMORTIZACIÓN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2" name="Imagen 1" descr="Tabla&#10;&#10;El contenido generado por IA puede ser incorrecto.">
            <a:extLst>
              <a:ext uri="{FF2B5EF4-FFF2-40B4-BE49-F238E27FC236}">
                <a16:creationId xmlns:a16="http://schemas.microsoft.com/office/drawing/2014/main" id="{580B6EC5-672D-3C40-8DEC-46623356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68" y="2719951"/>
            <a:ext cx="4593953" cy="3326165"/>
          </a:xfrm>
          <a:prstGeom prst="rect">
            <a:avLst/>
          </a:prstGeom>
        </p:spPr>
      </p:pic>
      <p:sp>
        <p:nvSpPr>
          <p:cNvPr id="4" name="Google Shape;248;p19">
            <a:extLst>
              <a:ext uri="{FF2B5EF4-FFF2-40B4-BE49-F238E27FC236}">
                <a16:creationId xmlns:a16="http://schemas.microsoft.com/office/drawing/2014/main" id="{18674505-FE54-DB98-763F-6EF5937A8D1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344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81192" y="2492641"/>
            <a:ext cx="3915668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s-ES" dirty="0"/>
              <a:t>En el contexto actual del sector aéreo, contar con sistemas eficientes para la búsqueda y reserva de vuelos es fundamental para mejorar la experiencia del usuario. Este proyecto presenta el  y desarrollo de un servicio web para Viajecito S.A., que permite a los usuarios buscar vuelos según ciudad de origen, ciudad destino y fecha de salida, así como consultar sus compras realizadas. La solución garantiza una comunicación estandarizada entre clientes y servidor, facilitando la interoperabilidad y optimizando la gestión de información de vuelos y reservas.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  <p:sp>
        <p:nvSpPr>
          <p:cNvPr id="116" name="Google Shape;116;p3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7" name="Google Shape;117;p3" descr="Dibujo animado de un personaje con la boca abierta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2267" y="2048967"/>
            <a:ext cx="4476022" cy="447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636250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CREACIÓN DEL PROYECTO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&gt; npx create-expo-app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304" name="Google Shape;304;p2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5" name="Google Shape;305;p25" descr="Interfaz de usuario gráfica, 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847" y="2778847"/>
            <a:ext cx="4859626" cy="325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34089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/>
              <a:t>En axios es necesario declarar la estructura la URL.</a:t>
            </a:r>
            <a:endParaRPr i="1"/>
          </a:p>
        </p:txBody>
      </p:sp>
      <p:pic>
        <p:nvPicPr>
          <p:cNvPr id="313" name="Google Shape;3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1780" y="2866746"/>
            <a:ext cx="5962379" cy="37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351426E5-3867-3E61-37B6-1CB6D8D8869A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INICIO DE SESIÓN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435" y="2706800"/>
            <a:ext cx="7886347" cy="32129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EA724A7C-051A-2FC9-67BD-270319B7A16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9" name="Google Shape;3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994" y="2704754"/>
            <a:ext cx="6441642" cy="31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A57574E4-3E0D-9C0D-9C08-E33ED4552A7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Imagen 1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067B121B-6427-7E62-EFCB-F60B3287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3351253"/>
            <a:ext cx="3992372" cy="1895719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B67B780C-45FD-2332-AF4E-B5C321A5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299" y="3351253"/>
            <a:ext cx="3736082" cy="1895719"/>
          </a:xfrm>
          <a:prstGeom prst="rect">
            <a:avLst/>
          </a:prstGeom>
        </p:spPr>
      </p:pic>
      <p:sp>
        <p:nvSpPr>
          <p:cNvPr id="5" name="Google Shape;304;p25">
            <a:extLst>
              <a:ext uri="{FF2B5EF4-FFF2-40B4-BE49-F238E27FC236}">
                <a16:creationId xmlns:a16="http://schemas.microsoft.com/office/drawing/2014/main" id="{9F703D64-7F61-4D2F-0443-3762FB42697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5" name="Google Shape;3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608" y="2788974"/>
            <a:ext cx="6813755" cy="35557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33865A84-206D-94C1-9D69-BE5D41DB296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51" name="Google Shape;351;p31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DETALLE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031" y="2765498"/>
            <a:ext cx="6245457" cy="35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E3F500B8-3D25-3085-CCD9-75E7820AC60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97A9C069-4CE1-1B22-C3AD-E490AEBA9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>
            <a:extLst>
              <a:ext uri="{FF2B5EF4-FFF2-40B4-BE49-F238E27FC236}">
                <a16:creationId xmlns:a16="http://schemas.microsoft.com/office/drawing/2014/main" id="{BB955CC8-2964-443C-A436-CBBE77F3D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43" name="Google Shape;343;p30">
            <a:extLst>
              <a:ext uri="{FF2B5EF4-FFF2-40B4-BE49-F238E27FC236}">
                <a16:creationId xmlns:a16="http://schemas.microsoft.com/office/drawing/2014/main" id="{5B7107B9-09AF-DEDC-9D63-2B1C0AFBE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WEB – EJECUCIÓN VER TABLA DE AMORTIZACIÓN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00BA6238-670B-261A-95A0-25DEBD7B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44" y="2940430"/>
            <a:ext cx="5989766" cy="3396361"/>
          </a:xfrm>
          <a:prstGeom prst="rect">
            <a:avLst/>
          </a:prstGeom>
        </p:spPr>
      </p:pic>
      <p:sp>
        <p:nvSpPr>
          <p:cNvPr id="4" name="Google Shape;304;p25">
            <a:extLst>
              <a:ext uri="{FF2B5EF4-FFF2-40B4-BE49-F238E27FC236}">
                <a16:creationId xmlns:a16="http://schemas.microsoft.com/office/drawing/2014/main" id="{B7215C40-7812-1462-8920-C0985478F76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553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body" idx="1"/>
          </p:nvPr>
        </p:nvSpPr>
        <p:spPr>
          <a:xfrm>
            <a:off x="581193" y="2180496"/>
            <a:ext cx="8341134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CREACIÓN DEL PROYECTO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npx create-expo-app@latest .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npm install axios fast-xml-parser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360" name="Google Shape;360;p32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1" name="Google Shape;361;p32" descr="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1870" y="2723138"/>
            <a:ext cx="4766377" cy="331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67" name="Google Shape;367;p33"/>
          <p:cNvSpPr txBox="1">
            <a:spLocks noGrp="1"/>
          </p:cNvSpPr>
          <p:nvPr>
            <p:ph type="body" idx="1"/>
          </p:nvPr>
        </p:nvSpPr>
        <p:spPr>
          <a:xfrm>
            <a:off x="581193" y="2180496"/>
            <a:ext cx="342277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CLIENTE IMPLEMENTACIÓN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7308" y="2684560"/>
            <a:ext cx="5962379" cy="37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5FB10A33-A828-C07A-5861-4402CC3ECAA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581192" y="2418112"/>
            <a:ext cx="8147172" cy="310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576"/>
              <a:buFont typeface="Noto Sans Symbols"/>
              <a:buChar char="∙"/>
            </a:pPr>
            <a:r>
              <a:rPr lang="es-ES" sz="2800" dirty="0">
                <a:latin typeface="Gill Sans"/>
                <a:ea typeface="Gill Sans"/>
                <a:cs typeface="Gill Sans"/>
                <a:sym typeface="Gill Sans"/>
              </a:rPr>
              <a:t>Diseñar e implementar un servicio web para Viajecito S.A. que permita la búsqueda de vuelos y la gestión de compras de los usuarios.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>
              <a:solidFill>
                <a:schemeClr val="lt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SERVIDOR</a:t>
            </a: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339643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INICIO DE SESIÓN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3370" y="982802"/>
            <a:ext cx="3014663" cy="53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D84C32A0-F0C5-8878-A796-21DDF535523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339643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385" name="Google Shape;385;p35" descr="Interfaz de usuario gráfica, Texto, Aplicación, Chat o mensaje de 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8339" y="927763"/>
            <a:ext cx="2285625" cy="52280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62D8CCCE-26EC-2F33-F46D-67EF96857C09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7552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" name="Imagen 1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89D63DA0-C801-FA00-A8A6-2A4BB712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3" y="1350581"/>
            <a:ext cx="4912518" cy="4677247"/>
          </a:xfrm>
          <a:prstGeom prst="rect">
            <a:avLst/>
          </a:prstGeom>
        </p:spPr>
      </p:pic>
      <p:sp>
        <p:nvSpPr>
          <p:cNvPr id="4" name="Google Shape;360;p32">
            <a:extLst>
              <a:ext uri="{FF2B5EF4-FFF2-40B4-BE49-F238E27FC236}">
                <a16:creationId xmlns:a16="http://schemas.microsoft.com/office/drawing/2014/main" id="{BF459523-7011-E402-46B7-80B30EAD434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99" name="Google Shape;399;p3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7552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" name="Imagen 1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AEEC1CBE-443D-042D-5FB5-F2C238EC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2" y="1437957"/>
            <a:ext cx="4661463" cy="4523931"/>
          </a:xfrm>
          <a:prstGeom prst="rect">
            <a:avLst/>
          </a:prstGeom>
        </p:spPr>
      </p:pic>
      <p:sp>
        <p:nvSpPr>
          <p:cNvPr id="4" name="Google Shape;360;p32">
            <a:extLst>
              <a:ext uri="{FF2B5EF4-FFF2-40B4-BE49-F238E27FC236}">
                <a16:creationId xmlns:a16="http://schemas.microsoft.com/office/drawing/2014/main" id="{72F1DEF9-DB6F-4D5D-E682-E3E9C8109DD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>
          <a:extLst>
            <a:ext uri="{FF2B5EF4-FFF2-40B4-BE49-F238E27FC236}">
              <a16:creationId xmlns:a16="http://schemas.microsoft.com/office/drawing/2014/main" id="{3DE42176-89FE-6D65-5F30-36FB976BB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>
            <a:extLst>
              <a:ext uri="{FF2B5EF4-FFF2-40B4-BE49-F238E27FC236}">
                <a16:creationId xmlns:a16="http://schemas.microsoft.com/office/drawing/2014/main" id="{49CA1576-9084-F211-0539-594513421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99" name="Google Shape;399;p37">
            <a:extLst>
              <a:ext uri="{FF2B5EF4-FFF2-40B4-BE49-F238E27FC236}">
                <a16:creationId xmlns:a16="http://schemas.microsoft.com/office/drawing/2014/main" id="{C11EBCC6-B224-2BFE-4DEE-7574737EAD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7552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 dirty="0"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EJECUCIÓN VER TABLA DE AMORTIZACIÓN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sp>
        <p:nvSpPr>
          <p:cNvPr id="400" name="Google Shape;400;p37">
            <a:extLst>
              <a:ext uri="{FF2B5EF4-FFF2-40B4-BE49-F238E27FC236}">
                <a16:creationId xmlns:a16="http://schemas.microsoft.com/office/drawing/2014/main" id="{854296F9-A201-DC29-5875-73FDE3B21A0D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646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sz="1400" b="1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620233F-3995-C3B4-457E-E01B879A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78" y="834397"/>
            <a:ext cx="2693447" cy="561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00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407" name="Google Shape;407;p38"/>
          <p:cNvSpPr txBox="1">
            <a:spLocks noGrp="1"/>
          </p:cNvSpPr>
          <p:nvPr>
            <p:ph type="body" idx="1"/>
          </p:nvPr>
        </p:nvSpPr>
        <p:spPr>
          <a:xfrm>
            <a:off x="581192" y="2365553"/>
            <a:ext cx="8589441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just" rtl="0"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 dirty="0">
                <a:latin typeface="Cambria"/>
                <a:ea typeface="Cambria"/>
                <a:cs typeface="Cambria"/>
                <a:sym typeface="Cambria"/>
              </a:rPr>
              <a:t>El servidor y su capa han permitido integrar de forma homogénea los clientes web, móvil, de consola y de escritorio, evitando duplicar lógica de negocio.</a:t>
            </a:r>
            <a:endParaRPr dirty="0"/>
          </a:p>
          <a:p>
            <a:pPr marL="305435" lvl="0" indent="-305435" algn="just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 dirty="0">
                <a:latin typeface="Cambria"/>
                <a:ea typeface="Cambria"/>
                <a:cs typeface="Cambria"/>
                <a:sym typeface="Cambria"/>
              </a:rPr>
              <a:t>La arquitectura MVC usada en todas las interfaces facilita la mantenibilidad y agiliza futuras ampliaciones funcionales.</a:t>
            </a:r>
            <a:endParaRPr dirty="0"/>
          </a:p>
          <a:p>
            <a:pPr marL="305435" lvl="0" indent="-305435" algn="just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 dirty="0">
                <a:latin typeface="Cambria"/>
                <a:ea typeface="Cambria"/>
                <a:cs typeface="Cambria"/>
                <a:sym typeface="Cambria"/>
              </a:rPr>
              <a:t>La reutilización de controladores en los distintos clientes demuestra la portabilidad del núcleo de servicios y garantiza coherencia en los resultados mostrados al usuario.</a:t>
            </a:r>
            <a:endParaRPr dirty="0"/>
          </a:p>
          <a:p>
            <a:pPr marL="305435" lvl="0" indent="-188595" algn="just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None/>
            </a:pP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lang="es-ES"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lang="es-ES" b="1" dirty="0">
              <a:solidFill>
                <a:schemeClr val="lt1"/>
              </a:solidFill>
              <a:latin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lang="es-ES" b="1" dirty="0">
              <a:solidFill>
                <a:schemeClr val="lt1"/>
              </a:solidFill>
              <a:latin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lang="es-ES"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lang="es-ES"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lang="es-ES" dirty="0">
              <a:solidFill>
                <a:schemeClr val="lt1"/>
              </a:solidFill>
              <a:latin typeface="Gill Sans"/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lang="es-ES" dirty="0">
              <a:solidFill>
                <a:schemeClr val="lt1"/>
              </a:solidFill>
              <a:latin typeface="Gill Sans"/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lang="es-ES" dirty="0">
              <a:solidFill>
                <a:schemeClr val="lt1"/>
              </a:solidFill>
              <a:latin typeface="Gill Sans"/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lang="es-ES" dirty="0">
              <a:solidFill>
                <a:schemeClr val="lt1"/>
              </a:solidFill>
              <a:latin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lang="es-ES" sz="1400" b="1" dirty="0">
              <a:solidFill>
                <a:srgbClr val="FFC0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lang="es-ES" sz="1400" b="1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lang="es-ES" sz="1400" b="1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RECOMENDACIONES</a:t>
            </a:r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1"/>
          </p:nvPr>
        </p:nvSpPr>
        <p:spPr>
          <a:xfrm>
            <a:off x="581192" y="2418112"/>
            <a:ext cx="8500664" cy="220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just" rtl="0"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>
                <a:latin typeface="Cambria"/>
                <a:ea typeface="Cambria"/>
                <a:cs typeface="Cambria"/>
                <a:sym typeface="Cambria"/>
              </a:rPr>
              <a:t>Automatizar pruebas de integración entre servidor y clientes para prevenir regresiones en cada despliegue.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646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sz="1400" b="1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BIBLIOGRAFÍA</a:t>
            </a:r>
            <a:endParaRPr/>
          </a:p>
        </p:txBody>
      </p:sp>
      <p:sp>
        <p:nvSpPr>
          <p:cNvPr id="421" name="Google Shape;421;p40"/>
          <p:cNvSpPr txBox="1">
            <a:spLocks noGrp="1"/>
          </p:cNvSpPr>
          <p:nvPr>
            <p:ph type="body" idx="1"/>
          </p:nvPr>
        </p:nvSpPr>
        <p:spPr>
          <a:xfrm>
            <a:off x="581193" y="2180496"/>
            <a:ext cx="8571686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05435" lvl="0" indent="-208165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endParaRPr dirty="0"/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 dirty="0">
                <a:latin typeface="Cambria"/>
                <a:ea typeface="Cambria"/>
                <a:cs typeface="Cambria"/>
                <a:sym typeface="Cambria"/>
              </a:rPr>
              <a:t>IBM. (s.f.). SOAP. Recuperado de </a:t>
            </a:r>
            <a:r>
              <a:rPr lang="es-ES" sz="1800" dirty="0">
                <a:latin typeface="Cambria"/>
                <a:ea typeface="Cambria"/>
                <a:cs typeface="Cambria"/>
                <a:sym typeface="Cambria"/>
                <a:hlinkClick r:id="rId3"/>
              </a:rPr>
              <a:t>https://www.ibm.com/docs/es/rsas/7.5.0?topic=standards-soap</a:t>
            </a:r>
            <a:endParaRPr lang="es-ES" sz="1800" dirty="0">
              <a:latin typeface="Cambria"/>
              <a:ea typeface="Cambria"/>
              <a:cs typeface="Cambria"/>
              <a:sym typeface="Cambria"/>
            </a:endParaRPr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MX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¿Qué es REST? Conoce su potencia. (2018, May 17). OpenWebinars.net. https://openwebinars.net/blog/que-es-rest-conoce-su-potencia/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 dirty="0" err="1">
                <a:latin typeface="Cambria"/>
                <a:ea typeface="Cambria"/>
                <a:cs typeface="Cambria"/>
                <a:sym typeface="Cambria"/>
              </a:rPr>
              <a:t>Atlassian</a:t>
            </a:r>
            <a:r>
              <a:rPr lang="es-ES" sz="1800" dirty="0">
                <a:latin typeface="Cambria"/>
                <a:ea typeface="Cambria"/>
                <a:cs typeface="Cambria"/>
                <a:sym typeface="Cambria"/>
              </a:rPr>
              <a:t>. (s.f.). Arquitectura de microservicios. Recuperado de https://www.atlassian.com/es/microservices/microservices-architecture</a:t>
            </a:r>
            <a:endParaRPr dirty="0"/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 dirty="0">
                <a:latin typeface="Cambria"/>
                <a:ea typeface="Cambria"/>
                <a:cs typeface="Cambria"/>
                <a:sym typeface="Cambria"/>
              </a:rPr>
              <a:t>Paradigma Digital. (s.f.). Patrones de arquitectura de microservicios, ¿qué son y qué ventajas ofrecen?. Recuperado de https://www.paradigmadigital.com/dev/patrones-arquitectura-microservicios-que-son-ventajas/</a:t>
            </a:r>
            <a:endParaRPr dirty="0"/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 dirty="0" err="1">
                <a:latin typeface="Cambria"/>
                <a:ea typeface="Cambria"/>
                <a:cs typeface="Cambria"/>
                <a:sym typeface="Cambria"/>
              </a:rPr>
              <a:t>Profile</a:t>
            </a:r>
            <a:r>
              <a:rPr lang="es-ES" sz="1800" dirty="0">
                <a:latin typeface="Cambria"/>
                <a:ea typeface="Cambria"/>
                <a:cs typeface="Cambria"/>
                <a:sym typeface="Cambria"/>
              </a:rPr>
              <a:t>. (2024). ¿Qué es la arquitectura de software? Fundamentos clave. Recuperado de https://profile.es/blog/que-es-la-arquitectura-de-software/</a:t>
            </a:r>
            <a:endParaRPr dirty="0"/>
          </a:p>
          <a:p>
            <a:pPr marL="305435" lvl="0" indent="-208165" algn="just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646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sz="1400" b="1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HERRAMIENTAS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sz="1400" b="1" i="0" u="none" strike="noStrike" cap="none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>
              <a:solidFill>
                <a:schemeClr val="lt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SERVIDOR</a:t>
            </a: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1" name="Google Shape;131;p5" descr="Tecnologías Oracle Java | Oracle Españ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819" y="3115365"/>
            <a:ext cx="3200541" cy="1792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Las ventajas de React.js para desarrollar un sitio web de alto rendimien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0389" y="3121468"/>
            <a:ext cx="2709269" cy="178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429208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/>
              <a:t>BDD – Máquina virtual en la nube</a:t>
            </a: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166" name="Google Shape;166;p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>
              <a:solidFill>
                <a:srgbClr val="FFC000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SERVIDOR</a:t>
            </a:r>
            <a:endParaRPr lang="es-ES" dirty="0">
              <a:solidFill>
                <a:schemeClr val="bg1"/>
              </a:solidFill>
              <a:ea typeface="Gill Sans"/>
              <a:sym typeface="Gill Sans"/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CLIEN</a:t>
            </a: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sym typeface="Gill Sans"/>
              </a:rPr>
              <a:t>TE CONSOLA</a:t>
            </a:r>
            <a:endParaRPr lang="es-ES">
              <a:solidFill>
                <a:schemeClr val="lt1"/>
              </a:solidFill>
              <a:ea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CLIEN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 ESCRITORIO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>
              <a:solidFill>
                <a:schemeClr val="lt1"/>
              </a:solidFill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Imagen 1" descr="Imagen 1, Imagen">
            <a:extLst>
              <a:ext uri="{FF2B5EF4-FFF2-40B4-BE49-F238E27FC236}">
                <a16:creationId xmlns:a16="http://schemas.microsoft.com/office/drawing/2014/main" id="{9AE0FFB6-8327-D5CE-3060-C093B60A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37" y="2635640"/>
            <a:ext cx="7352403" cy="3657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BC437FDC-0109-14F7-170A-C56D34C2E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>
            <a:extLst>
              <a:ext uri="{FF2B5EF4-FFF2-40B4-BE49-F238E27FC236}">
                <a16:creationId xmlns:a16="http://schemas.microsoft.com/office/drawing/2014/main" id="{BA1FB3F4-FDA9-F551-03EA-D1DD2AD43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>
            <a:extLst>
              <a:ext uri="{FF2B5EF4-FFF2-40B4-BE49-F238E27FC236}">
                <a16:creationId xmlns:a16="http://schemas.microsoft.com/office/drawing/2014/main" id="{4E90B060-C168-ACE6-6448-E333462C0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429208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/>
              <a:t>BDD – Configurar Firewall</a:t>
            </a: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166" name="Google Shape;166;p9">
            <a:extLst>
              <a:ext uri="{FF2B5EF4-FFF2-40B4-BE49-F238E27FC236}">
                <a16:creationId xmlns:a16="http://schemas.microsoft.com/office/drawing/2014/main" id="{531092B9-EC61-F82E-DE44-C0A699E0CF8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>
              <a:solidFill>
                <a:srgbClr val="FFC000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SERVIDOR</a:t>
            </a:r>
            <a:endParaRPr lang="es-ES" dirty="0">
              <a:solidFill>
                <a:schemeClr val="bg1"/>
              </a:solidFill>
              <a:ea typeface="Gill Sans"/>
              <a:sym typeface="Gill Sans"/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CLIEN</a:t>
            </a: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sym typeface="Gill Sans"/>
              </a:rPr>
              <a:t>TE CONSOLA</a:t>
            </a:r>
            <a:endParaRPr lang="es-ES">
              <a:solidFill>
                <a:schemeClr val="lt1"/>
              </a:solidFill>
              <a:ea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CLIEN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 ESCRITORIO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>
              <a:solidFill>
                <a:schemeClr val="lt1"/>
              </a:solidFill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Imagen 2" descr="Imagen 1, Imagen">
            <a:extLst>
              <a:ext uri="{FF2B5EF4-FFF2-40B4-BE49-F238E27FC236}">
                <a16:creationId xmlns:a16="http://schemas.microsoft.com/office/drawing/2014/main" id="{5F69D045-B4F9-AD90-BACD-BA635542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2719388"/>
            <a:ext cx="77533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8BFC8C2E-E210-24E7-75E7-A5A280D5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>
            <a:extLst>
              <a:ext uri="{FF2B5EF4-FFF2-40B4-BE49-F238E27FC236}">
                <a16:creationId xmlns:a16="http://schemas.microsoft.com/office/drawing/2014/main" id="{2E287E1A-95F3-171D-F684-1F9D76C4FB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>
            <a:extLst>
              <a:ext uri="{FF2B5EF4-FFF2-40B4-BE49-F238E27FC236}">
                <a16:creationId xmlns:a16="http://schemas.microsoft.com/office/drawing/2014/main" id="{28251C03-C08B-6CEB-9170-1B152DB16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941925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/>
              <a:t>BDD – Instalar base de datos mediante </a:t>
            </a:r>
            <a:r>
              <a:rPr lang="es-ES" dirty="0" err="1"/>
              <a:t>ssh</a:t>
            </a:r>
            <a:r>
              <a:rPr lang="es-ES" dirty="0"/>
              <a:t> y </a:t>
            </a:r>
            <a:r>
              <a:rPr lang="es-ES" dirty="0" err="1"/>
              <a:t>docker</a:t>
            </a: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166" name="Google Shape;166;p9">
            <a:extLst>
              <a:ext uri="{FF2B5EF4-FFF2-40B4-BE49-F238E27FC236}">
                <a16:creationId xmlns:a16="http://schemas.microsoft.com/office/drawing/2014/main" id="{50D85EC5-D72E-7D4B-2276-41880B1CEBF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>
              <a:solidFill>
                <a:srgbClr val="FFC000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SERVIDOR</a:t>
            </a:r>
            <a:endParaRPr lang="es-ES" dirty="0">
              <a:solidFill>
                <a:schemeClr val="bg1"/>
              </a:solidFill>
              <a:ea typeface="Gill Sans"/>
              <a:sym typeface="Gill Sans"/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CLIEN</a:t>
            </a: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sym typeface="Gill Sans"/>
              </a:rPr>
              <a:t>TE CONSOLA</a:t>
            </a:r>
            <a:endParaRPr lang="es-ES">
              <a:solidFill>
                <a:schemeClr val="lt1"/>
              </a:solidFill>
              <a:ea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CLIEN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 ESCRITORIO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>
              <a:solidFill>
                <a:schemeClr val="lt1"/>
              </a:solidFill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Imagen 1" descr="Texto&#10;&#10;El contenido generado por IA puede ser incorrecto., Imagen">
            <a:extLst>
              <a:ext uri="{FF2B5EF4-FFF2-40B4-BE49-F238E27FC236}">
                <a16:creationId xmlns:a16="http://schemas.microsoft.com/office/drawing/2014/main" id="{FA6223C5-F44F-162F-4B00-5A3E4986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4" y="3251350"/>
            <a:ext cx="3967794" cy="21380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8B8A650-F1E1-F1B9-2582-5F7AFAB9DFF0}"/>
              </a:ext>
            </a:extLst>
          </p:cNvPr>
          <p:cNvSpPr txBox="1"/>
          <p:nvPr/>
        </p:nvSpPr>
        <p:spPr>
          <a:xfrm>
            <a:off x="4710023" y="2179607"/>
            <a:ext cx="4641011" cy="46015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050"/>
              </a:lnSpc>
            </a:pPr>
            <a:r>
              <a:rPr lang="es-EC" sz="900">
                <a:latin typeface="Calibri"/>
                <a:cs typeface="Segoe UI"/>
              </a:rPr>
              <a:t>sudo apt update &amp;&amp; sudo apt upgrade -y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 algn="just"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 algn="just"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 desinstalar paquetes conflictivos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for pkg in docker.io docker-doc docker-compose docker-compose-v2 podman-docker containerd runc; do sudo apt-get remove $pkg; done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 Add Docker's official GPG key: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apt-get update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apt-get install ca-certificates curl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install -m 0755 -d /etc/apt/keyrings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curl -fsSL https://download.docker.com/linux/ubuntu/gpg -o /etc/apt/keyrings/docker.asc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chmod a+r /etc/apt/keyrings/docker.asc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 Add the repository to Apt sources: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echo \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  "deb [arch=$(dpkg --print-architecture) signed-by=/etc/apt/keyrings/docker.asc] https://download.docker.com/linux/ubuntu \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  </a:t>
            </a:r>
            <a:r>
              <a:rPr lang="es-EC" sz="900">
                <a:latin typeface="Calibri"/>
                <a:cs typeface="Segoe UI"/>
              </a:rPr>
              <a:t>$(. /etc/os-release &amp;&amp; echo "${UBUNTU_CODENAME:-$VERSION_CODENAME}") stable" | \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s-EC" sz="900">
                <a:latin typeface="Calibri"/>
                <a:cs typeface="Segoe UI"/>
              </a:rPr>
              <a:t>  </a:t>
            </a:r>
            <a:r>
              <a:rPr lang="en-US" sz="900">
                <a:latin typeface="Calibri"/>
                <a:cs typeface="Segoe UI"/>
              </a:rPr>
              <a:t>sudo tee /etc/apt/sources.list.d/docker.list &gt; /dev/null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apt-get update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 instalar docker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apt-get install docker-ce docker-ce-cli containerd.io docker-buildx-plugin docker-compose-plugin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#instalar mysql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docker run --name some-mysql -e MYSQL_ROOT_PASSWORD=root -p 3306:3306 -d mysql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#instalar sqlserver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docker run -e "ACCEPT_EULA=Y" -e "MSSQL_SA_PASSWORD=yourStrong(!)Password" -p 1433:1433 -d mcr.microsoft.com/mssql/server:2022-latest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40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85279607-9946-7021-73B9-38055A767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>
            <a:extLst>
              <a:ext uri="{FF2B5EF4-FFF2-40B4-BE49-F238E27FC236}">
                <a16:creationId xmlns:a16="http://schemas.microsoft.com/office/drawing/2014/main" id="{466DD3DE-B238-A889-9FCE-57D00DDBB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>
            <a:extLst>
              <a:ext uri="{FF2B5EF4-FFF2-40B4-BE49-F238E27FC236}">
                <a16:creationId xmlns:a16="http://schemas.microsoft.com/office/drawing/2014/main" id="{07F5AF87-5E5E-75D6-D3DB-FD47688E2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429208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– ESTRUCTURA GENERAL PARA LOS PROYECTOS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166" name="Google Shape;166;p9">
            <a:extLst>
              <a:ext uri="{FF2B5EF4-FFF2-40B4-BE49-F238E27FC236}">
                <a16:creationId xmlns:a16="http://schemas.microsoft.com/office/drawing/2014/main" id="{B614D514-32C5-925A-9A41-0F707B30026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sym typeface="Gill Sans"/>
              </a:rPr>
              <a:t>BDD</a:t>
            </a:r>
            <a:endParaRPr dirty="0">
              <a:solidFill>
                <a:schemeClr val="bg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  <a:endParaRPr lang="es-ES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8" name="Google Shape;168;p9" descr="Pantalla negra con letras blancas&#10;&#10;El contenido generado por IA puede ser incorrecto.">
            <a:extLst>
              <a:ext uri="{FF2B5EF4-FFF2-40B4-BE49-F238E27FC236}">
                <a16:creationId xmlns:a16="http://schemas.microsoft.com/office/drawing/2014/main" id="{FB849706-C432-3E9E-5D4D-711FB00E9E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7528" y="4141418"/>
            <a:ext cx="5240072" cy="207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F61030-7CE3-5FED-BB15-6CE9F0A6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528" y="2716582"/>
            <a:ext cx="5273025" cy="11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032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79771c-5a71-46fe-9dd8-f72d887ed2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C2ACCC1B9B00478FA2E7B8972EC8BE" ma:contentTypeVersion="11" ma:contentTypeDescription="Crear nuevo documento." ma:contentTypeScope="" ma:versionID="d4396d3606d2d816d775581d66bc0b5c">
  <xsd:schema xmlns:xsd="http://www.w3.org/2001/XMLSchema" xmlns:xs="http://www.w3.org/2001/XMLSchema" xmlns:p="http://schemas.microsoft.com/office/2006/metadata/properties" xmlns:ns3="6079771c-5a71-46fe-9dd8-f72d887ed29a" xmlns:ns4="99d474cd-0443-46e5-8fa5-fd226851a040" targetNamespace="http://schemas.microsoft.com/office/2006/metadata/properties" ma:root="true" ma:fieldsID="b7a4146f824d1cbf4fb7342fc4bd874c" ns3:_="" ns4:_="">
    <xsd:import namespace="6079771c-5a71-46fe-9dd8-f72d887ed29a"/>
    <xsd:import namespace="99d474cd-0443-46e5-8fa5-fd226851a0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9771c-5a71-46fe-9dd8-f72d887ed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474cd-0443-46e5-8fa5-fd226851a04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2247B-1F08-42E2-9C05-C3C21370B493}">
  <ds:schemaRefs>
    <ds:schemaRef ds:uri="http://purl.org/dc/terms/"/>
    <ds:schemaRef ds:uri="http://purl.org/dc/dcmitype/"/>
    <ds:schemaRef ds:uri="99d474cd-0443-46e5-8fa5-fd226851a040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079771c-5a71-46fe-9dd8-f72d887ed29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4055CCB-147F-4F31-AADF-6BF4BC214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79771c-5a71-46fe-9dd8-f72d887ed29a"/>
    <ds:schemaRef ds:uri="99d474cd-0443-46e5-8fa5-fd226851a0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BB22A4-87E2-4FBA-9E5D-6AF2E1E251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1352</Words>
  <Application>Microsoft Office PowerPoint</Application>
  <PresentationFormat>Panorámica</PresentationFormat>
  <Paragraphs>683</Paragraphs>
  <Slides>47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Dividendo</vt:lpstr>
      <vt:lpstr>VIAJECITO RESTFUL JAVA</vt:lpstr>
      <vt:lpstr>Presentación de PowerPoint</vt:lpstr>
      <vt:lpstr>INTRODUCCIÓN</vt:lpstr>
      <vt:lpstr>OBJETIVO</vt:lpstr>
      <vt:lpstr>HERRAMIENTAS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CONCLUSIONES</vt:lpstr>
      <vt:lpstr>RECOMENDACIONES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Villarruel</dc:creator>
  <cp:lastModifiedBy>STEPHEN DAVID DROUET NAVARRETE</cp:lastModifiedBy>
  <cp:revision>111</cp:revision>
  <dcterms:created xsi:type="dcterms:W3CDTF">2020-08-13T07:15:02Z</dcterms:created>
  <dcterms:modified xsi:type="dcterms:W3CDTF">2025-07-09T12:49:44Z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0x01010045C2ACCC1B9B00478FA2E7B8972EC8BE</vt:lpwstr>
  </property>
</Properties>
</file>