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12192000"/>
  <p:notesSz cx="6858000" cy="9144000"/>
  <p:embeddedFontLst>
    <p:embeddedFont>
      <p:font typeface="Gill Sans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hskLY9x4KEAHRGASJKL7CtyL7x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GillSans-regular.fntdata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customschemas.google.com/relationships/presentationmetadata" Target="metadata"/><Relationship Id="rId25" Type="http://schemas.openxmlformats.org/officeDocument/2006/relationships/slide" Target="slides/slide21.xml"/><Relationship Id="rId47" Type="http://schemas.openxmlformats.org/officeDocument/2006/relationships/font" Target="fonts/GillSans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0c7ac6f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60c7ac6ffc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4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9" name="Google Shape;39;p45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46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46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7" name="Google Shape;57;p4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7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4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4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5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5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" name="Google Shape;11;p4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4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4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599226" y="3158569"/>
            <a:ext cx="10993549" cy="15784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s-ES">
                <a:solidFill>
                  <a:schemeClr val="lt1"/>
                </a:solidFill>
              </a:rPr>
              <a:t>VIAJECITO SOAP DOTNET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599226" y="4572000"/>
            <a:ext cx="4261531" cy="1812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b="1" lang="es-ES">
                <a:solidFill>
                  <a:schemeClr val="lt1"/>
                </a:solidFill>
              </a:rPr>
              <a:t>INTEGRANTES:</a:t>
            </a:r>
            <a:r>
              <a:rPr lang="es-ES">
                <a:solidFill>
                  <a:schemeClr val="lt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s-ES">
                <a:solidFill>
                  <a:schemeClr val="lt1"/>
                </a:solidFill>
              </a:rPr>
              <a:t>BAZURTO CHRISTOPHER	</a:t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s-ES">
                <a:solidFill>
                  <a:schemeClr val="lt1"/>
                </a:solidFill>
              </a:rPr>
              <a:t>DROUET STEPHEN</a:t>
            </a:r>
            <a:endParaRPr/>
          </a:p>
        </p:txBody>
      </p:sp>
      <p:pic>
        <p:nvPicPr>
          <p:cNvPr descr="Resultado de imagen para espe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97" y="716302"/>
            <a:ext cx="11647502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9037063" y="5301801"/>
            <a:ext cx="4261531" cy="1235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472"/>
              <a:buFont typeface="Noto Sans Symbols"/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FECHA:  03/06/2025</a:t>
            </a:r>
            <a:endParaRPr b="0" i="0" sz="1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rgbClr val="4590B8"/>
              </a:buClr>
              <a:buSzPts val="1472"/>
              <a:buFont typeface="Noto Sans Symbols"/>
              <a:buNone/>
            </a:pPr>
            <a:r>
              <a:rPr b="1" i="0" lang="es-ES" sz="1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ING: </a:t>
            </a:r>
            <a:r>
              <a:rPr b="0" i="0" lang="es-ES" sz="1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CAMPAÑA MAURICIO</a:t>
            </a:r>
            <a:endParaRPr b="1" i="0" sz="1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581192" y="2180496"/>
            <a:ext cx="6401500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SERVIDOR – ESTRUCTURA GENERAL PARA LOS PROYECTOS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Para todos los proyectos se uso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la estructura MVC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175" name="Google Shape;175;p10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MVC (Modelo-Vista-Controlador): ¿qué es y para qué sirve?"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9449" y="2508537"/>
            <a:ext cx="4022660" cy="402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581191" y="2180496"/>
            <a:ext cx="7371317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SERVIDOR SOAP – CREACIÓN DEL PROYECTO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183" name="Google Shape;183;p11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114" y="2990661"/>
            <a:ext cx="4067538" cy="264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3927" y="2990661"/>
            <a:ext cx="4457664" cy="282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91" name="Google Shape;191;p12"/>
          <p:cNvSpPr txBox="1"/>
          <p:nvPr>
            <p:ph idx="1" type="body"/>
          </p:nvPr>
        </p:nvSpPr>
        <p:spPr>
          <a:xfrm>
            <a:off x="581191" y="2180496"/>
            <a:ext cx="7371317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SERVIDOR – ENDPOINTS SOAP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192" name="Google Shape;192;p12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1" y="2743460"/>
            <a:ext cx="8711682" cy="370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581191" y="2180496"/>
            <a:ext cx="7371317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SERVIDOR SOAP – CONFIGURACIÓN DE CORS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200" name="Google Shape;200;p13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1" name="Google Shape;2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704" y="2855167"/>
            <a:ext cx="8038969" cy="376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CREAR PROYECTO 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208" name="Google Shape;208;p14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5247" y="2713483"/>
            <a:ext cx="4930465" cy="344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MÉTODOS DEL CLIENTE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216" name="Google Shape;216;p15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Texto&#10;&#10;El contenido generado por IA puede ser incorrecto."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4559" y="3082693"/>
            <a:ext cx="6721894" cy="252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EJECUCIÓN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i="1" lang="es-ES"/>
              <a:t>INICIO DE SESIÓN</a:t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nterfaz de usuario gráfica, Aplicación&#10;&#10;El contenido generado por IA puede ser incorrecto."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312" y="3429000"/>
            <a:ext cx="6070385" cy="247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31" name="Google Shape;231;p17"/>
          <p:cNvSpPr txBox="1"/>
          <p:nvPr>
            <p:ph idx="1" type="body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EJECUCIÓN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i="1" lang="es-ES"/>
              <a:t>VER BOLETOS</a:t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3" name="Google Shape;23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668" y="3429000"/>
            <a:ext cx="6117673" cy="263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39" name="Google Shape;239;p18"/>
          <p:cNvSpPr txBox="1"/>
          <p:nvPr>
            <p:ph idx="1" type="body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EJECUCIÓN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i="1" lang="es-ES"/>
              <a:t>COMPRAR BOLETOS</a:t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1" name="Google Shape;2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826" y="3280939"/>
            <a:ext cx="6246556" cy="3165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47" name="Google Shape;247;p19"/>
          <p:cNvSpPr txBox="1"/>
          <p:nvPr>
            <p:ph idx="1" type="body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CREACIÓN DE PROYECTO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248" name="Google Shape;248;p19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aptura de pantalla de un celular&#10;&#10;El contenido generado por IA puede ser incorrecto." id="249" name="Google Shape;2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954" y="2777178"/>
            <a:ext cx="5479646" cy="380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614406"/>
            <a:ext cx="12192000" cy="6243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596348" y="701336"/>
            <a:ext cx="3389726" cy="542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s-ES">
                <a:solidFill>
                  <a:schemeClr val="lt1"/>
                </a:solidFill>
              </a:rPr>
              <a:t>INTRODUCCIÓN</a:t>
            </a:r>
            <a:endParaRPr/>
          </a:p>
          <a:p>
            <a:pPr indent="-305435" lvl="0" marL="305435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>
                <a:solidFill>
                  <a:schemeClr val="lt1"/>
                </a:solidFill>
              </a:rPr>
              <a:t>OBJETIVOS</a:t>
            </a:r>
            <a:endParaRPr/>
          </a:p>
          <a:p>
            <a:pPr indent="-305435" lvl="0" marL="305435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>
                <a:solidFill>
                  <a:schemeClr val="lt1"/>
                </a:solidFill>
              </a:rPr>
              <a:t>HERRAMIENTAS</a:t>
            </a:r>
            <a:endParaRPr/>
          </a:p>
          <a:p>
            <a:pPr indent="-305435" lvl="0" marL="305435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>
                <a:solidFill>
                  <a:schemeClr val="lt1"/>
                </a:solidFill>
              </a:rPr>
              <a:t>DISEÑO</a:t>
            </a:r>
            <a:endParaRPr/>
          </a:p>
          <a:p>
            <a:pPr indent="-305435" lvl="0" marL="305435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>
                <a:solidFill>
                  <a:schemeClr val="lt1"/>
                </a:solidFill>
              </a:rPr>
              <a:t>DESARROLLO</a:t>
            </a:r>
            <a:endParaRPr/>
          </a:p>
          <a:p>
            <a:pPr indent="-305435" lvl="1" marL="62992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ES">
                <a:solidFill>
                  <a:schemeClr val="lt1"/>
                </a:solidFill>
              </a:rPr>
              <a:t>SERVIDOR</a:t>
            </a:r>
            <a:endParaRPr/>
          </a:p>
          <a:p>
            <a:pPr indent="-305435" lvl="1" marL="62992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ES">
                <a:solidFill>
                  <a:schemeClr val="lt1"/>
                </a:solidFill>
              </a:rPr>
              <a:t>CLIENTE CONSOLA</a:t>
            </a:r>
            <a:endParaRPr/>
          </a:p>
          <a:p>
            <a:pPr indent="-305435" lvl="1" marL="62992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ES">
                <a:solidFill>
                  <a:schemeClr val="lt1"/>
                </a:solidFill>
              </a:rPr>
              <a:t>CLIENTE ESCRITORIO</a:t>
            </a:r>
            <a:endParaRPr/>
          </a:p>
          <a:p>
            <a:pPr indent="-305435" lvl="1" marL="62992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ES">
                <a:solidFill>
                  <a:schemeClr val="lt1"/>
                </a:solidFill>
              </a:rPr>
              <a:t>CLIENTE WEB</a:t>
            </a:r>
            <a:endParaRPr/>
          </a:p>
          <a:p>
            <a:pPr indent="-305435" lvl="1" marL="629920" rtl="0" algn="l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ES">
                <a:solidFill>
                  <a:schemeClr val="lt1"/>
                </a:solidFill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>
                <a:solidFill>
                  <a:schemeClr val="lt1"/>
                </a:solidFill>
              </a:rPr>
              <a:t>CONCLUSIONES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>
                <a:solidFill>
                  <a:schemeClr val="lt1"/>
                </a:solidFill>
              </a:rPr>
              <a:t>RECOMENDACIONES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>
                <a:solidFill>
                  <a:schemeClr val="lt1"/>
                </a:solidFill>
              </a:rPr>
              <a:t>BIBLIOGRAFÍA</a:t>
            </a:r>
            <a:endParaRPr/>
          </a:p>
        </p:txBody>
      </p:sp>
      <p:pic>
        <p:nvPicPr>
          <p:cNvPr descr="Resultado de imagen para AGENDA PNG"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1522" y="1935576"/>
            <a:ext cx="6489819" cy="300747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OBTENER CLIENTE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256" name="Google Shape;256;p20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1709" y="2750621"/>
            <a:ext cx="4861445" cy="353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63" name="Google Shape;263;p21"/>
          <p:cNvSpPr txBox="1"/>
          <p:nvPr>
            <p:ph idx="1" type="body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MÉTODOS DEL CLIENTE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264" name="Google Shape;264;p21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Texto&#10;&#10;El contenido generado por IA puede ser incorrecto." id="265" name="Google Shape;2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530" y="2888730"/>
            <a:ext cx="8170155" cy="307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71" name="Google Shape;271;p22"/>
          <p:cNvSpPr txBox="1"/>
          <p:nvPr>
            <p:ph idx="1" type="body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EJECUCIÓN </a:t>
            </a:r>
            <a:r>
              <a:rPr lang="es-ES"/>
              <a:t>INICIO DE SESIÓN</a:t>
            </a: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272" name="Google Shape;272;p22"/>
          <p:cNvSpPr/>
          <p:nvPr/>
        </p:nvSpPr>
        <p:spPr>
          <a:xfrm>
            <a:off x="9383697" y="0"/>
            <a:ext cx="2808300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3" name="Google Shape;2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345" y="3148163"/>
            <a:ext cx="5250475" cy="29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79" name="Google Shape;279;p23"/>
          <p:cNvSpPr txBox="1"/>
          <p:nvPr>
            <p:ph idx="1" type="body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EJECUCIÓN VER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280" name="Google Shape;280;p23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25" y="2704525"/>
            <a:ext cx="5170725" cy="36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581192" y="2180496"/>
            <a:ext cx="8022600" cy="4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EJECUCIÓN COMPRAR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288" name="Google Shape;288;p24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89" name="Google Shape;2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325" y="2593700"/>
            <a:ext cx="4682980" cy="398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0c7ac6ffc_0_2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95" name="Google Shape;295;g360c7ac6ffc_0_2"/>
          <p:cNvSpPr txBox="1"/>
          <p:nvPr>
            <p:ph idx="1" type="body"/>
          </p:nvPr>
        </p:nvSpPr>
        <p:spPr>
          <a:xfrm>
            <a:off x="581192" y="2180496"/>
            <a:ext cx="8022600" cy="4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EJECUCIÓN </a:t>
            </a:r>
            <a:r>
              <a:rPr lang="es-ES"/>
              <a:t>VER FACTURAS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296" name="Google Shape;296;g360c7ac6ffc_0_2"/>
          <p:cNvSpPr/>
          <p:nvPr/>
        </p:nvSpPr>
        <p:spPr>
          <a:xfrm>
            <a:off x="9383697" y="0"/>
            <a:ext cx="2808300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97" name="Google Shape;297;g360c7ac6ff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850" y="2702350"/>
            <a:ext cx="3315974" cy="374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03" name="Google Shape;303;p25"/>
          <p:cNvSpPr txBox="1"/>
          <p:nvPr>
            <p:ph idx="1" type="body"/>
          </p:nvPr>
        </p:nvSpPr>
        <p:spPr>
          <a:xfrm>
            <a:off x="581192" y="2180496"/>
            <a:ext cx="8636250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CREACIÓN DEL PROYECTO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&gt; npx create-expo-app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304" name="Google Shape;304;p25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nterfaz de usuario gráfica, Texto&#10;&#10;El contenido generado por IA puede ser incorrecto." id="305" name="Google Shape;3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847" y="2778847"/>
            <a:ext cx="4859626" cy="325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11" name="Google Shape;311;p26"/>
          <p:cNvSpPr txBox="1"/>
          <p:nvPr>
            <p:ph idx="1" type="body"/>
          </p:nvPr>
        </p:nvSpPr>
        <p:spPr>
          <a:xfrm>
            <a:off x="581191" y="2180496"/>
            <a:ext cx="3408917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i="1" lang="es-ES"/>
              <a:t>En axios es necesario declarar la estructura la URL.</a:t>
            </a:r>
            <a:endParaRPr i="1"/>
          </a:p>
        </p:txBody>
      </p:sp>
      <p:sp>
        <p:nvSpPr>
          <p:cNvPr id="312" name="Google Shape;312;p26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13" name="Google Shape;3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1780" y="2866746"/>
            <a:ext cx="5962379" cy="376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19" name="Google Shape;319;p27"/>
          <p:cNvSpPr txBox="1"/>
          <p:nvPr>
            <p:ph idx="1" type="body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</a:t>
            </a:r>
            <a:r>
              <a:rPr lang="es-ES"/>
              <a:t>INICIO DE SESIÓN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1" name="Google Shape;3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435" y="2706800"/>
            <a:ext cx="7886347" cy="321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27" name="Google Shape;327;p28"/>
          <p:cNvSpPr txBox="1"/>
          <p:nvPr>
            <p:ph idx="1" type="body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</a:t>
            </a:r>
            <a:r>
              <a:rPr lang="es-ES"/>
              <a:t>VER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9" name="Google Shape;3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994" y="2704754"/>
            <a:ext cx="6441642" cy="31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581192" y="2492641"/>
            <a:ext cx="3915668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s-ES"/>
              <a:t>En el contexto actual del sector aéreo, contar con sistemas eficientes para la búsqueda y reserva de vuelos es fundamental para mejorar la experiencia del usuario. Este proyecto presenta el diseño y desarrollo de un servicio web para Viajecito S.A., que permite a los usuarios buscar vuelos según ciudad de origen, ciudad destino y fecha de salida, así como consultar sus compras realizadas. La solución garantiza una comunicación estandarizada entre clientes y servidor, facilitando la interoperabilidad y optimizando la gestión de información de vuelos y reservas.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bujo animado de un personaje con la boca abierta&#10;&#10;El contenido generado por IA puede ser incorrecto."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267" y="2048967"/>
            <a:ext cx="4476022" cy="447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35" name="Google Shape;335;p29"/>
          <p:cNvSpPr txBox="1"/>
          <p:nvPr>
            <p:ph idx="1" type="body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</a:t>
            </a:r>
            <a:r>
              <a:rPr lang="es-ES"/>
              <a:t>COMPRAR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6" name="Google Shape;336;p29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7" name="Google Shape;3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353" y="2766953"/>
            <a:ext cx="6805985" cy="3204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43" name="Google Shape;343;p30"/>
          <p:cNvSpPr txBox="1"/>
          <p:nvPr>
            <p:ph idx="1" type="body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VER FACTURAS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45" name="Google Shape;3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608" y="2788974"/>
            <a:ext cx="6813755" cy="355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51" name="Google Shape;351;p31"/>
          <p:cNvSpPr txBox="1"/>
          <p:nvPr>
            <p:ph idx="1" type="body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DETALLE FACTURAS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3" name="Google Shape;3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31" y="2765498"/>
            <a:ext cx="6245457" cy="358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59" name="Google Shape;359;p32"/>
          <p:cNvSpPr txBox="1"/>
          <p:nvPr>
            <p:ph idx="1" type="body"/>
          </p:nvPr>
        </p:nvSpPr>
        <p:spPr>
          <a:xfrm>
            <a:off x="581193" y="2180496"/>
            <a:ext cx="8341134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CREACIÓN DEL PROYECTO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npx create-expo-app@latest .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npm install axios fast-xml-parser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360" name="Google Shape;360;p32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Texto&#10;&#10;El contenido generado por IA puede ser incorrecto." id="361" name="Google Shape;3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1870" y="2723138"/>
            <a:ext cx="4766377" cy="331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67" name="Google Shape;367;p33"/>
          <p:cNvSpPr txBox="1"/>
          <p:nvPr>
            <p:ph idx="1" type="body"/>
          </p:nvPr>
        </p:nvSpPr>
        <p:spPr>
          <a:xfrm>
            <a:off x="581193" y="2180496"/>
            <a:ext cx="3422771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CLIENTE IMPLEMENTACIÓN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368" name="Google Shape;368;p33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69" name="Google Shape;3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7308" y="2684560"/>
            <a:ext cx="5962379" cy="376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75" name="Google Shape;375;p34"/>
          <p:cNvSpPr txBox="1"/>
          <p:nvPr>
            <p:ph idx="1" type="body"/>
          </p:nvPr>
        </p:nvSpPr>
        <p:spPr>
          <a:xfrm>
            <a:off x="581192" y="2180496"/>
            <a:ext cx="3339643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EJECUCIÓN </a:t>
            </a:r>
            <a:r>
              <a:rPr lang="es-ES"/>
              <a:t>INICIO DE SESIÓN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376" name="Google Shape;376;p34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77" name="Google Shape;37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3370" y="982802"/>
            <a:ext cx="3014663" cy="5325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83" name="Google Shape;383;p35"/>
          <p:cNvSpPr txBox="1"/>
          <p:nvPr>
            <p:ph idx="1" type="body"/>
          </p:nvPr>
        </p:nvSpPr>
        <p:spPr>
          <a:xfrm>
            <a:off x="581192" y="2180496"/>
            <a:ext cx="3339643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EJECUCIÓN </a:t>
            </a:r>
            <a:r>
              <a:rPr lang="es-ES"/>
              <a:t>VER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384" name="Google Shape;384;p35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nterfaz de usuario gráfica, Texto, Aplicación, Chat o mensaje de texto&#10;&#10;El contenido generado por IA puede ser incorrecto." id="385" name="Google Shape;38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8339" y="927763"/>
            <a:ext cx="2285625" cy="522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91" name="Google Shape;391;p36"/>
          <p:cNvSpPr txBox="1"/>
          <p:nvPr>
            <p:ph idx="1" type="body"/>
          </p:nvPr>
        </p:nvSpPr>
        <p:spPr>
          <a:xfrm>
            <a:off x="581192" y="2180496"/>
            <a:ext cx="3755281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EJECUCIÓN </a:t>
            </a:r>
            <a:r>
              <a:rPr lang="es-ES"/>
              <a:t>COMPRAR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392" name="Google Shape;392;p36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nterfaz de usuario gráfica, Texto, Aplicación, Chat o mensaje de texto&#10;&#10;El contenido generado por IA puede ser incorrecto." id="393" name="Google Shape;3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9961" y="747473"/>
            <a:ext cx="2487790" cy="569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99" name="Google Shape;399;p37"/>
          <p:cNvSpPr txBox="1"/>
          <p:nvPr>
            <p:ph idx="1" type="body"/>
          </p:nvPr>
        </p:nvSpPr>
        <p:spPr>
          <a:xfrm>
            <a:off x="581192" y="2180496"/>
            <a:ext cx="3755281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EJECUCIÓN VER FACTURAS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400" name="Google Shape;400;p37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nterfaz de usuario gráfica, Aplicación&#10;&#10;El contenido generado por IA puede ser incorrecto." id="401" name="Google Shape;4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9252" y="-117987"/>
            <a:ext cx="31632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CONCLUSIONES</a:t>
            </a:r>
            <a:endParaRPr/>
          </a:p>
        </p:txBody>
      </p:sp>
      <p:sp>
        <p:nvSpPr>
          <p:cNvPr id="407" name="Google Shape;407;p38"/>
          <p:cNvSpPr txBox="1"/>
          <p:nvPr>
            <p:ph idx="1" type="body"/>
          </p:nvPr>
        </p:nvSpPr>
        <p:spPr>
          <a:xfrm>
            <a:off x="581192" y="2365553"/>
            <a:ext cx="8589441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just"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lang="es-ES" sz="2000">
                <a:latin typeface="Cambria"/>
                <a:ea typeface="Cambria"/>
                <a:cs typeface="Cambria"/>
                <a:sym typeface="Cambria"/>
              </a:rPr>
              <a:t>El servidor Java REST y su capa han permitido integrar de forma homogénea los clientes web, móvil, de consola y de escritorio Java, evitando duplicar lógica de negocio.</a:t>
            </a:r>
            <a:endParaRPr/>
          </a:p>
          <a:p>
            <a:pPr indent="-305435" lvl="0" marL="305435" rtl="0" algn="just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lang="es-ES" sz="2000">
                <a:latin typeface="Cambria"/>
                <a:ea typeface="Cambria"/>
                <a:cs typeface="Cambria"/>
                <a:sym typeface="Cambria"/>
              </a:rPr>
              <a:t>La arquitectura MVC usada en todas las interfaces facilita la mantenibilidad y agiliza futuras ampliaciones funcionales.</a:t>
            </a:r>
            <a:endParaRPr/>
          </a:p>
          <a:p>
            <a:pPr indent="-305435" lvl="0" marL="305435" rtl="0" algn="just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lang="es-ES" sz="2000">
                <a:latin typeface="Cambria"/>
                <a:ea typeface="Cambria"/>
                <a:cs typeface="Cambria"/>
                <a:sym typeface="Cambria"/>
              </a:rPr>
              <a:t>La reutilización de controladores RESTFUL en los distintos clientes demuestra la portabilidad del núcleo de servicios y garantiza coherencia en los resultados mostrados al usuario.</a:t>
            </a:r>
            <a:endParaRPr/>
          </a:p>
          <a:p>
            <a:pPr indent="-188595" lvl="0" marL="305435" rtl="0" algn="just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OBJETIVO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581192" y="2418112"/>
            <a:ext cx="8147172" cy="3101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576"/>
              <a:buFont typeface="Noto Sans Symbols"/>
              <a:buChar char="∙"/>
            </a:pPr>
            <a:r>
              <a:rPr lang="es-ES" sz="2800">
                <a:latin typeface="Gill Sans"/>
                <a:ea typeface="Gill Sans"/>
                <a:cs typeface="Gill Sans"/>
                <a:sym typeface="Gill Sans"/>
              </a:rPr>
              <a:t>Diseñar e implementar un servicio web para Viajecito S.A. que permita la búsqueda de vuelos y la gestión de compras de los usuarios.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RECOMENDACIONES</a:t>
            </a:r>
            <a:endParaRPr/>
          </a:p>
        </p:txBody>
      </p:sp>
      <p:sp>
        <p:nvSpPr>
          <p:cNvPr id="414" name="Google Shape;414;p39"/>
          <p:cNvSpPr txBox="1"/>
          <p:nvPr>
            <p:ph idx="1" type="body"/>
          </p:nvPr>
        </p:nvSpPr>
        <p:spPr>
          <a:xfrm>
            <a:off x="581192" y="2418112"/>
            <a:ext cx="8500664" cy="220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just"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lang="es-ES" sz="2000">
                <a:latin typeface="Cambria"/>
                <a:ea typeface="Cambria"/>
                <a:cs typeface="Cambria"/>
                <a:sym typeface="Cambria"/>
              </a:rPr>
              <a:t>Automatizar pruebas de integración entre servidor y clientes para prevenir regresiones en cada despliegue.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BIBLIOGRAFÍA</a:t>
            </a:r>
            <a:endParaRPr/>
          </a:p>
        </p:txBody>
      </p:sp>
      <p:sp>
        <p:nvSpPr>
          <p:cNvPr id="421" name="Google Shape;421;p40"/>
          <p:cNvSpPr txBox="1"/>
          <p:nvPr>
            <p:ph idx="1" type="body"/>
          </p:nvPr>
        </p:nvSpPr>
        <p:spPr>
          <a:xfrm>
            <a:off x="581193" y="2180496"/>
            <a:ext cx="8571686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08165" lvl="0" marL="305435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5435" lvl="0" marL="305435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ES" sz="1800">
                <a:latin typeface="Cambria"/>
                <a:ea typeface="Cambria"/>
                <a:cs typeface="Cambria"/>
                <a:sym typeface="Cambria"/>
              </a:rPr>
              <a:t>IBM. (s.f.). SOAP. Recuperado de https://www.ibm.com/docs/es/rsas/7.5.0?topic=standards-soap</a:t>
            </a:r>
            <a:endParaRPr/>
          </a:p>
          <a:p>
            <a:pPr indent="-305435" lvl="0" marL="305435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ES" sz="1800">
                <a:latin typeface="Cambria"/>
                <a:ea typeface="Cambria"/>
                <a:cs typeface="Cambria"/>
                <a:sym typeface="Cambria"/>
              </a:rPr>
              <a:t>F5. (s.f.). ¿Qué es el Protocolo Simple de Acceso a Objetos (SOAP)?. Recuperado de https://www.f5.com/es_es/glossary/simple-object-access-protocol-soap</a:t>
            </a:r>
            <a:endParaRPr/>
          </a:p>
          <a:p>
            <a:pPr indent="-305435" lvl="0" marL="305435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ES" sz="1800">
                <a:latin typeface="Cambria"/>
                <a:ea typeface="Cambria"/>
                <a:cs typeface="Cambria"/>
                <a:sym typeface="Cambria"/>
              </a:rPr>
              <a:t>Atlassian. (s.f.). Arquitectura de microservicios. Recuperado de https://www.atlassian.com/es/microservices/microservices-architecture</a:t>
            </a:r>
            <a:endParaRPr/>
          </a:p>
          <a:p>
            <a:pPr indent="-305435" lvl="0" marL="305435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ES" sz="1800">
                <a:latin typeface="Cambria"/>
                <a:ea typeface="Cambria"/>
                <a:cs typeface="Cambria"/>
                <a:sym typeface="Cambria"/>
              </a:rPr>
              <a:t>Paradigma Digital. (s.f.). Patrones de arquitectura de microservicios, ¿qué son y qué ventajas ofrecen?. Recuperado de https://www.paradigmadigital.com/dev/patrones-arquitectura-microservicios-que-son-ventajas/</a:t>
            </a:r>
            <a:endParaRPr/>
          </a:p>
          <a:p>
            <a:pPr indent="-305435" lvl="0" marL="305435" rtl="0" algn="l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ES" sz="1800">
                <a:latin typeface="Cambria"/>
                <a:ea typeface="Cambria"/>
                <a:cs typeface="Cambria"/>
                <a:sym typeface="Cambria"/>
              </a:rPr>
              <a:t>Profile. (2024). ¿Qué es la arquitectura de software? Fundamentos clave. Recuperado de https://profile.es/blog/que-es-la-arquitectura-de-software/</a:t>
            </a:r>
            <a:endParaRPr/>
          </a:p>
          <a:p>
            <a:pPr indent="-208165" lvl="0" marL="305435" rtl="0" algn="just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2" name="Google Shape;422;p40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HERRAMIENTAS</a:t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 b="1" i="0" sz="1400" u="none" cap="none" strike="noStrike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Tecnologías Oracle Java | Oracle España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803" y="2237522"/>
            <a:ext cx="3200541" cy="17923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s ventajas de React.js para desarrollar un sitio web de alto rendimiento"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2086" y="2237522"/>
            <a:ext cx="2709269" cy="178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5322" y="4190162"/>
            <a:ext cx="2222734" cy="22227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El contenido generado por IA puede ser incorrecto." id="134" name="Google Shape;13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4310" y="4583004"/>
            <a:ext cx="1722786" cy="1572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El contenido generado por IA puede ser incorrecto." id="135" name="Google Shape;13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7096" y="4355625"/>
            <a:ext cx="3243982" cy="157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DISEÑO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agrama&#10;&#10;El contenido generado por IA puede ser incorrecto.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398" y="2656552"/>
            <a:ext cx="5400040" cy="298577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581192" y="2180496"/>
            <a:ext cx="6401500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i="1" lang="es-ES"/>
              <a:t>DIAGRAMA ENTIDAD RELACIÓN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DISEÑO</a:t>
            </a: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581192" y="2180496"/>
            <a:ext cx="6401500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i="1" lang="es-ES"/>
              <a:t>DIAGRAMA DE CLASES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pic>
        <p:nvPicPr>
          <p:cNvPr descr="Diagrama&#10;&#10;El contenido generado por IA puede ser incorrecto.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2784" y="2610600"/>
            <a:ext cx="5064760" cy="313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DISEÑO</a:t>
            </a: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581192" y="2180496"/>
            <a:ext cx="6401500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i="1" lang="es-ES"/>
              <a:t>DIAGRAMA DE CASOS DE USO</a:t>
            </a:r>
            <a:endParaRPr/>
          </a:p>
        </p:txBody>
      </p:sp>
      <p:pic>
        <p:nvPicPr>
          <p:cNvPr descr="Diagrama&#10;&#10;El contenido generado por IA puede ser incorrecto."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4975" y="1973179"/>
            <a:ext cx="4008219" cy="4472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581192" y="2180496"/>
            <a:ext cx="6429208" cy="426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SERVIDOR – ESTRUCTURA GENERAL PARA LOS PROYECTOS</a:t>
            </a:r>
            <a:endParaRPr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  <a:p>
            <a:pPr indent="0" lvl="0" marL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i="1"/>
          </a:p>
        </p:txBody>
      </p:sp>
      <p:sp>
        <p:nvSpPr>
          <p:cNvPr id="166" name="Google Shape;166;p9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cap="rnd" cmpd="sng" w="22225">
            <a:solidFill>
              <a:srgbClr val="1224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3646" lvl="0" marL="305435" marR="0" rtl="0" algn="l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r>
              <a:t/>
            </a:r>
            <a:endParaRPr b="1" sz="1400">
              <a:solidFill>
                <a:srgbClr val="FFFF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b="1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DISEÑO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/>
          </a:p>
          <a:p>
            <a:pPr indent="-305435" lvl="1" marL="762635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/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lang="es-E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05435" lvl="0" marL="305435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s-ES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b="1"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7528" y="3376246"/>
            <a:ext cx="5212363" cy="4964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talla negra con letras blancas&#10;&#10;El contenido generado por IA puede ser incorrecto." id="168" name="Google Shape;16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7528" y="4141418"/>
            <a:ext cx="5240072" cy="2072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2020-08-13T07:15:02Z</dcterms:created>
  <dc:creator>Michael Villarruel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0x010100EDB39E34F5A9B445B025C05B2A05D030</vt:lpwstr>
  </property>
</Properties>
</file>