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1" r:id="rId7"/>
    <p:sldId id="326" r:id="rId8"/>
    <p:sldId id="332" r:id="rId9"/>
    <p:sldId id="365" r:id="rId10"/>
    <p:sldId id="366" r:id="rId11"/>
    <p:sldId id="367" r:id="rId12"/>
    <p:sldId id="325" r:id="rId13"/>
    <p:sldId id="337" r:id="rId14"/>
    <p:sldId id="368" r:id="rId15"/>
    <p:sldId id="369" r:id="rId16"/>
    <p:sldId id="370" r:id="rId17"/>
    <p:sldId id="333" r:id="rId18"/>
    <p:sldId id="345" r:id="rId19"/>
    <p:sldId id="346" r:id="rId20"/>
    <p:sldId id="357" r:id="rId21"/>
    <p:sldId id="358" r:id="rId22"/>
    <p:sldId id="334" r:id="rId23"/>
    <p:sldId id="347" r:id="rId24"/>
    <p:sldId id="348" r:id="rId25"/>
    <p:sldId id="349" r:id="rId26"/>
    <p:sldId id="359" r:id="rId27"/>
    <p:sldId id="360" r:id="rId28"/>
    <p:sldId id="335" r:id="rId29"/>
    <p:sldId id="351" r:id="rId30"/>
    <p:sldId id="352" r:id="rId31"/>
    <p:sldId id="361" r:id="rId32"/>
    <p:sldId id="362" r:id="rId33"/>
    <p:sldId id="336" r:id="rId34"/>
    <p:sldId id="354" r:id="rId35"/>
    <p:sldId id="355" r:id="rId36"/>
    <p:sldId id="363" r:id="rId37"/>
    <p:sldId id="364" r:id="rId38"/>
    <p:sldId id="324" r:id="rId39"/>
    <p:sldId id="262" r:id="rId40"/>
    <p:sldId id="263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Villarruel" initials="MV" lastIdx="2" clrIdx="0">
    <p:extLst>
      <p:ext uri="{19B8F6BF-5375-455C-9EA6-DF929625EA0E}">
        <p15:presenceInfo xmlns:p15="http://schemas.microsoft.com/office/powerpoint/2012/main" userId="Michael Villarr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5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3158569"/>
            <a:ext cx="10993549" cy="157840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VIAJECITO SOAP 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C571E-A349-4667-927F-5916BE6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4572000"/>
            <a:ext cx="4261531" cy="1812758"/>
          </a:xfrm>
        </p:spPr>
        <p:txBody>
          <a:bodyPr>
            <a:norm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Integrantes:</a:t>
            </a:r>
            <a:r>
              <a:rPr lang="es-EC" dirty="0">
                <a:solidFill>
                  <a:schemeClr val="bg1"/>
                </a:solidFill>
              </a:rPr>
              <a:t> </a:t>
            </a:r>
          </a:p>
          <a:p>
            <a:r>
              <a:rPr lang="es-EC" dirty="0">
                <a:solidFill>
                  <a:schemeClr val="bg1"/>
                </a:solidFill>
              </a:rPr>
              <a:t>Bazurto </a:t>
            </a:r>
            <a:r>
              <a:rPr lang="es-EC" dirty="0" err="1">
                <a:solidFill>
                  <a:schemeClr val="bg1"/>
                </a:solidFill>
              </a:rPr>
              <a:t>christopher</a:t>
            </a:r>
            <a:r>
              <a:rPr lang="es-EC" dirty="0">
                <a:solidFill>
                  <a:schemeClr val="bg1"/>
                </a:solidFill>
              </a:rPr>
              <a:t>	</a:t>
            </a:r>
          </a:p>
          <a:p>
            <a:r>
              <a:rPr lang="es-EC" dirty="0">
                <a:solidFill>
                  <a:schemeClr val="bg1"/>
                </a:solidFill>
              </a:rPr>
              <a:t>Drouet stephen</a:t>
            </a:r>
          </a:p>
        </p:txBody>
      </p:sp>
      <p:pic>
        <p:nvPicPr>
          <p:cNvPr id="1026" name="Picture 2" descr="Resultado de imagen para espe">
            <a:extLst>
              <a:ext uri="{FF2B5EF4-FFF2-40B4-BE49-F238E27FC236}">
                <a16:creationId xmlns:a16="http://schemas.microsoft.com/office/drawing/2014/main" id="{F414D571-4BC8-480A-8CAB-8B16FE51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" y="716302"/>
            <a:ext cx="1164750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67A448-01D9-4956-A50F-F9BFFBEC42EB}"/>
              </a:ext>
            </a:extLst>
          </p:cNvPr>
          <p:cNvSpPr txBox="1">
            <a:spLocks/>
          </p:cNvSpPr>
          <p:nvPr/>
        </p:nvSpPr>
        <p:spPr>
          <a:xfrm>
            <a:off x="9037063" y="5301801"/>
            <a:ext cx="4261531" cy="1235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FECHA:  02</a:t>
            </a:r>
            <a:r>
              <a:rPr lang="es-EC" b="1" dirty="0">
                <a:solidFill>
                  <a:prstClr val="white"/>
                </a:solidFill>
                <a:latin typeface="Gill Sans MT" panose="020B0502020104020203"/>
              </a:rPr>
              <a:t>/06/2025</a:t>
            </a:r>
            <a:endParaRPr lang="es-EC" dirty="0">
              <a:solidFill>
                <a:prstClr val="white"/>
              </a:solidFill>
              <a:latin typeface="Gill Sans MT" panose="020B05020201040202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Ing</a:t>
            </a: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: </a:t>
            </a:r>
            <a:r>
              <a:rPr kumimoji="0" lang="es-EC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Campaña mauricio</a:t>
            </a:r>
            <a:endParaRPr kumimoji="0" lang="es-EC" sz="16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8AAB0-61A1-4632-A25D-4FC9433D59B1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CCC70-ABD3-9B5C-795C-22DEA311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9B116-CA22-F509-5E6F-4CC8677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B2917-5797-8E1A-8AB1-A0808ECD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ESTRUCTURA GENERAL PARA LOS PROYECTOS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Para todos los proyectos se uso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la estructura MVC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422762-245E-169B-BE3F-24332386FC6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MVC (Modelo-Vista-Controlador): ¿qué es y para qué sirve?">
            <a:extLst>
              <a:ext uri="{FF2B5EF4-FFF2-40B4-BE49-F238E27FC236}">
                <a16:creationId xmlns:a16="http://schemas.microsoft.com/office/drawing/2014/main" id="{AFA4E0FF-F2D1-8FCD-1DA1-10F1C0D7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49" y="2508537"/>
            <a:ext cx="4022660" cy="4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0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EF6E3-E2BF-C391-5508-F964311D8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C0C13-8BF0-8A9A-8BB4-2EA6859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21398-7E39-DF16-4509-ACCA60E9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SOAP – CREACIÓN DEL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B903A1-7EB3-C7E1-83F1-65077ABB6DF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C681F78-BC1A-1DDD-3B02-DC9CA5DD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4" y="2990661"/>
            <a:ext cx="4067538" cy="2645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89C63C-1CE4-4D13-301F-289C8057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27" y="2990661"/>
            <a:ext cx="4457664" cy="28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F6460-6A34-AD09-B168-84EF42229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8131A-69B5-A032-068F-6A23AE3C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2BF69-5A36-7A57-40F4-BEE7858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ENDPOINTS SOAP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230A8C-146E-A110-A82D-BBDC45FBCF8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487384-52AF-2AA3-CCB6-69FA423A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743460"/>
            <a:ext cx="8711682" cy="37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16035-782E-1F7D-3811-5449A594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05AEA-0F20-0AC5-1A16-38EA8C0B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2B2EC-7954-43E8-01AE-028314E1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SOAP – CONFIGURACIÓN DE CORS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0139C5-741A-9E1E-4386-DF8AFC1BE50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A13A88-4D07-CBEC-B3A5-EAB14CCE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4" y="2855167"/>
            <a:ext cx="8038969" cy="37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183F0-0841-1004-7149-98774830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B0EC3-1C11-541A-4EDB-C1FD0251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D81D9-50A1-2FDD-F203-C4C47F50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CREAR PROYECTO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387939-E6C1-3CF0-6EC2-898EE1335BB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AFF77A-E86D-249A-9E4D-569E7194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47" y="2713483"/>
            <a:ext cx="4930465" cy="34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4E595-2206-906D-A112-45EEC3AD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6F34A-292A-423D-AFC9-434003D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3C28D-E2E6-7535-08E1-8F28A5CC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MÉTODOS DEL CLIENTE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F08F31-CA51-F6A2-0782-5BF075BC3E0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2B4F78C7-23BA-42C2-12F5-AB2516FA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59" y="3082693"/>
            <a:ext cx="6721894" cy="25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7899-ECF2-36FA-A77B-0281FF637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8088-A567-4782-5A76-3347ABE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D0937-D230-B52C-0A88-C073F37E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EJECUCIÓN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INICIO DE SESIÓN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424B5C-B982-6611-5479-FF1DA69B89F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8B939CB-A22E-5AFB-EBC7-77C909FA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12" y="3429000"/>
            <a:ext cx="6070385" cy="24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F3C2C-E264-EC25-DA65-3FD81DB9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83CDA-709B-B3C0-C001-4B05BA2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C481C-05E7-E979-BAA2-7ACD740F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EJECUCIÓN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VER BOLETOS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F05601-EE1C-6D1E-2A45-325A6663FCF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9DC600-588D-5462-2057-CE1217AC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68" y="3429000"/>
            <a:ext cx="6117673" cy="26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8197-D108-3F63-2C03-969DC1C1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680E9-1E7C-97EE-B017-C053125E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B2536-67FC-5996-3E5B-3FC4110A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EJECUCIÓN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COMPRAR BOLETOS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EAAE04-4953-80B7-D404-24C9C0365B0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6914D7-68D3-F8D0-F009-7B971942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26" y="3280939"/>
            <a:ext cx="6246556" cy="31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2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D084C-81D6-71A3-8FDB-30545BC2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B7046-7322-8BE9-F89D-7ECDA7DE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1C412-000E-1DD5-B89E-7FAE3886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CREACIÓN DE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649E66-AA47-59DF-BD76-3E8EF23050E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18BD598-7013-32F4-B478-4673A9CD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4" y="2777178"/>
            <a:ext cx="5479646" cy="38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CC8BE-29CF-4C4C-BE9D-AC08DC5E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701336"/>
            <a:ext cx="3389726" cy="5424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s-ES" dirty="0">
                <a:solidFill>
                  <a:schemeClr val="bg1"/>
                </a:solidFill>
              </a:rPr>
              <a:t>INTRODUCCIÓN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OBJETIVOS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HERRAMIENTAS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DISEÑO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DESARROLLO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SERVIDOR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CONSOLA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ESCRITORIO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WEB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MÓVIL</a:t>
            </a:r>
          </a:p>
          <a:p>
            <a:pPr marL="305435" marR="0" lvl="0" indent="-305435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 marL="305435" marR="0" lvl="0" indent="-305435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RECOMENDACIONES</a:t>
            </a:r>
          </a:p>
          <a:p>
            <a:pPr marL="305435" marR="0" lvl="0" indent="-305435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BIBLIOGRAFÍA</a:t>
            </a:r>
          </a:p>
        </p:txBody>
      </p:sp>
      <p:pic>
        <p:nvPicPr>
          <p:cNvPr id="6" name="Picture 2" descr="Resultado de imagen para AGENDA PNG">
            <a:extLst>
              <a:ext uri="{FF2B5EF4-FFF2-40B4-BE49-F238E27FC236}">
                <a16:creationId xmlns:a16="http://schemas.microsoft.com/office/drawing/2014/main" id="{BEAB8E00-371D-4C0F-B6B7-9BEE622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35576"/>
            <a:ext cx="6489819" cy="3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76E918-E1AF-47F5-B0A9-06C8BD2DAC04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9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676FF-B77C-1F65-DD57-7D436907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851D-63AD-3F39-431A-E51F7AC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9F952-60B2-5501-C736-76735AE4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OBTENER CLIENTE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7A250B-28EF-6AC1-97B3-A56B2AFA3C3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22EEFA-E49C-C8AD-F103-06AE8F39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09" y="2750621"/>
            <a:ext cx="4861445" cy="35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F9B7-57FC-C760-5F2D-4B65053E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1AC1-D79E-E9FF-C6CE-389D89C4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208F1-6716-547F-8B9B-D2AF1485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MÉTODOS DEL CLIENTE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6F52A8-56D6-FF96-C211-5EC3BE939E0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9722254E-0763-702E-7927-1274CD4D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0" y="2888730"/>
            <a:ext cx="8170155" cy="3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025B3-57A5-AAF9-ECC1-469C4B04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E4C05-8B17-5787-DA0C-26B4F927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23DDC-D2E0-9EA3-A762-D22FD0AE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EJECUCIÓN </a:t>
            </a:r>
            <a:r>
              <a:rPr lang="es-ES" dirty="0">
                <a:ea typeface="+mn-lt"/>
                <a:cs typeface="+mn-lt"/>
              </a:rPr>
              <a:t>INICIO DE SESIÓN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204E7D-4766-D16D-7029-63ACC36F1FE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AD257C-57BD-CBA1-AA45-68D823A6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87" y="2835541"/>
            <a:ext cx="6072892" cy="33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BA88-9DFE-C40C-AC76-3EC126AE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8A8E3-CDB7-4E98-58B3-D3ADA11D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E5FC2-7A83-D749-71DA-E055AF38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EJECUCIÓN </a:t>
            </a:r>
            <a:r>
              <a:rPr lang="es-ES" dirty="0">
                <a:latin typeface="Gill Sans MT"/>
                <a:ea typeface="+mn-lt"/>
                <a:cs typeface="+mn-lt"/>
              </a:rPr>
              <a:t>VER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C4FC21-DD8F-287A-DD5C-A749D879089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8DEE9D11-AF9E-4D8C-AC6A-05A3D6D4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41" y="2783707"/>
            <a:ext cx="4944168" cy="33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4768-FD92-A8BE-BB61-4CF68FA9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A819-9152-CEB9-58B1-C1FDBC13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E6927-D112-5E72-D42D-D1E056AC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EJECUCIÓN </a:t>
            </a:r>
            <a:r>
              <a:rPr lang="es-ES" dirty="0">
                <a:latin typeface="Gill Sans MT"/>
                <a:ea typeface="+mn-lt"/>
                <a:cs typeface="+mn-lt"/>
              </a:rPr>
              <a:t>COMPRAR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9F9A2D-6922-CE09-B1F8-6F1BE5D6EF7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D8AB9F9-F680-A583-189F-CDDB7A60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83" y="2482509"/>
            <a:ext cx="5542626" cy="39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06BA5-39E1-F5CE-331D-F6C2F89E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D6BF-029B-4380-FD13-1F1927BD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393E5-839C-1600-87EE-E4EDFC90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63625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CREACIÓN DEL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 MT"/>
                <a:ea typeface="Calibri"/>
                <a:cs typeface="Times New Roman"/>
              </a:rPr>
              <a:t>&gt;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npx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create</a:t>
            </a:r>
            <a:r>
              <a:rPr lang="es-ES" dirty="0">
                <a:latin typeface="Gill Sans MT"/>
                <a:ea typeface="Calibri"/>
                <a:cs typeface="Times New Roman"/>
              </a:rPr>
              <a:t>-expo-app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C4E242-D9CF-5B93-5FD5-233913CC323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4DF2CE5-7522-099E-9E11-1DBA9E24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47" y="2778847"/>
            <a:ext cx="4859626" cy="32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FC1D-3329-A7AB-9C1C-33A92FAF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52363-27AA-A753-828B-1C5D0C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15041-9B39-107E-C9E8-6F8A6479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3408917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En </a:t>
            </a:r>
            <a:r>
              <a:rPr lang="es-ES" i="1" dirty="0" err="1">
                <a:ea typeface="+mn-lt"/>
                <a:cs typeface="+mn-lt"/>
              </a:rPr>
              <a:t>axios</a:t>
            </a:r>
            <a:r>
              <a:rPr lang="es-ES" i="1" dirty="0">
                <a:ea typeface="+mn-lt"/>
                <a:cs typeface="+mn-lt"/>
              </a:rPr>
              <a:t> es necesario declarar la estructura la URL</a:t>
            </a:r>
            <a:r>
              <a:rPr lang="es-MX" i="1" dirty="0">
                <a:ea typeface="+mn-lt"/>
                <a:cs typeface="+mn-lt"/>
              </a:rPr>
              <a:t>.</a:t>
            </a: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D4B13F-A4C7-B45F-DEF5-7CEF37723BE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2CEE9-8263-E11D-2F7C-29877691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80" y="2866746"/>
            <a:ext cx="5962379" cy="37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7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F88E-54CE-BAE6-9BC7-ED756128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66A27-C328-4360-2061-3F364E87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A01BF-DCC7-DD2E-8883-4AD3DFF8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820259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EJECUCIÓN </a:t>
            </a:r>
            <a:r>
              <a:rPr lang="es-ES" dirty="0">
                <a:ea typeface="+mn-lt"/>
                <a:cs typeface="+mn-lt"/>
              </a:rPr>
              <a:t>INICIO DE SESIÓN</a:t>
            </a:r>
            <a:endParaRPr lang="es-ES" dirty="0">
              <a:latin typeface="Gill Sans MT"/>
              <a:ea typeface="Calibri"/>
              <a:cs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C74821-53DD-25DB-B19D-7CCC3C55355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700238277">
            <a:extLst>
              <a:ext uri="{FF2B5EF4-FFF2-40B4-BE49-F238E27FC236}">
                <a16:creationId xmlns:a16="http://schemas.microsoft.com/office/drawing/2014/main" id="{705BD4F9-E3FA-752A-9E47-9AB14477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35" y="2706800"/>
            <a:ext cx="7886347" cy="32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7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6382-4C04-ED09-EC75-EB4546B0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45DE-9A9B-DA21-049D-88D900A8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167F2-0EA8-CC44-D3A8-22DC72C3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820259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EJECUCIÓN </a:t>
            </a:r>
            <a:r>
              <a:rPr lang="es-ES" dirty="0">
                <a:ea typeface="+mn-lt"/>
                <a:cs typeface="+mn-lt"/>
              </a:rPr>
              <a:t>VER BOLETOS</a:t>
            </a:r>
            <a:endParaRPr lang="es-ES" dirty="0">
              <a:latin typeface="Gill Sans MT"/>
              <a:ea typeface="Calibri"/>
              <a:cs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A3AEE5-07F4-82D7-311D-A6D139907E1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274313149">
            <a:extLst>
              <a:ext uri="{FF2B5EF4-FFF2-40B4-BE49-F238E27FC236}">
                <a16:creationId xmlns:a16="http://schemas.microsoft.com/office/drawing/2014/main" id="{5CF511A7-142E-9646-0B83-D9EDB8C74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94" y="2704754"/>
            <a:ext cx="6441642" cy="31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3C3C9-BDF6-7347-3828-9C8B98E3F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AD1-03F6-A34B-4FB2-57FA14A8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9C9E3-E17D-DC4C-CB1A-48C94F58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820259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EJECUCIÓN </a:t>
            </a:r>
            <a:r>
              <a:rPr lang="es-ES" dirty="0">
                <a:ea typeface="+mn-lt"/>
                <a:cs typeface="+mn-lt"/>
              </a:rPr>
              <a:t>COMPRAR BOLETOS</a:t>
            </a:r>
            <a:endParaRPr lang="es-ES" dirty="0">
              <a:latin typeface="Gill Sans MT"/>
              <a:ea typeface="Calibri"/>
              <a:cs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9BFDF5-10BB-D6AD-736A-1833D3D8B78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1824887132">
            <a:extLst>
              <a:ext uri="{FF2B5EF4-FFF2-40B4-BE49-F238E27FC236}">
                <a16:creationId xmlns:a16="http://schemas.microsoft.com/office/drawing/2014/main" id="{6536724A-19A3-7189-5800-5A8CDA166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53" y="2766953"/>
            <a:ext cx="6805985" cy="32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92641"/>
            <a:ext cx="3915668" cy="367830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En el contexto actual del sector aéreo, contar con sistemas eficientes para la búsqueda y reserva de vuelos es fundamental para mejorar la experiencia del usuario. Este proyecto presenta el diseño y desarrollo de un servicio web para Viajecito S.A., que permite a los usuarios buscar vuelos según ciudad de origen, ciudad destino y fecha de salida, así como consultar sus compras realizadas. La solución garantiza una comunicación estandarizada entre clientes y servidor, facilitando la interoperabilidad y optimizando la gestión de información de vuelos y reservas.</a:t>
            </a:r>
            <a:endParaRPr lang="es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Dibujo animado de un personaje con la boca abierta&#10;&#10;El contenido generado por IA puede ser incorrecto.">
            <a:extLst>
              <a:ext uri="{FF2B5EF4-FFF2-40B4-BE49-F238E27FC236}">
                <a16:creationId xmlns:a16="http://schemas.microsoft.com/office/drawing/2014/main" id="{49201672-A014-E154-1D58-C2874621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67" y="2048967"/>
            <a:ext cx="4476022" cy="44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2B10-F38D-7757-AEAF-A3B4698B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19B1B-A71E-9038-3DC8-22D781FE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6557-EF1E-A617-5662-FB82F2C9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41134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CREACIÓN DEL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Gill Sans MT"/>
                <a:ea typeface="Calibri"/>
                <a:cs typeface="Times New Roman"/>
              </a:rPr>
              <a:t>npx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create-expo-app@latest</a:t>
            </a:r>
            <a:r>
              <a:rPr lang="es-ES" dirty="0">
                <a:latin typeface="Gill Sans MT"/>
                <a:ea typeface="Calibri"/>
                <a:cs typeface="Times New Roman"/>
              </a:rPr>
              <a:t> 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Gill Sans MT"/>
                <a:ea typeface="Calibri"/>
                <a:cs typeface="Times New Roman"/>
              </a:rPr>
              <a:t>npm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install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axios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fast-xml-parser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EA7BD0-05D7-73B2-9AE9-178FA43674D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774C71BC-B190-8B08-36D3-F27288A0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70" y="2723138"/>
            <a:ext cx="4766377" cy="33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0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F807-CE93-6C62-DE67-C2573D754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73D7-176F-7C47-BD0E-606F5178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E2691-CF56-63AC-0FAB-3B7F2BB2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42277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CLIENTE IMPLEMENTACIÓN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787EE8-7A0B-E254-8775-7E809180B61D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F1A8A2-FEA9-7C78-5FC2-45345D38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08" y="2684560"/>
            <a:ext cx="5962379" cy="37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9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31F80-DC56-EC23-2541-94995487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2D068-1048-B17D-F5BD-7F5B520E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16194-80DB-FA60-F540-E23E829E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339643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EJECUCIÓN </a:t>
            </a:r>
            <a:r>
              <a:rPr lang="es-ES" dirty="0">
                <a:ea typeface="+mn-lt"/>
                <a:cs typeface="+mn-lt"/>
              </a:rPr>
              <a:t>INICIO DE SESIÓN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CDAB7C-3B7E-BB26-1CD7-F4F86E6EE57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1605598956">
            <a:extLst>
              <a:ext uri="{FF2B5EF4-FFF2-40B4-BE49-F238E27FC236}">
                <a16:creationId xmlns:a16="http://schemas.microsoft.com/office/drawing/2014/main" id="{90C0FB58-F951-D7F5-161F-E3D12410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70" y="982802"/>
            <a:ext cx="3014663" cy="53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0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6B009-6CC4-1898-37E4-83DB083A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F616-D017-0E85-F9AC-5AD63A66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DBA39-C0D5-5668-32D1-FA29140C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339643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EJECUCIÓN </a:t>
            </a:r>
            <a:r>
              <a:rPr lang="es-ES" dirty="0">
                <a:ea typeface="+mn-lt"/>
                <a:cs typeface="+mn-lt"/>
              </a:rPr>
              <a:t>VER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3F3794-9608-05B0-3AD5-3C998AF3386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801131B7-8A20-7AEB-7539-5EBC2AB2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39" y="927763"/>
            <a:ext cx="2285625" cy="5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0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CF36-6C32-C2E9-E6C1-4AD87169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03C7A-6849-9CAF-59ED-C700E650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AB07A-F6FC-F866-6C19-E6E2BF1D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75528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EJECUCIÓN </a:t>
            </a:r>
            <a:r>
              <a:rPr lang="es-ES" dirty="0">
                <a:ea typeface="+mn-lt"/>
                <a:cs typeface="+mn-lt"/>
              </a:rPr>
              <a:t>COMPRAR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88457E-7E5E-2561-F4C3-DC889DA2655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08B7E871-2A72-AC36-9EEF-3F3107A0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61" y="747473"/>
            <a:ext cx="2487790" cy="56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6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5553"/>
            <a:ext cx="8589441" cy="3678303"/>
          </a:xfrm>
        </p:spPr>
        <p:txBody>
          <a:bodyPr>
            <a:normAutofit/>
          </a:bodyPr>
          <a:lstStyle/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servidor Java REST y su capa han permitido integrar de forma homogénea los clientes web, móvil, de consola y de escritorio Java, evitando duplicar lógica de negocio.</a:t>
            </a:r>
          </a:p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arquitectura MVC usada en todas las interfaces facilita la mantenibilidad y agiliza futuras ampliaciones funcionales.</a:t>
            </a:r>
          </a:p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reutilización de controladores RESTFUL en los distintos clientes demuestra la portabilidad del núcleo de servicios y garantiza coherencia en los resultados mostrados al usuario.</a:t>
            </a:r>
          </a:p>
          <a:p>
            <a:pPr marL="305435" indent="-305435" algn="just">
              <a:buFont typeface="Wingdings 2" panose="05050102010706020507" pitchFamily="18" charset="2"/>
              <a:buChar char=""/>
            </a:pPr>
            <a:endParaRPr lang="es-ES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313154-69EF-88F6-2C69-3DE121C5FB0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rgbClr val="FFC000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1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C33A-CD42-4FC7-A6A8-7EDA27FD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960AD-F226-4240-9557-9B1A5663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8112"/>
            <a:ext cx="8500664" cy="220729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pruebas de integración entre servidor y clientes para prevenir regresiones en cada despliegue.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629C98-2860-FB54-5060-D4EC00F9C04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rgbClr val="FFC000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0989-CA87-4621-A0C3-233A33CC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FD96C-3240-4673-A01D-AB9F82C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571686" cy="3678303"/>
          </a:xfrm>
        </p:spPr>
        <p:txBody>
          <a:bodyPr>
            <a:normAutofit fontScale="92500" lnSpcReduction="10000"/>
          </a:bodyPr>
          <a:lstStyle/>
          <a:p>
            <a:pPr marL="305435" indent="-305435">
              <a:tabLst>
                <a:tab pos="243840" algn="l"/>
              </a:tabLst>
            </a:pPr>
            <a:endParaRPr lang="es-EC" dirty="0">
              <a:ea typeface="+mn-lt"/>
              <a:cs typeface="+mn-lt"/>
            </a:endParaRPr>
          </a:p>
          <a:p>
            <a:pPr marL="305435" indent="-305435">
              <a:tabLst>
                <a:tab pos="243840" algn="l"/>
              </a:tabLst>
            </a:pP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IBM. (s.f.). SOAP. Recuperado de https://www.ibm.com/docs/es/rsas/7.5.0?topic=standards-soap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F5. (s.f.). ¿Qué es el Protocolo Simple de Acceso a Objetos (SOAP)?. Recuperado de https://www.f5.com/es_es/glossary/simple-object-access-protocol-soap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Atlassian</a:t>
            </a: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(s.f.). Arquitectura de microservicios. Recuperado de https://www.atlassian.com/es/microservices/microservices-architecture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Paradigma Digital. (s.f.). Patrones de arquitectura de microservicios, ¿qué son y qué ventajas ofrecen?. Recuperado de https://www.paradigmadigital.com/dev/patrones-arquitectura-microservicios-que-son-ventajas/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(2024). ¿Qué es la arquitectura de software? Fundamentos clave. Recuperado de https://profile.es/blog/que-es-la-arquitectura-de-software/</a:t>
            </a:r>
          </a:p>
          <a:p>
            <a:pPr marL="305435" indent="-305435" algn="just">
              <a:tabLst>
                <a:tab pos="243840" algn="l"/>
              </a:tabLst>
            </a:pPr>
            <a:endParaRPr lang="es-EC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0C5D02-C2B8-9F34-1494-015933CCBD0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90116-F1EC-88A0-97CA-F60AEC98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ED13-D5D6-8A61-C8A8-0A4E3A20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AA7A5-28FD-8AB5-D0C8-70A3AE52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8112"/>
            <a:ext cx="8147172" cy="310174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2800" dirty="0">
                <a:effectLst/>
                <a:latin typeface="Gill Sans MT"/>
                <a:ea typeface="Calibri"/>
                <a:cs typeface="Times New Roman"/>
              </a:rPr>
              <a:t>Diseñar e implementar un servicio web para Viajecito S.A. que permita la búsqueda de vuelos y la gestión de compras de los usuarios.</a:t>
            </a:r>
            <a:endParaRPr lang="es-ES" sz="2800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D50A14-2C25-F01F-C6C2-D55C0554EBD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46C8-40C7-AFD6-AE8D-BC71C1DE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D2E1-1ED5-CC7E-DF95-B10894A4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AE5630-E222-CF2A-5033-F446AA3C67F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Tecnologías Oracle Java | Oracle España">
            <a:extLst>
              <a:ext uri="{FF2B5EF4-FFF2-40B4-BE49-F238E27FC236}">
                <a16:creationId xmlns:a16="http://schemas.microsoft.com/office/drawing/2014/main" id="{0D6E5E52-159B-1D74-5063-813D0E21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03" y="2237522"/>
            <a:ext cx="3200541" cy="17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s ventajas de React.js para desarrollar un sitio web de alto rendimiento">
            <a:extLst>
              <a:ext uri="{FF2B5EF4-FFF2-40B4-BE49-F238E27FC236}">
                <a16:creationId xmlns:a16="http://schemas.microsoft.com/office/drawing/2014/main" id="{050A4999-2F5D-4FF0-D1CF-DC8FEE1B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86" y="2237522"/>
            <a:ext cx="2709269" cy="1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DBB6C8F-98A3-8AE3-F2F8-0AC2FF498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5322" y="4190162"/>
            <a:ext cx="2222734" cy="2222734"/>
          </a:xfrm>
          <a:prstGeom prst="rect">
            <a:avLst/>
          </a:prstGeom>
        </p:spPr>
      </p:pic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F613193B-403F-8C24-390F-06C33632D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10" y="4583004"/>
            <a:ext cx="1722786" cy="1572840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FD78B49D-27C8-4471-0773-30EBCC121A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96" y="4355625"/>
            <a:ext cx="3243982" cy="15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79FD-6B26-9E44-6F6E-6BDFC822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B6F03-7C1D-75E4-44AB-7E0792D9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0BEB96-AF16-E821-AD29-D094E1CF75A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C6018B12-9D40-16EC-E885-2506078B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98" y="2656552"/>
            <a:ext cx="5400040" cy="2985770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A04A337-0372-B1C3-ABC2-64D5BE52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DIAGRAMA ENTIDAD RELACIÓN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95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8C55-749B-3DAE-4B3A-AE26CC30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EFA94-8A28-9293-3740-DA0051F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638FC99-4434-C19E-110F-F2437F8EEB9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D1DB870-FB51-BB46-81C6-3F218DF5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DIAGRAMA DE CLASES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6DBE2570-7E9C-50B3-3025-A8381FD3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84" y="2610600"/>
            <a:ext cx="5064760" cy="31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9BAD1-DD6B-D966-1EA7-E557BA81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500EB-35C1-4219-FCB2-FE21C4EB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CAE309-20C6-F473-8E13-D069ABCC775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A2A0BE8-8B05-48AF-08EF-0127DEE3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DIAGRAMA DE CASOS DE USO</a:t>
            </a: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3E557008-F454-63E3-560B-E0424C77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75" y="1973179"/>
            <a:ext cx="4008219" cy="44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29208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ESTRUCTURA GENERAL PARA LOS PROYECTOS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04477-4844-D2E3-A1AE-4BD25CAB195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5CBE3E-B54C-2699-84C7-8DD94995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28" y="3376246"/>
            <a:ext cx="5212363" cy="496415"/>
          </a:xfrm>
          <a:prstGeom prst="rect">
            <a:avLst/>
          </a:prstGeom>
        </p:spPr>
      </p:pic>
      <p:pic>
        <p:nvPicPr>
          <p:cNvPr id="8" name="Imagen 7" descr="Pantalla negra con letras blancas&#10;&#10;El contenido generado por IA puede ser incorrecto.">
            <a:extLst>
              <a:ext uri="{FF2B5EF4-FFF2-40B4-BE49-F238E27FC236}">
                <a16:creationId xmlns:a16="http://schemas.microsoft.com/office/drawing/2014/main" id="{BEC25783-9150-86E5-9F12-F7CDA727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28" y="4141418"/>
            <a:ext cx="5240072" cy="20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93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79771c-5a71-46fe-9dd8-f72d887ed2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C2ACCC1B9B00478FA2E7B8972EC8BE" ma:contentTypeVersion="11" ma:contentTypeDescription="Crear nuevo documento." ma:contentTypeScope="" ma:versionID="d4396d3606d2d816d775581d66bc0b5c">
  <xsd:schema xmlns:xsd="http://www.w3.org/2001/XMLSchema" xmlns:xs="http://www.w3.org/2001/XMLSchema" xmlns:p="http://schemas.microsoft.com/office/2006/metadata/properties" xmlns:ns3="6079771c-5a71-46fe-9dd8-f72d887ed29a" xmlns:ns4="99d474cd-0443-46e5-8fa5-fd226851a040" targetNamespace="http://schemas.microsoft.com/office/2006/metadata/properties" ma:root="true" ma:fieldsID="b7a4146f824d1cbf4fb7342fc4bd874c" ns3:_="" ns4:_="">
    <xsd:import namespace="6079771c-5a71-46fe-9dd8-f72d887ed29a"/>
    <xsd:import namespace="99d474cd-0443-46e5-8fa5-fd226851a0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9771c-5a71-46fe-9dd8-f72d887ed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474cd-0443-46e5-8fa5-fd226851a0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E88508-5FB3-4CEA-B0C5-10F4CA478C7E}">
  <ds:schemaRefs>
    <ds:schemaRef ds:uri="http://schemas.microsoft.com/office/infopath/2007/PartnerControls"/>
    <ds:schemaRef ds:uri="http://schemas.microsoft.com/office/2006/documentManagement/types"/>
    <ds:schemaRef ds:uri="6079771c-5a71-46fe-9dd8-f72d887ed29a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99d474cd-0443-46e5-8fa5-fd226851a04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B008447-88A9-4F09-B669-242A4EDAC1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7FFF2A-A1B4-4D22-A550-73B2B1C70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79771c-5a71-46fe-9dd8-f72d887ed29a"/>
    <ds:schemaRef ds:uri="99d474cd-0443-46e5-8fa5-fd226851a0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1231</Words>
  <Application>Microsoft Office PowerPoint</Application>
  <PresentationFormat>Panorámica</PresentationFormat>
  <Paragraphs>605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Cambria</vt:lpstr>
      <vt:lpstr>Gill Sans MT</vt:lpstr>
      <vt:lpstr>Symbol</vt:lpstr>
      <vt:lpstr>Wingdings 2</vt:lpstr>
      <vt:lpstr>Dividendo</vt:lpstr>
      <vt:lpstr>VIAJECITO SOAP DOTNET</vt:lpstr>
      <vt:lpstr>Presentación de PowerPoint</vt:lpstr>
      <vt:lpstr>introducción</vt:lpstr>
      <vt:lpstr>objetivo</vt:lpstr>
      <vt:lpstr>herramientas</vt:lpstr>
      <vt:lpstr>diseño</vt:lpstr>
      <vt:lpstr>diseño</vt:lpstr>
      <vt:lpstr>diseño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Conclusiones</vt:lpstr>
      <vt:lpstr>Recomendaciones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Aplicación web con MVC implementado en JAVA Caso Practico Saltos “MONSTER”</dc:title>
  <dc:creator>Michael Villarruel</dc:creator>
  <cp:lastModifiedBy>Christopher Bazurto Mora</cp:lastModifiedBy>
  <cp:revision>293</cp:revision>
  <dcterms:created xsi:type="dcterms:W3CDTF">2020-08-13T07:15:02Z</dcterms:created>
  <dcterms:modified xsi:type="dcterms:W3CDTF">2025-06-02T14:49:44Z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0x01010045C2ACCC1B9B00478FA2E7B8972EC8BE</vt:lpwstr>
  </property>
</Properties>
</file>