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9" r:id="rId6"/>
    <p:sldId id="274" r:id="rId7"/>
    <p:sldId id="275" r:id="rId8"/>
    <p:sldId id="276" r:id="rId9"/>
    <p:sldId id="268" r:id="rId10"/>
    <p:sldId id="278" r:id="rId11"/>
    <p:sldId id="271" r:id="rId12"/>
    <p:sldId id="277" r:id="rId13"/>
    <p:sldId id="272" r:id="rId14"/>
    <p:sldId id="263" r:id="rId15"/>
    <p:sldId id="273" r:id="rId16"/>
    <p:sldId id="266" r:id="rId17"/>
    <p:sldId id="267" r:id="rId18"/>
    <p:sldId id="265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6600FF"/>
    <a:srgbClr val="6666FF"/>
    <a:srgbClr val="6699FF"/>
    <a:srgbClr val="66CCFF"/>
    <a:srgbClr val="00FFFF"/>
    <a:srgbClr val="0099FF"/>
    <a:srgbClr val="0066CC"/>
    <a:srgbClr val="0099CC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4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1B3-4CDB-4656-B462-E496E5C8AC6A}" type="datetimeFigureOut">
              <a:rPr kumimoji="1" lang="ja-JP" altLang="en-US" smtClean="0"/>
              <a:t>2014/8/12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5384-4EC5-4FFF-9D95-370222D7A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547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1B3-4CDB-4656-B462-E496E5C8AC6A}" type="datetimeFigureOut">
              <a:rPr kumimoji="1" lang="ja-JP" altLang="en-US" smtClean="0"/>
              <a:t>2014/8/12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5384-4EC5-4FFF-9D95-370222D7A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17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1B3-4CDB-4656-B462-E496E5C8AC6A}" type="datetimeFigureOut">
              <a:rPr kumimoji="1" lang="ja-JP" altLang="en-US" smtClean="0"/>
              <a:t>2014/8/12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5384-4EC5-4FFF-9D95-370222D7A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58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1B3-4CDB-4656-B462-E496E5C8AC6A}" type="datetimeFigureOut">
              <a:rPr kumimoji="1" lang="ja-JP" altLang="en-US" smtClean="0"/>
              <a:t>2014/8/12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5384-4EC5-4FFF-9D95-370222D7A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59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1B3-4CDB-4656-B462-E496E5C8AC6A}" type="datetimeFigureOut">
              <a:rPr kumimoji="1" lang="ja-JP" altLang="en-US" smtClean="0"/>
              <a:t>2014/8/12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5384-4EC5-4FFF-9D95-370222D7A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38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1B3-4CDB-4656-B462-E496E5C8AC6A}" type="datetimeFigureOut">
              <a:rPr kumimoji="1" lang="ja-JP" altLang="en-US" smtClean="0"/>
              <a:t>2014/8/12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5384-4EC5-4FFF-9D95-370222D7A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38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1B3-4CDB-4656-B462-E496E5C8AC6A}" type="datetimeFigureOut">
              <a:rPr kumimoji="1" lang="ja-JP" altLang="en-US" smtClean="0"/>
              <a:t>2014/8/12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5384-4EC5-4FFF-9D95-370222D7A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60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1B3-4CDB-4656-B462-E496E5C8AC6A}" type="datetimeFigureOut">
              <a:rPr kumimoji="1" lang="ja-JP" altLang="en-US" smtClean="0"/>
              <a:t>2014/8/12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5384-4EC5-4FFF-9D95-370222D7A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14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1B3-4CDB-4656-B462-E496E5C8AC6A}" type="datetimeFigureOut">
              <a:rPr kumimoji="1" lang="ja-JP" altLang="en-US" smtClean="0"/>
              <a:t>2014/8/12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5384-4EC5-4FFF-9D95-370222D7A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47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1B3-4CDB-4656-B462-E496E5C8AC6A}" type="datetimeFigureOut">
              <a:rPr kumimoji="1" lang="ja-JP" altLang="en-US" smtClean="0"/>
              <a:t>2014/8/12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5384-4EC5-4FFF-9D95-370222D7A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89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1B3-4CDB-4656-B462-E496E5C8AC6A}" type="datetimeFigureOut">
              <a:rPr kumimoji="1" lang="ja-JP" altLang="en-US" smtClean="0"/>
              <a:t>2014/8/12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5384-4EC5-4FFF-9D95-370222D7A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10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161B3-4CDB-4656-B462-E496E5C8AC6A}" type="datetimeFigureOut">
              <a:rPr kumimoji="1" lang="ja-JP" altLang="en-US" smtClean="0"/>
              <a:t>2014/8/12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55384-4EC5-4FFF-9D95-370222D7A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21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eather.msn.com/local/london/?wc=112" TargetMode="External"/><Relationship Id="rId2" Type="http://schemas.openxmlformats.org/officeDocument/2006/relationships/hyperlink" Target="http://yahoo.com/local/london/?wc=11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yahoo.com/local/london/?wc=112#Temp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United_Stat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eather.yahoo.com/united-states/new-york/new-york-2459115/" TargetMode="External"/><Relationship Id="rId2" Type="http://schemas.openxmlformats.org/officeDocument/2006/relationships/hyperlink" Target="http://weather.yahooapis.com/forecastrss?w=245911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Tatami overview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056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Arrange section</a:t>
            </a:r>
            <a:endParaRPr kumimoji="1" lang="ja-JP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1983012"/>
              </p:ext>
            </p:extLst>
          </p:nvPr>
        </p:nvGraphicFramePr>
        <p:xfrm>
          <a:off x="82671" y="2092054"/>
          <a:ext cx="11572501" cy="259077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5750"/>
                <a:gridCol w="1231247"/>
                <a:gridCol w="615625"/>
                <a:gridCol w="639001"/>
                <a:gridCol w="771478"/>
                <a:gridCol w="950710"/>
                <a:gridCol w="677966"/>
                <a:gridCol w="1032250"/>
                <a:gridCol w="872696"/>
                <a:gridCol w="570346"/>
                <a:gridCol w="494759"/>
                <a:gridCol w="751302"/>
                <a:gridCol w="888731"/>
                <a:gridCol w="625320"/>
                <a:gridCol w="625320"/>
              </a:tblGrid>
              <a:tr h="367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Local Page test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Arrange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</a:tr>
              <a:tr h="723431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HttpRequest</a:t>
                      </a:r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Expected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HttpRequest</a:t>
                      </a:r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Actual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99"/>
                    </a:solidFill>
                  </a:tcPr>
                </a:tc>
              </a:tr>
              <a:tr h="775923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BaseUri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Method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UserAgent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PathInfos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BaseUri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Headers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Cookies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PathInfos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QueryStrings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Fragment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Content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333399"/>
                    </a:solidFill>
                  </a:tcPr>
                </a:tc>
              </a:tr>
              <a:tr h="723431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Pragma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myCookie1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myCookie2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culture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query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333399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2829" y="4873215"/>
            <a:ext cx="109759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Header row: 1~4</a:t>
            </a:r>
          </a:p>
          <a:p>
            <a:r>
              <a:rPr lang="en-US" altLang="ja-JP" dirty="0" smtClean="0"/>
              <a:t>row[0] : Arrange</a:t>
            </a:r>
          </a:p>
          <a:p>
            <a:r>
              <a:rPr kumimoji="1" lang="en-US" altLang="ja-JP" dirty="0" smtClean="0"/>
              <a:t>row[1] : </a:t>
            </a:r>
            <a:r>
              <a:rPr kumimoji="1" lang="en-US" altLang="ja-JP" dirty="0" err="1" smtClean="0"/>
              <a:t>HttpRequest</a:t>
            </a:r>
            <a:r>
              <a:rPr kumimoji="1" lang="en-US" altLang="ja-JP" dirty="0" smtClean="0"/>
              <a:t> Expected, </a:t>
            </a:r>
            <a:r>
              <a:rPr lang="en-US" altLang="ja-JP" dirty="0" err="1"/>
              <a:t>HttpRequest</a:t>
            </a:r>
            <a:r>
              <a:rPr lang="en-US" altLang="ja-JP" dirty="0"/>
              <a:t> </a:t>
            </a:r>
            <a:r>
              <a:rPr lang="en-US" altLang="ja-JP" dirty="0" smtClean="0"/>
              <a:t>Actual</a:t>
            </a:r>
          </a:p>
          <a:p>
            <a:r>
              <a:rPr kumimoji="1" lang="en-US" altLang="ja-JP" dirty="0" smtClean="0"/>
              <a:t>row[2] : </a:t>
            </a:r>
            <a:r>
              <a:rPr kumimoji="1" lang="en-US" altLang="ja-JP" dirty="0" err="1" smtClean="0"/>
              <a:t>BaseUri</a:t>
            </a:r>
            <a:r>
              <a:rPr kumimoji="1" lang="en-US" altLang="ja-JP" dirty="0" smtClean="0"/>
              <a:t>, Method, </a:t>
            </a:r>
            <a:r>
              <a:rPr lang="en-US" altLang="ja-JP" dirty="0" err="1" smtClean="0"/>
              <a:t>UserAgent</a:t>
            </a:r>
            <a:r>
              <a:rPr lang="en-US" altLang="ja-JP" dirty="0" smtClean="0"/>
              <a:t>, </a:t>
            </a:r>
            <a:r>
              <a:rPr kumimoji="1" lang="en-US" altLang="ja-JP" dirty="0" err="1" smtClean="0"/>
              <a:t>PathInfos</a:t>
            </a:r>
            <a:r>
              <a:rPr kumimoji="1" lang="en-US" altLang="ja-JP" dirty="0" smtClean="0"/>
              <a:t>, Headers, Cookies, </a:t>
            </a:r>
            <a:r>
              <a:rPr kumimoji="1" lang="en-US" altLang="ja-JP" dirty="0" err="1" smtClean="0"/>
              <a:t>QueryStrings</a:t>
            </a:r>
            <a:r>
              <a:rPr kumimoji="1" lang="en-US" altLang="ja-JP" dirty="0" smtClean="0"/>
              <a:t>, Fragment, Content</a:t>
            </a:r>
          </a:p>
          <a:p>
            <a:r>
              <a:rPr lang="en-US" altLang="ja-JP" dirty="0" smtClean="0"/>
              <a:t>row[3] : Headers' Key Names, Cookies' Key Names, </a:t>
            </a:r>
            <a:r>
              <a:rPr lang="en-US" altLang="ja-JP" dirty="0" err="1" smtClean="0"/>
              <a:t>QueryStrings</a:t>
            </a:r>
            <a:r>
              <a:rPr lang="en-US" altLang="ja-JP" dirty="0" smtClean="0"/>
              <a:t>' Key Names</a:t>
            </a:r>
            <a:endParaRPr kumimoji="1" lang="en-US" altLang="ja-JP" dirty="0" smtClean="0"/>
          </a:p>
        </p:txBody>
      </p:sp>
      <p:sp>
        <p:nvSpPr>
          <p:cNvPr id="3" name="Rectangle 2"/>
          <p:cNvSpPr/>
          <p:nvPr/>
        </p:nvSpPr>
        <p:spPr>
          <a:xfrm>
            <a:off x="838200" y="1506022"/>
            <a:ext cx="8142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ja-JP" dirty="0"/>
              <a:t>Arrange section describes how to get </a:t>
            </a:r>
            <a:r>
              <a:rPr lang="en-US" altLang="ja-JP" dirty="0" smtClean="0"/>
              <a:t>actual document and expected document.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721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Arrange</a:t>
            </a:r>
            <a:r>
              <a:rPr lang="en-US" altLang="ja-JP" dirty="0"/>
              <a:t> </a:t>
            </a:r>
            <a:r>
              <a:rPr lang="en-US" altLang="ja-JP" dirty="0" smtClean="0"/>
              <a:t>section</a:t>
            </a:r>
            <a:endParaRPr kumimoji="1" lang="ja-JP" alt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4093637"/>
              </p:ext>
            </p:extLst>
          </p:nvPr>
        </p:nvGraphicFramePr>
        <p:xfrm>
          <a:off x="229494" y="1844596"/>
          <a:ext cx="11002427" cy="4796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295"/>
                <a:gridCol w="1160082"/>
                <a:gridCol w="5650933"/>
                <a:gridCol w="1067653"/>
                <a:gridCol w="1178464"/>
              </a:tblGrid>
              <a:tr h="335094"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Section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Detailed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Required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Children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315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HttpRequest</a:t>
                      </a:r>
                      <a:r>
                        <a:rPr kumimoji="1" lang="en-US" altLang="ja-JP" sz="1200" dirty="0" smtClean="0"/>
                        <a:t> Expected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/>
                        <a:t>The</a:t>
                      </a:r>
                      <a:r>
                        <a:rPr kumimoji="1" lang="en-US" altLang="ja-JP" sz="1200" b="0" baseline="0" dirty="0" smtClean="0"/>
                        <a:t> section specifies HTTP request settings for expected doc.</a:t>
                      </a:r>
                      <a:endParaRPr kumimoji="1" lang="ja-JP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optional</a:t>
                      </a:r>
                      <a:endParaRPr kumimoji="1" lang="ja-JP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/>
                    </a:p>
                  </a:txBody>
                  <a:tcPr/>
                </a:tc>
              </a:tr>
              <a:tr h="315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HttpRequest</a:t>
                      </a:r>
                      <a:r>
                        <a:rPr kumimoji="1" lang="en-US" altLang="ja-JP" sz="1200" dirty="0" smtClean="0"/>
                        <a:t> Actual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/>
                        <a:t>The</a:t>
                      </a:r>
                      <a:r>
                        <a:rPr kumimoji="1" lang="en-US" altLang="ja-JP" sz="1200" b="0" baseline="0" dirty="0" smtClean="0"/>
                        <a:t> section specifies HTTP request settings for actual doc.</a:t>
                      </a:r>
                      <a:endParaRPr kumimoji="1" lang="ja-JP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required</a:t>
                      </a:r>
                      <a:endParaRPr kumimoji="1" lang="ja-JP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/>
                    </a:p>
                  </a:txBody>
                  <a:tcPr/>
                </a:tc>
              </a:tr>
              <a:tr h="315379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BaseUri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The</a:t>
                      </a:r>
                      <a:r>
                        <a:rPr kumimoji="1" lang="en-US" altLang="ja-JP" sz="1200" baseline="0" dirty="0" smtClean="0"/>
                        <a:t> section specifies </a:t>
                      </a:r>
                      <a:r>
                        <a:rPr kumimoji="1" lang="en-US" altLang="ja-JP" sz="1200" baseline="0" dirty="0" err="1" smtClean="0"/>
                        <a:t>BaseUriMapping</a:t>
                      </a:r>
                      <a:r>
                        <a:rPr kumimoji="1" lang="en-US" altLang="ja-JP" sz="1200" baseline="0" dirty="0" smtClean="0"/>
                        <a:t> key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baseline="0" dirty="0" smtClean="0">
                          <a:hlinkClick r:id="rId2"/>
                        </a:rPr>
                        <a:t>http://yahoo.com</a:t>
                      </a:r>
                      <a:r>
                        <a:rPr kumimoji="1" lang="en-US" altLang="ja-JP" sz="1200" b="0" baseline="0" dirty="0" smtClean="0">
                          <a:hlinkClick r:id="rId2"/>
                        </a:rPr>
                        <a:t>/local/london</a:t>
                      </a:r>
                      <a:r>
                        <a:rPr kumimoji="1" lang="en-US" altLang="ja-JP" sz="1200" b="1" baseline="0" dirty="0" smtClean="0">
                          <a:hlinkClick r:id="rId2"/>
                        </a:rPr>
                        <a:t>/</a:t>
                      </a:r>
                      <a:r>
                        <a:rPr kumimoji="1" lang="en-US" altLang="ja-JP" sz="1200" b="0" baseline="0" dirty="0" smtClean="0">
                          <a:hlinkClick r:id="rId2"/>
                        </a:rPr>
                        <a:t>?wc=112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required</a:t>
                      </a:r>
                      <a:endParaRPr kumimoji="1" lang="ja-JP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/>
                        <a:t>None</a:t>
                      </a:r>
                      <a:endParaRPr kumimoji="1" lang="ja-JP" altLang="en-US" sz="1200" b="0" dirty="0"/>
                    </a:p>
                  </a:txBody>
                  <a:tcPr/>
                </a:tc>
              </a:tr>
              <a:tr h="315379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Method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The</a:t>
                      </a:r>
                      <a:r>
                        <a:rPr kumimoji="1" lang="en-US" altLang="ja-JP" sz="1200" baseline="0" dirty="0" smtClean="0"/>
                        <a:t> section specifies HTTP Method name (GET, POST, PUT, DELETE)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/>
                        <a:t>optional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/>
                        <a:t>Default=get</a:t>
                      </a:r>
                      <a:endParaRPr kumimoji="1" lang="ja-JP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/>
                        <a:t>None</a:t>
                      </a:r>
                      <a:endParaRPr kumimoji="1" lang="ja-JP" altLang="en-US" sz="1200" b="0" dirty="0"/>
                    </a:p>
                  </a:txBody>
                  <a:tcPr/>
                </a:tc>
              </a:tr>
              <a:tr h="315379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UserAgent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The</a:t>
                      </a:r>
                      <a:r>
                        <a:rPr kumimoji="1" lang="en-US" altLang="ja-JP" sz="1200" baseline="0" dirty="0" smtClean="0"/>
                        <a:t> section specifies </a:t>
                      </a:r>
                      <a:r>
                        <a:rPr kumimoji="1" lang="en-US" altLang="ja-JP" sz="1200" baseline="0" dirty="0" err="1" smtClean="0"/>
                        <a:t>UserAgentMapping</a:t>
                      </a:r>
                      <a:r>
                        <a:rPr kumimoji="1" lang="en-US" altLang="ja-JP" sz="1200" baseline="0" dirty="0" smtClean="0"/>
                        <a:t> key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optional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/>
                        <a:t>None</a:t>
                      </a:r>
                      <a:endParaRPr kumimoji="1" lang="ja-JP" altLang="en-US" sz="1200" b="0" dirty="0"/>
                    </a:p>
                  </a:txBody>
                  <a:tcPr/>
                </a:tc>
              </a:tr>
              <a:tr h="315379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Headers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/>
                        <a:t>The</a:t>
                      </a:r>
                      <a:r>
                        <a:rPr kumimoji="1" lang="en-US" altLang="ja-JP" sz="1200" b="0" baseline="0" dirty="0" smtClean="0"/>
                        <a:t> section specifies HTTP header settings.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/>
                        <a:t>optional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Keys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315379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Cookies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/>
                        <a:t>The</a:t>
                      </a:r>
                      <a:r>
                        <a:rPr kumimoji="1" lang="en-US" altLang="ja-JP" sz="1200" b="0" baseline="0" dirty="0" smtClean="0"/>
                        <a:t> section specifies HTTP cookie settings.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/>
                        <a:t>optional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Keys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492510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PathInfos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/>
                        <a:t>The</a:t>
                      </a:r>
                      <a:r>
                        <a:rPr kumimoji="1" lang="en-US" altLang="ja-JP" sz="1200" b="0" baseline="0" dirty="0" smtClean="0"/>
                        <a:t> section specifies path info settings.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baseline="0" dirty="0" smtClean="0">
                          <a:hlinkClick r:id="rId3"/>
                        </a:rPr>
                        <a:t>http://yahoo.com</a:t>
                      </a:r>
                      <a:r>
                        <a:rPr kumimoji="1" lang="en-US" altLang="ja-JP" sz="1200" b="1" baseline="0" dirty="0" smtClean="0">
                          <a:hlinkClick r:id="rId3"/>
                        </a:rPr>
                        <a:t>/local/london/</a:t>
                      </a:r>
                      <a:r>
                        <a:rPr kumimoji="1" lang="en-US" altLang="ja-JP" sz="1200" b="0" baseline="0" dirty="0" smtClean="0">
                          <a:hlinkClick r:id="rId3"/>
                        </a:rPr>
                        <a:t>?wc=112</a:t>
                      </a:r>
                      <a:endParaRPr kumimoji="1" lang="ja-JP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smtClean="0"/>
                        <a:t>optional</a:t>
                      </a:r>
                      <a:endParaRPr kumimoji="1" lang="ja-JP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/>
                        <a:t>None</a:t>
                      </a:r>
                      <a:endParaRPr kumimoji="1" lang="ja-JP" altLang="en-US" sz="1200" b="0" dirty="0"/>
                    </a:p>
                  </a:txBody>
                  <a:tcPr/>
                </a:tc>
              </a:tr>
              <a:tr h="492510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QueryStrings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/>
                        <a:t>The</a:t>
                      </a:r>
                      <a:r>
                        <a:rPr kumimoji="1" lang="en-US" altLang="ja-JP" sz="1200" b="0" baseline="0" dirty="0" smtClean="0"/>
                        <a:t> section specifies query string settings.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baseline="0" dirty="0" smtClean="0">
                          <a:hlinkClick r:id="rId3"/>
                        </a:rPr>
                        <a:t>http://yahoo.com/local/london/?</a:t>
                      </a:r>
                      <a:r>
                        <a:rPr kumimoji="1" lang="en-US" altLang="ja-JP" sz="1200" b="1" baseline="0" dirty="0" smtClean="0">
                          <a:hlinkClick r:id="rId3"/>
                        </a:rPr>
                        <a:t>wc=112</a:t>
                      </a:r>
                      <a:endParaRPr kumimoji="1" lang="ja-JP" alt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/>
                        <a:t>optional</a:t>
                      </a:r>
                      <a:endParaRPr kumimoji="1" lang="ja-JP" altLang="en-US" sz="12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/>
                        <a:t>Keys</a:t>
                      </a:r>
                      <a:endParaRPr kumimoji="1" lang="ja-JP" altLang="en-US" sz="1200" b="0" dirty="0" smtClean="0"/>
                    </a:p>
                  </a:txBody>
                  <a:tcPr/>
                </a:tc>
              </a:tr>
              <a:tr h="492510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Fragment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/>
                        <a:t>The</a:t>
                      </a:r>
                      <a:r>
                        <a:rPr kumimoji="1" lang="en-US" altLang="ja-JP" sz="1200" b="0" baseline="0" dirty="0" smtClean="0"/>
                        <a:t> section specifies fragment settings.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baseline="0" dirty="0" smtClean="0">
                          <a:hlinkClick r:id="rId4"/>
                        </a:rPr>
                        <a:t>http://yahoo.com/local/london/?wc=112</a:t>
                      </a:r>
                      <a:r>
                        <a:rPr kumimoji="1" lang="en-US" altLang="ja-JP" sz="1200" b="1" baseline="0" dirty="0" smtClean="0">
                          <a:hlinkClick r:id="rId4"/>
                        </a:rPr>
                        <a:t>#Temp</a:t>
                      </a:r>
                      <a:endParaRPr kumimoji="1" lang="ja-JP" alt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/>
                        <a:t>optional</a:t>
                      </a:r>
                      <a:endParaRPr kumimoji="1" lang="ja-JP" altLang="en-US" sz="12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/>
                        <a:t>None</a:t>
                      </a:r>
                      <a:endParaRPr kumimoji="1" lang="ja-JP" altLang="en-US" sz="1200" b="0" dirty="0" smtClean="0"/>
                    </a:p>
                  </a:txBody>
                  <a:tcPr/>
                </a:tc>
              </a:tr>
              <a:tr h="492510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Content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/>
                        <a:t>The</a:t>
                      </a:r>
                      <a:r>
                        <a:rPr kumimoji="1" lang="en-US" altLang="ja-JP" sz="1200" b="0" baseline="0" dirty="0" smtClean="0"/>
                        <a:t> section specifies content string for POST/PUT.</a:t>
                      </a:r>
                      <a:endParaRPr kumimoji="1" lang="ja-JP" alt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/>
                        <a:t>optional</a:t>
                      </a:r>
                      <a:endParaRPr kumimoji="1" lang="ja-JP" altLang="en-US" sz="12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/>
                        <a:t>None</a:t>
                      </a:r>
                      <a:endParaRPr kumimoji="1" lang="ja-JP" altLang="en-US" sz="1200" b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97223" y="1428933"/>
            <a:ext cx="10635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dirty="0"/>
              <a:t>This section specifies arrange settings, such as the data sources for expected and actual contents.</a:t>
            </a:r>
          </a:p>
        </p:txBody>
      </p:sp>
    </p:spTree>
    <p:extLst>
      <p:ext uri="{BB962C8B-B14F-4D97-AF65-F5344CB8AC3E}">
        <p14:creationId xmlns:p14="http://schemas.microsoft.com/office/powerpoint/2010/main" val="140563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Assertion section</a:t>
            </a:r>
            <a:endParaRPr kumimoji="1" lang="ja-JP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265786"/>
              </p:ext>
            </p:extLst>
          </p:nvPr>
        </p:nvGraphicFramePr>
        <p:xfrm>
          <a:off x="53790" y="2019262"/>
          <a:ext cx="12103408" cy="178894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11977"/>
                <a:gridCol w="662098"/>
                <a:gridCol w="695798"/>
                <a:gridCol w="661515"/>
                <a:gridCol w="786144"/>
                <a:gridCol w="873645"/>
                <a:gridCol w="526389"/>
                <a:gridCol w="526389"/>
                <a:gridCol w="443699"/>
                <a:gridCol w="574792"/>
                <a:gridCol w="427562"/>
                <a:gridCol w="520831"/>
                <a:gridCol w="439445"/>
                <a:gridCol w="451766"/>
                <a:gridCol w="451766"/>
                <a:gridCol w="451766"/>
                <a:gridCol w="451766"/>
                <a:gridCol w="451766"/>
                <a:gridCol w="435632"/>
                <a:gridCol w="435632"/>
                <a:gridCol w="435632"/>
                <a:gridCol w="435632"/>
                <a:gridCol w="451766"/>
              </a:tblGrid>
              <a:tr h="439268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Assertion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</a:tr>
              <a:tr h="439268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Uri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StatusCode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Headers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Cookies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05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Xsd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Contents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FF"/>
                    </a:solidFill>
                  </a:tcPr>
                </a:tc>
              </a:tr>
              <a:tr h="471141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X-B3-TraceId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X-B3-SpanId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MyCookie1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MyCookie2</a:t>
                      </a:r>
                    </a:p>
                  </a:txBody>
                  <a:tcPr marL="3230" marR="3230" marT="3230" marB="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IsList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IsDateTime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IsTime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Expected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Actual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CC"/>
                    </a:solidFill>
                  </a:tcPr>
                </a:tc>
              </a:tr>
              <a:tr h="439268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Value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Query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Exists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Attribute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Pattern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Format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FormatCulture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Query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Attribute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Pattern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Format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FormatCulture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CC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2931" y="4023360"/>
            <a:ext cx="87782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Header row: 1~4</a:t>
            </a:r>
          </a:p>
          <a:p>
            <a:r>
              <a:rPr lang="en-US" altLang="ja-JP" dirty="0" smtClean="0"/>
              <a:t>[0] : Assertion</a:t>
            </a:r>
          </a:p>
          <a:p>
            <a:r>
              <a:rPr kumimoji="1" lang="en-US" altLang="ja-JP" dirty="0" smtClean="0"/>
              <a:t>[1] : Uri, </a:t>
            </a:r>
            <a:r>
              <a:rPr kumimoji="1" lang="en-US" altLang="ja-JP" dirty="0" err="1" smtClean="0"/>
              <a:t>StatusCode</a:t>
            </a:r>
            <a:r>
              <a:rPr kumimoji="1" lang="en-US" altLang="ja-JP" dirty="0" smtClean="0"/>
              <a:t>, Headers, Cookies, Contents</a:t>
            </a:r>
            <a:endParaRPr lang="en-US" altLang="ja-JP" dirty="0" smtClean="0"/>
          </a:p>
          <a:p>
            <a:r>
              <a:rPr kumimoji="1" lang="en-US" altLang="ja-JP" dirty="0" smtClean="0"/>
              <a:t>[2] :</a:t>
            </a:r>
            <a:r>
              <a:rPr lang="en-US" altLang="ja-JP" dirty="0"/>
              <a:t> Headers' </a:t>
            </a:r>
            <a:r>
              <a:rPr lang="en-US" altLang="ja-JP" dirty="0" smtClean="0"/>
              <a:t>Key Names, </a:t>
            </a:r>
            <a:r>
              <a:rPr lang="en-US" altLang="ja-JP" dirty="0" err="1"/>
              <a:t>Cookies's</a:t>
            </a:r>
            <a:r>
              <a:rPr lang="en-US" altLang="ja-JP" dirty="0"/>
              <a:t> </a:t>
            </a:r>
            <a:r>
              <a:rPr lang="en-US" altLang="ja-JP" dirty="0" smtClean="0"/>
              <a:t>Key Names, </a:t>
            </a:r>
            <a:r>
              <a:rPr lang="en-US" altLang="ja-JP" dirty="0" err="1"/>
              <a:t>QueryStrings</a:t>
            </a:r>
            <a:r>
              <a:rPr lang="en-US" altLang="ja-JP" dirty="0"/>
              <a:t>' </a:t>
            </a:r>
            <a:r>
              <a:rPr lang="en-US" altLang="ja-JP" dirty="0" smtClean="0"/>
              <a:t>Key Names</a:t>
            </a:r>
            <a:endParaRPr kumimoji="1" lang="en-US" altLang="ja-JP" dirty="0" smtClean="0"/>
          </a:p>
          <a:p>
            <a:r>
              <a:rPr lang="en-US" altLang="ja-JP" dirty="0" smtClean="0"/>
              <a:t>[3] : </a:t>
            </a:r>
            <a:r>
              <a:rPr lang="en-US" altLang="ja-JP" dirty="0" err="1" smtClean="0"/>
              <a:t>Expected's</a:t>
            </a:r>
            <a:r>
              <a:rPr lang="en-US" altLang="ja-JP" dirty="0" smtClean="0"/>
              <a:t> Attributes, Actual's Attributes</a:t>
            </a:r>
          </a:p>
          <a:p>
            <a:r>
              <a:rPr kumimoji="1" lang="en-US" altLang="ja-JP" dirty="0"/>
              <a:t>	</a:t>
            </a:r>
            <a:r>
              <a:rPr kumimoji="1" lang="en-US" altLang="ja-JP" dirty="0" smtClean="0"/>
              <a:t>Value, Query, Exists, Attribute, Pattern, Format, </a:t>
            </a:r>
            <a:r>
              <a:rPr kumimoji="1" lang="en-US" altLang="ja-JP" dirty="0" err="1" smtClean="0"/>
              <a:t>FormatCulture</a:t>
            </a:r>
            <a:endParaRPr kumimoji="1" lang="en-US" altLang="ja-JP" dirty="0" smtClean="0"/>
          </a:p>
        </p:txBody>
      </p:sp>
      <p:sp>
        <p:nvSpPr>
          <p:cNvPr id="3" name="Rectangle 2"/>
          <p:cNvSpPr/>
          <p:nvPr/>
        </p:nvSpPr>
        <p:spPr>
          <a:xfrm>
            <a:off x="0" y="1506022"/>
            <a:ext cx="101874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ja-JP" dirty="0"/>
              <a:t>Assertion section describes expected value and where is expected value in XML/HTML</a:t>
            </a:r>
          </a:p>
        </p:txBody>
      </p:sp>
    </p:spTree>
    <p:extLst>
      <p:ext uri="{BB962C8B-B14F-4D97-AF65-F5344CB8AC3E}">
        <p14:creationId xmlns:p14="http://schemas.microsoft.com/office/powerpoint/2010/main" val="382326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Assertion</a:t>
            </a:r>
            <a:r>
              <a:rPr lang="en-US" altLang="ja-JP" dirty="0"/>
              <a:t> </a:t>
            </a:r>
            <a:r>
              <a:rPr lang="en-US" altLang="ja-JP" dirty="0" smtClean="0"/>
              <a:t>section</a:t>
            </a:r>
            <a:endParaRPr kumimoji="1" lang="ja-JP" alt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5755823"/>
              </p:ext>
            </p:extLst>
          </p:nvPr>
        </p:nvGraphicFramePr>
        <p:xfrm>
          <a:off x="729932" y="1785325"/>
          <a:ext cx="11254086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499"/>
                <a:gridCol w="1401279"/>
                <a:gridCol w="4864818"/>
                <a:gridCol w="1786745"/>
                <a:gridCol w="1786745"/>
              </a:tblGrid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 smtClean="0"/>
                        <a:t>Section</a:t>
                      </a:r>
                      <a:endParaRPr kumimoji="1" lang="ja-JP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Detailed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Required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Children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Uri</a:t>
                      </a:r>
                      <a:endParaRPr kumimoji="1" lang="ja-JP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 smtClean="0"/>
                        <a:t>The</a:t>
                      </a:r>
                      <a:r>
                        <a:rPr kumimoji="1" lang="en-US" altLang="ja-JP" sz="1600" b="0" baseline="0" dirty="0" smtClean="0"/>
                        <a:t> section specifies response URI for assertion.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baseline="0" dirty="0" smtClean="0"/>
                        <a:t>ex. "/local/data.aspx"</a:t>
                      </a:r>
                      <a:endParaRPr kumimoji="1" lang="ja-JP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smtClean="0"/>
                        <a:t>optional</a:t>
                      </a:r>
                      <a:endParaRPr kumimoji="1" lang="ja-JP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 smtClean="0"/>
                        <a:t>None</a:t>
                      </a:r>
                      <a:endParaRPr kumimoji="1" lang="ja-JP" altLang="en-US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/>
                        <a:t>StatusCode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 smtClean="0"/>
                        <a:t>The</a:t>
                      </a:r>
                      <a:r>
                        <a:rPr kumimoji="1" lang="en-US" altLang="ja-JP" sz="1600" b="0" baseline="0" dirty="0" smtClean="0"/>
                        <a:t> section specifies response status code for assertion.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baseline="0" dirty="0" smtClean="0"/>
                        <a:t>It accepts only text node.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baseline="0" dirty="0" smtClean="0"/>
                        <a:t>ex. "200", "404"</a:t>
                      </a:r>
                      <a:endParaRPr kumimoji="1" lang="ja-JP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/>
                        <a:t>optional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None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Headers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 smtClean="0"/>
                        <a:t>The</a:t>
                      </a:r>
                      <a:r>
                        <a:rPr kumimoji="1" lang="en-US" altLang="ja-JP" sz="1600" b="0" baseline="0" dirty="0" smtClean="0"/>
                        <a:t> section specifies HTTP response header for assertion.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smtClean="0"/>
                        <a:t>optional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Keys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Cookies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 smtClean="0"/>
                        <a:t>The</a:t>
                      </a:r>
                      <a:r>
                        <a:rPr kumimoji="1" lang="en-US" altLang="ja-JP" sz="1600" b="0" baseline="0" dirty="0" smtClean="0"/>
                        <a:t> section specifies HTTP response cookies for assertion.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smtClean="0"/>
                        <a:t>optional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Keys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/>
                        <a:t>Xsd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 smtClean="0"/>
                        <a:t>The</a:t>
                      </a:r>
                      <a:r>
                        <a:rPr kumimoji="1" lang="en-US" altLang="ja-JP" sz="1600" b="0" baseline="0" dirty="0" smtClean="0"/>
                        <a:t> section specifies </a:t>
                      </a:r>
                      <a:r>
                        <a:rPr kumimoji="1" lang="en-US" altLang="ja-JP" sz="1600" b="0" baseline="0" dirty="0" err="1" smtClean="0"/>
                        <a:t>Xsd</a:t>
                      </a:r>
                      <a:r>
                        <a:rPr kumimoji="1" lang="en-US" altLang="ja-JP" sz="1600" b="0" baseline="0" dirty="0" smtClean="0"/>
                        <a:t> assertion.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optional 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smtClean="0"/>
                        <a:t>None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Contents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 smtClean="0"/>
                        <a:t>The</a:t>
                      </a:r>
                      <a:r>
                        <a:rPr kumimoji="1" lang="en-US" altLang="ja-JP" sz="1600" b="0" baseline="0" dirty="0" smtClean="0"/>
                        <a:t> section specifies document assertion.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optional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Next slide.</a:t>
                      </a:r>
                      <a:endParaRPr kumimoji="1" lang="ja-JP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78136" y="1321356"/>
            <a:ext cx="10635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dirty="0"/>
              <a:t>This section specifies </a:t>
            </a:r>
            <a:r>
              <a:rPr lang="en-US" altLang="ja-JP" dirty="0" smtClean="0"/>
              <a:t>assertion settings how to assert HTTP Response and/or Actual document.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7319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Contents</a:t>
            </a:r>
            <a:r>
              <a:rPr lang="en-US" altLang="ja-JP" dirty="0"/>
              <a:t> </a:t>
            </a:r>
            <a:r>
              <a:rPr lang="en-US" altLang="ja-JP" dirty="0" smtClean="0"/>
              <a:t>section</a:t>
            </a:r>
            <a:endParaRPr kumimoji="1" lang="ja-JP" alt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7250473"/>
              </p:ext>
            </p:extLst>
          </p:nvPr>
        </p:nvGraphicFramePr>
        <p:xfrm>
          <a:off x="460992" y="2011235"/>
          <a:ext cx="8898829" cy="363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435"/>
                <a:gridCol w="5536957"/>
                <a:gridCol w="1786437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 smtClean="0"/>
                        <a:t>Section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Detailed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Required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Name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The</a:t>
                      </a:r>
                      <a:r>
                        <a:rPr kumimoji="1" lang="en-US" altLang="ja-JP" sz="1600" baseline="0" dirty="0" smtClean="0"/>
                        <a:t> section specifies assertion name.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required</a:t>
                      </a:r>
                      <a:endParaRPr kumimoji="1" lang="ja-JP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err="1" smtClean="0"/>
                        <a:t>IsList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The</a:t>
                      </a:r>
                      <a:r>
                        <a:rPr kumimoji="1" lang="en-US" altLang="ja-JP" sz="1600" baseline="0" dirty="0" smtClean="0"/>
                        <a:t> section specifies whether node getting </a:t>
                      </a:r>
                      <a:r>
                        <a:rPr kumimoji="1" lang="en-US" altLang="ja-JP" sz="1600" baseline="0" dirty="0" err="1" smtClean="0"/>
                        <a:t>XPath</a:t>
                      </a:r>
                      <a:r>
                        <a:rPr kumimoji="1" lang="en-US" altLang="ja-JP" sz="1600" baseline="0" dirty="0" smtClean="0"/>
                        <a:t> is list or not.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aseline="0" dirty="0" smtClean="0"/>
                        <a:t>It accepts "true" or "false". Default value is "false".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optional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err="1" smtClean="0"/>
                        <a:t>IsDateTime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The</a:t>
                      </a:r>
                      <a:r>
                        <a:rPr kumimoji="1" lang="en-US" altLang="ja-JP" sz="1600" baseline="0" dirty="0" smtClean="0"/>
                        <a:t> section specifies whether the value is date time.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aseline="0" dirty="0" smtClean="0"/>
                        <a:t>It accepts "true" or "false". Default value is "false".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optional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err="1" smtClean="0"/>
                        <a:t>IsTime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The</a:t>
                      </a:r>
                      <a:r>
                        <a:rPr kumimoji="1" lang="en-US" altLang="ja-JP" sz="1600" baseline="0" dirty="0" smtClean="0"/>
                        <a:t> section specifies whether the value is time.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aseline="0" dirty="0" smtClean="0"/>
                        <a:t>It accepts "true" or "false". Default value is "false".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optional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Expected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aseline="0" dirty="0" smtClean="0"/>
                        <a:t>The section specifies what is the expected value or how to get the expected value from expected document.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dirty="0" smtClean="0"/>
                        <a:t>required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dirty="0" smtClean="0"/>
                        <a:t>see next slide</a:t>
                      </a:r>
                      <a:endParaRPr kumimoji="1" lang="ja-JP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Actual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aseline="0" dirty="0" smtClean="0"/>
                        <a:t>The section specifies how to get the test target value from actual document.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dirty="0" smtClean="0"/>
                        <a:t>required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dirty="0" smtClean="0"/>
                        <a:t>see next slide</a:t>
                      </a:r>
                      <a:endParaRPr kumimoji="1" lang="ja-JP" altLang="en-US" sz="16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90860" y="1516780"/>
            <a:ext cx="98504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dirty="0"/>
              <a:t>This section specifies </a:t>
            </a:r>
            <a:r>
              <a:rPr lang="en-US" altLang="ja-JP" dirty="0" smtClean="0"/>
              <a:t>assertion settings for document.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217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Expected/Actual section</a:t>
            </a:r>
            <a:endParaRPr kumimoji="1" lang="ja-JP" alt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175574"/>
              </p:ext>
            </p:extLst>
          </p:nvPr>
        </p:nvGraphicFramePr>
        <p:xfrm>
          <a:off x="509194" y="1875354"/>
          <a:ext cx="8544687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639"/>
                <a:gridCol w="6123051"/>
                <a:gridCol w="991997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 smtClean="0"/>
                        <a:t>Section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Detailed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Required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Value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aseline="0" dirty="0" smtClean="0"/>
                        <a:t>The section </a:t>
                      </a:r>
                      <a:r>
                        <a:rPr kumimoji="1" lang="en-US" altLang="ja-JP" sz="1600" dirty="0" smtClean="0"/>
                        <a:t>specifies</a:t>
                      </a:r>
                      <a:r>
                        <a:rPr kumimoji="1" lang="en-US" altLang="ja-JP" sz="1600" baseline="0" dirty="0" smtClean="0"/>
                        <a:t> expected value</a:t>
                      </a:r>
                      <a:r>
                        <a:rPr kumimoji="1" lang="en-US" altLang="ja-JP" sz="1600" dirty="0" smtClean="0"/>
                        <a:t>.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optional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Query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aseline="0" dirty="0" smtClean="0"/>
                        <a:t>The section </a:t>
                      </a:r>
                      <a:r>
                        <a:rPr kumimoji="1" lang="en-US" altLang="ja-JP" sz="1600" dirty="0" smtClean="0"/>
                        <a:t>specifies</a:t>
                      </a:r>
                      <a:r>
                        <a:rPr kumimoji="1" lang="en-US" altLang="ja-JP" sz="1600" baseline="0" dirty="0" smtClean="0"/>
                        <a:t> </a:t>
                      </a:r>
                      <a:r>
                        <a:rPr kumimoji="1" lang="en-US" altLang="ja-JP" sz="1600" baseline="0" dirty="0" err="1" smtClean="0"/>
                        <a:t>XPath</a:t>
                      </a:r>
                      <a:r>
                        <a:rPr kumimoji="1" lang="en-US" altLang="ja-JP" sz="1600" baseline="0" dirty="0" smtClean="0"/>
                        <a:t> getting target element.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aseline="0" dirty="0" smtClean="0"/>
                        <a:t>ex. "//section[@id='</a:t>
                      </a:r>
                      <a:r>
                        <a:rPr kumimoji="1" lang="en-US" altLang="ja-JP" sz="1600" baseline="0" dirty="0" err="1" smtClean="0"/>
                        <a:t>hf</a:t>
                      </a:r>
                      <a:r>
                        <a:rPr kumimoji="1" lang="en-US" altLang="ja-JP" sz="1600" baseline="0" dirty="0" smtClean="0"/>
                        <a:t>']/h2"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optional</a:t>
                      </a:r>
                      <a:endParaRPr kumimoji="1" lang="ja-JP" alt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Attribute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aseline="0" dirty="0" smtClean="0"/>
                        <a:t>The section </a:t>
                      </a:r>
                      <a:r>
                        <a:rPr kumimoji="1" lang="en-US" altLang="ja-JP" sz="1600" dirty="0" smtClean="0"/>
                        <a:t>specifies</a:t>
                      </a:r>
                      <a:r>
                        <a:rPr kumimoji="1" lang="en-US" altLang="ja-JP" sz="1600" baseline="0" dirty="0" smtClean="0"/>
                        <a:t> attribute of target element getting by </a:t>
                      </a:r>
                      <a:r>
                        <a:rPr kumimoji="1" lang="en-US" altLang="ja-JP" sz="1600" baseline="0" dirty="0" err="1" smtClean="0"/>
                        <a:t>XPath</a:t>
                      </a:r>
                      <a:r>
                        <a:rPr kumimoji="1" lang="en-US" altLang="ja-JP" sz="1600" baseline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aseline="0" dirty="0" smtClean="0"/>
                        <a:t>ex. "</a:t>
                      </a:r>
                      <a:r>
                        <a:rPr kumimoji="1" lang="en-US" altLang="ja-JP" sz="1600" baseline="0" dirty="0" err="1" smtClean="0"/>
                        <a:t>href</a:t>
                      </a:r>
                      <a:r>
                        <a:rPr kumimoji="1" lang="en-US" altLang="ja-JP" sz="1600" baseline="0" dirty="0" smtClean="0"/>
                        <a:t>"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optional</a:t>
                      </a:r>
                      <a:endParaRPr kumimoji="1" lang="ja-JP" alt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Exists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aseline="0" dirty="0" smtClean="0"/>
                        <a:t>The section specifies whether node exists.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aseline="0" dirty="0" smtClean="0"/>
                        <a:t>It accepts "true", "false" or "". Default value is "".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optional</a:t>
                      </a:r>
                      <a:endParaRPr kumimoji="1" lang="ja-JP" alt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Pattern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aseline="0" dirty="0" smtClean="0"/>
                        <a:t>The section </a:t>
                      </a:r>
                      <a:r>
                        <a:rPr kumimoji="1" lang="en-US" altLang="ja-JP" sz="1600" b="0" dirty="0" smtClean="0"/>
                        <a:t>specifies</a:t>
                      </a:r>
                      <a:r>
                        <a:rPr kumimoji="1" lang="en-US" altLang="ja-JP" sz="1600" b="0" baseline="0" dirty="0" smtClean="0"/>
                        <a:t> regular expression pattern to capture target value.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baseline="0" dirty="0" smtClean="0"/>
                        <a:t>ex. </a:t>
                      </a:r>
                      <a:r>
                        <a:rPr kumimoji="1" lang="en-US" altLang="ja-JP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[^:]+: (.*)</a:t>
                      </a:r>
                      <a:endParaRPr kumimoji="1" lang="ja-JP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optional</a:t>
                      </a:r>
                      <a:endParaRPr kumimoji="1" lang="ja-JP" alt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Format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aseline="0" dirty="0" smtClean="0"/>
                        <a:t>The section </a:t>
                      </a:r>
                      <a:r>
                        <a:rPr kumimoji="1" lang="en-US" altLang="ja-JP" sz="1600" b="0" dirty="0" smtClean="0"/>
                        <a:t>specifies</a:t>
                      </a:r>
                      <a:r>
                        <a:rPr kumimoji="1" lang="en-US" altLang="ja-JP" sz="1600" b="0" baseline="0" dirty="0" smtClean="0"/>
                        <a:t> </a:t>
                      </a:r>
                      <a:r>
                        <a:rPr kumimoji="1" lang="en-US" altLang="ja-JP" sz="1600" b="0" baseline="0" dirty="0" err="1" smtClean="0"/>
                        <a:t>DateTime</a:t>
                      </a:r>
                      <a:r>
                        <a:rPr kumimoji="1" lang="en-US" altLang="ja-JP" sz="1600" b="0" baseline="0" dirty="0" smtClean="0"/>
                        <a:t> format.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baseline="0" dirty="0" smtClean="0"/>
                        <a:t>ex. "</a:t>
                      </a:r>
                      <a:r>
                        <a:rPr kumimoji="1" lang="en-US" altLang="ja-JP" sz="1600" b="0" baseline="0" dirty="0" err="1" smtClean="0"/>
                        <a:t>yyyy</a:t>
                      </a:r>
                      <a:r>
                        <a:rPr kumimoji="1" lang="en-US" altLang="ja-JP" sz="1600" b="0" baseline="0" dirty="0" smtClean="0"/>
                        <a:t>/MM/</a:t>
                      </a:r>
                      <a:r>
                        <a:rPr kumimoji="1" lang="en-US" altLang="ja-JP" sz="1600" b="0" baseline="0" dirty="0" err="1" smtClean="0"/>
                        <a:t>dd</a:t>
                      </a:r>
                      <a:r>
                        <a:rPr kumimoji="1" lang="en-US" altLang="ja-JP" sz="1600" b="0" baseline="0" dirty="0" smtClean="0"/>
                        <a:t>", "t"</a:t>
                      </a:r>
                      <a:endParaRPr kumimoji="1" lang="ja-JP" altLang="en-US" sz="16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optional</a:t>
                      </a:r>
                      <a:endParaRPr kumimoji="1" lang="ja-JP" alt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/>
                        <a:t>FormatCulture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aseline="0" dirty="0" smtClean="0"/>
                        <a:t>The section </a:t>
                      </a:r>
                      <a:r>
                        <a:rPr kumimoji="1" lang="en-US" altLang="ja-JP" sz="1600" b="0" baseline="0" dirty="0" smtClean="0"/>
                        <a:t>specifies formatting culture to convert </a:t>
                      </a:r>
                      <a:r>
                        <a:rPr kumimoji="1" lang="en-US" altLang="ja-JP" sz="1600" b="0" baseline="0" dirty="0" err="1" smtClean="0"/>
                        <a:t>DateTime</a:t>
                      </a:r>
                      <a:r>
                        <a:rPr kumimoji="1" lang="en-US" altLang="ja-JP" sz="1600" b="0" baseline="0" dirty="0" smtClean="0"/>
                        <a:t> to string.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baseline="0" dirty="0" smtClean="0"/>
                        <a:t>ex. "en-US"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optional</a:t>
                      </a:r>
                      <a:endParaRPr kumimoji="1" lang="ja-JP" altLang="en-US" sz="1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90860" y="1506022"/>
            <a:ext cx="98504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dirty="0"/>
              <a:t>This section specifies </a:t>
            </a:r>
            <a:r>
              <a:rPr lang="en-US" altLang="ja-JP" dirty="0" smtClean="0"/>
              <a:t>assertion settings for document.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026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Contents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Related documents</a:t>
            </a:r>
          </a:p>
          <a:p>
            <a:r>
              <a:rPr lang="en-US" altLang="ja-JP" dirty="0" smtClean="0"/>
              <a:t>Source code</a:t>
            </a:r>
          </a:p>
          <a:p>
            <a:r>
              <a:rPr lang="en-US" altLang="ja-JP" dirty="0" smtClean="0"/>
              <a:t>Overview</a:t>
            </a:r>
          </a:p>
          <a:p>
            <a:r>
              <a:rPr lang="en-US" altLang="ja-JP" dirty="0" smtClean="0"/>
              <a:t>Sample Implementation</a:t>
            </a:r>
          </a:p>
          <a:p>
            <a:r>
              <a:rPr lang="en-US" altLang="ja-JP" dirty="0" smtClean="0"/>
              <a:t>CSV header Settings</a:t>
            </a:r>
          </a:p>
          <a:p>
            <a:pPr lvl="1"/>
            <a:r>
              <a:rPr lang="en-US" altLang="ja-JP" dirty="0" smtClean="0"/>
              <a:t>Arrange section</a:t>
            </a:r>
          </a:p>
          <a:p>
            <a:pPr lvl="1"/>
            <a:r>
              <a:rPr lang="en-US" altLang="ja-JP" dirty="0" smtClean="0"/>
              <a:t>Assertion section</a:t>
            </a:r>
          </a:p>
          <a:p>
            <a:pPr lvl="2"/>
            <a:r>
              <a:rPr lang="en-US" altLang="ja-JP" dirty="0" smtClean="0"/>
              <a:t>Contents section</a:t>
            </a:r>
          </a:p>
          <a:p>
            <a:pPr lvl="2"/>
            <a:r>
              <a:rPr lang="en-US" altLang="ja-JP" dirty="0" smtClean="0"/>
              <a:t>Expected/Actual section</a:t>
            </a:r>
          </a:p>
          <a:p>
            <a:pPr lvl="2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62279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Overview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724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ja-JP" dirty="0" smtClean="0"/>
              <a:t>Tatami is a </a:t>
            </a:r>
            <a:r>
              <a:rPr lang="en-US" altLang="ja-JP" dirty="0" smtClean="0"/>
              <a:t>C# library </a:t>
            </a:r>
            <a:r>
              <a:rPr lang="en-US" altLang="ja-JP" dirty="0" smtClean="0"/>
              <a:t>to test a Web Application using </a:t>
            </a:r>
            <a:r>
              <a:rPr lang="en-US" altLang="ja-JP" dirty="0"/>
              <a:t>CSV file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dirty="0" smtClean="0"/>
              <a:t>All request information(Base Uri, Query String, etc.), </a:t>
            </a:r>
            <a:r>
              <a:rPr lang="en-US" altLang="ja-JP" dirty="0"/>
              <a:t>test cases and assert conditions </a:t>
            </a:r>
            <a:r>
              <a:rPr lang="en-US" altLang="ja-JP" dirty="0" smtClean="0"/>
              <a:t>are in CSV file.</a:t>
            </a:r>
          </a:p>
          <a:p>
            <a:pPr lvl="2"/>
            <a:r>
              <a:rPr lang="en-US" altLang="ja-JP" dirty="0" smtClean="0"/>
              <a:t>It enables to reduce test code.</a:t>
            </a:r>
          </a:p>
          <a:p>
            <a:pPr lvl="2"/>
            <a:r>
              <a:rPr lang="en-US" altLang="ja-JP" dirty="0" smtClean="0"/>
              <a:t>It enables to review test cases easily and improve maintainability of test project.</a:t>
            </a:r>
            <a:endParaRPr lang="en-US" altLang="ja-JP" dirty="0"/>
          </a:p>
          <a:p>
            <a:r>
              <a:rPr lang="en-US" altLang="ja-JP" dirty="0" smtClean="0"/>
              <a:t>This library </a:t>
            </a:r>
            <a:r>
              <a:rPr lang="en-US" altLang="ja-JP" dirty="0"/>
              <a:t>provides the following </a:t>
            </a:r>
            <a:r>
              <a:rPr lang="en-US" altLang="ja-JP" dirty="0" smtClean="0"/>
              <a:t>functions.</a:t>
            </a:r>
          </a:p>
          <a:p>
            <a:pPr lvl="1"/>
            <a:r>
              <a:rPr lang="en-US" altLang="ja-JP" dirty="0" smtClean="0"/>
              <a:t>Gets expected and actual documents</a:t>
            </a:r>
          </a:p>
          <a:p>
            <a:pPr lvl="2"/>
            <a:r>
              <a:rPr lang="en-US" altLang="ja-JP" dirty="0" smtClean="0"/>
              <a:t>HTML, XML, JSON and Other formats</a:t>
            </a:r>
          </a:p>
          <a:p>
            <a:pPr lvl="1"/>
            <a:r>
              <a:rPr lang="en-US" altLang="ja-JP" dirty="0" smtClean="0"/>
              <a:t>Tests HTTP Response</a:t>
            </a:r>
          </a:p>
          <a:p>
            <a:pPr lvl="2"/>
            <a:r>
              <a:rPr lang="en-US" altLang="ja-JP" dirty="0" smtClean="0"/>
              <a:t>Headers, Cookies Status Code, Uri</a:t>
            </a:r>
          </a:p>
          <a:p>
            <a:pPr lvl="1"/>
            <a:r>
              <a:rPr lang="en-US" altLang="ja-JP" dirty="0" smtClean="0"/>
              <a:t>Tests </a:t>
            </a:r>
            <a:r>
              <a:rPr lang="en-US" altLang="ja-JP" dirty="0"/>
              <a:t>Response </a:t>
            </a:r>
            <a:r>
              <a:rPr lang="en-US" altLang="ja-JP" dirty="0" smtClean="0"/>
              <a:t>Documents</a:t>
            </a:r>
          </a:p>
          <a:p>
            <a:pPr lvl="2"/>
            <a:r>
              <a:rPr lang="en-US" altLang="ja-JP" dirty="0" smtClean="0"/>
              <a:t>Uses </a:t>
            </a:r>
            <a:r>
              <a:rPr lang="en-US" altLang="ja-JP" dirty="0" err="1" smtClean="0"/>
              <a:t>XPath</a:t>
            </a:r>
            <a:r>
              <a:rPr lang="en-US" altLang="ja-JP" dirty="0"/>
              <a:t> </a:t>
            </a:r>
            <a:r>
              <a:rPr lang="en-US" altLang="ja-JP" dirty="0" smtClean="0"/>
              <a:t>and Regular expression.</a:t>
            </a:r>
          </a:p>
        </p:txBody>
      </p:sp>
    </p:spTree>
    <p:extLst>
      <p:ext uri="{BB962C8B-B14F-4D97-AF65-F5344CB8AC3E}">
        <p14:creationId xmlns:p14="http://schemas.microsoft.com/office/powerpoint/2010/main" val="275361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 smtClean="0"/>
              <a:t>Test </a:t>
            </a:r>
            <a:r>
              <a:rPr kumimoji="1" lang="en-US" altLang="ja-JP" sz="4000" dirty="0" smtClean="0"/>
              <a:t>a </a:t>
            </a:r>
            <a:r>
              <a:rPr lang="en-US" altLang="ja-JP" sz="4000" dirty="0"/>
              <a:t>w</a:t>
            </a:r>
            <a:r>
              <a:rPr lang="en-US" altLang="ja-JP" sz="4000" dirty="0" smtClean="0"/>
              <a:t>eb </a:t>
            </a:r>
            <a:r>
              <a:rPr lang="en-US" altLang="ja-JP" sz="4000" dirty="0"/>
              <a:t>p</a:t>
            </a:r>
            <a:r>
              <a:rPr lang="en-US" altLang="ja-JP" sz="4000" dirty="0" smtClean="0"/>
              <a:t>age using static expected values</a:t>
            </a:r>
            <a:endParaRPr kumimoji="1" lang="ja-JP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000" dirty="0" smtClean="0"/>
              <a:t>Gets </a:t>
            </a:r>
            <a:r>
              <a:rPr lang="en-US" altLang="ja-JP" sz="2000" dirty="0" smtClean="0"/>
              <a:t>a actual </a:t>
            </a:r>
            <a:r>
              <a:rPr lang="en-US" altLang="ja-JP" sz="2000" dirty="0"/>
              <a:t>d</a:t>
            </a:r>
            <a:r>
              <a:rPr lang="en-US" altLang="ja-JP" sz="2000" dirty="0" smtClean="0"/>
              <a:t>ocument from </a:t>
            </a:r>
            <a:r>
              <a:rPr lang="en-US" altLang="ja-JP" sz="2000" dirty="0" smtClean="0"/>
              <a:t>web </a:t>
            </a:r>
            <a:r>
              <a:rPr lang="en-US" altLang="ja-JP" sz="2000" dirty="0"/>
              <a:t>a</a:t>
            </a:r>
            <a:r>
              <a:rPr lang="en-US" altLang="ja-JP" sz="2000" dirty="0" smtClean="0"/>
              <a:t>pplication </a:t>
            </a:r>
            <a:r>
              <a:rPr lang="en-US" altLang="ja-JP" sz="2000" dirty="0" smtClean="0"/>
              <a:t>(Wikipedia).</a:t>
            </a:r>
          </a:p>
          <a:p>
            <a:pPr marL="457200" lvl="1" indent="0"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en.wikipedia.org/wiki/United_States</a:t>
            </a:r>
            <a:endParaRPr lang="en-US" altLang="ja-JP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sz="2000" dirty="0" smtClean="0"/>
              <a:t>Asserts HTTP response header and/or document values using expected values in </a:t>
            </a:r>
            <a:r>
              <a:rPr kumimoji="1" lang="en-US" altLang="ja-JP" sz="2000" dirty="0" smtClean="0"/>
              <a:t>CSV file.</a:t>
            </a:r>
            <a:endParaRPr lang="en-US" altLang="ja-JP" sz="20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7483931" y="4233494"/>
            <a:ext cx="1861073" cy="11080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Web Page</a:t>
            </a:r>
          </a:p>
          <a:p>
            <a:pPr algn="ctr"/>
            <a:r>
              <a:rPr kumimoji="1" lang="en-US" altLang="ja-JP" dirty="0" smtClean="0"/>
              <a:t>(Wikipedia)</a:t>
            </a:r>
            <a:endParaRPr kumimoji="1" lang="en-US" altLang="ja-JP" dirty="0" smtClean="0"/>
          </a:p>
        </p:txBody>
      </p:sp>
      <p:sp>
        <p:nvSpPr>
          <p:cNvPr id="6" name="Rectangle 5"/>
          <p:cNvSpPr/>
          <p:nvPr/>
        </p:nvSpPr>
        <p:spPr>
          <a:xfrm>
            <a:off x="3535874" y="4351828"/>
            <a:ext cx="1065007" cy="87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Test Client</a:t>
            </a:r>
            <a:endParaRPr kumimoji="1" lang="ja-JP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2766702" y="3993903"/>
            <a:ext cx="1048871" cy="5809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Tatami.dll</a:t>
            </a:r>
            <a:endParaRPr kumimoji="1" lang="ja-JP" alt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853686" y="4588169"/>
            <a:ext cx="23774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81794" y="4265271"/>
            <a:ext cx="1871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/>
              <a:t>1. Get actual </a:t>
            </a:r>
            <a:r>
              <a:rPr lang="en-US" altLang="ja-JP" sz="1200" dirty="0" smtClean="0"/>
              <a:t>d</a:t>
            </a:r>
            <a:r>
              <a:rPr kumimoji="1" lang="en-US" altLang="ja-JP" sz="1200" dirty="0" smtClean="0"/>
              <a:t>ocument</a:t>
            </a:r>
            <a:endParaRPr kumimoji="1" lang="ja-JP" altLang="en-US" sz="12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862202" y="4858132"/>
            <a:ext cx="23774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96707" y="5292495"/>
            <a:ext cx="2301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2</a:t>
            </a:r>
            <a:r>
              <a:rPr kumimoji="1" lang="en-US" altLang="ja-JP" sz="1200" dirty="0" smtClean="0"/>
              <a:t>. Assert HTTP Header values and/or Document values</a:t>
            </a:r>
            <a:endParaRPr kumimoji="1" lang="ja-JP" altLang="en-US" sz="1200" dirty="0"/>
          </a:p>
        </p:txBody>
      </p:sp>
      <p:sp>
        <p:nvSpPr>
          <p:cNvPr id="16" name="Flowchart: Punched Tape 15"/>
          <p:cNvSpPr/>
          <p:nvPr/>
        </p:nvSpPr>
        <p:spPr>
          <a:xfrm>
            <a:off x="2847165" y="4631176"/>
            <a:ext cx="623943" cy="435685"/>
          </a:xfrm>
          <a:prstGeom prst="flowChartPunchedTap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CSV</a:t>
            </a:r>
            <a:endParaRPr kumimoji="1" lang="ja-JP" altLang="en-US" sz="1200" dirty="0"/>
          </a:p>
        </p:txBody>
      </p:sp>
      <p:sp>
        <p:nvSpPr>
          <p:cNvPr id="18" name="Flowchart: Punched Tape 17"/>
          <p:cNvSpPr/>
          <p:nvPr/>
        </p:nvSpPr>
        <p:spPr>
          <a:xfrm>
            <a:off x="5058081" y="4657467"/>
            <a:ext cx="623943" cy="435685"/>
          </a:xfrm>
          <a:prstGeom prst="flowChartPunchedTap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HTML</a:t>
            </a:r>
            <a:endParaRPr kumimoji="1" lang="ja-JP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569360" y="5319933"/>
            <a:ext cx="1274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Expected Values</a:t>
            </a:r>
            <a:endParaRPr kumimoji="1" lang="ja-JP" altLang="en-US" sz="1200" dirty="0"/>
          </a:p>
        </p:txBody>
      </p:sp>
      <p:sp>
        <p:nvSpPr>
          <p:cNvPr id="20" name="Up Arrow 19"/>
          <p:cNvSpPr/>
          <p:nvPr/>
        </p:nvSpPr>
        <p:spPr>
          <a:xfrm>
            <a:off x="3041023" y="4981778"/>
            <a:ext cx="250114" cy="359754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73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215" y="365125"/>
            <a:ext cx="11154033" cy="1325563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2. Test a web page using expected values from web services.</a:t>
            </a:r>
            <a:endParaRPr kumimoji="1" lang="ja-JP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6676"/>
            <a:ext cx="10515600" cy="476028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000" dirty="0" smtClean="0"/>
              <a:t>Gets a expected </a:t>
            </a:r>
            <a:r>
              <a:rPr lang="en-US" altLang="ja-JP" sz="2000" dirty="0" smtClean="0"/>
              <a:t>document from </a:t>
            </a:r>
            <a:r>
              <a:rPr lang="en-US" altLang="ja-JP" sz="2000" dirty="0" smtClean="0"/>
              <a:t>web </a:t>
            </a:r>
            <a:r>
              <a:rPr lang="en-US" altLang="ja-JP" sz="2000" dirty="0" smtClean="0"/>
              <a:t>service (Yahoo RSS).</a:t>
            </a:r>
          </a:p>
          <a:p>
            <a:pPr marL="457200" lvl="1" indent="0"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smtClean="0">
                <a:hlinkClick r:id="rId2"/>
              </a:rPr>
              <a:t>http</a:t>
            </a:r>
            <a:r>
              <a:rPr lang="en-US" altLang="ja-JP" sz="1600" dirty="0">
                <a:hlinkClick r:id="rId2"/>
              </a:rPr>
              <a:t>://</a:t>
            </a:r>
            <a:r>
              <a:rPr lang="en-US" altLang="ja-JP" sz="1600" dirty="0" smtClean="0">
                <a:hlinkClick r:id="rId2"/>
              </a:rPr>
              <a:t>weather.yahooapis.com/forecastrss?w=2459115</a:t>
            </a:r>
            <a:endParaRPr lang="en-US" altLang="ja-JP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sz="2000" dirty="0" smtClean="0"/>
              <a:t>Gets a actual </a:t>
            </a:r>
            <a:r>
              <a:rPr lang="en-US" altLang="ja-JP" sz="2000" dirty="0"/>
              <a:t>document from </a:t>
            </a:r>
            <a:r>
              <a:rPr lang="en-US" altLang="ja-JP" sz="2000" dirty="0"/>
              <a:t>w</a:t>
            </a:r>
            <a:r>
              <a:rPr lang="en-US" altLang="ja-JP" sz="2000" dirty="0" smtClean="0"/>
              <a:t>eb </a:t>
            </a:r>
            <a:r>
              <a:rPr lang="en-US" altLang="ja-JP" sz="2000" dirty="0" smtClean="0"/>
              <a:t>application (Yahoo Weather).</a:t>
            </a:r>
          </a:p>
          <a:p>
            <a:pPr marL="457200" lvl="1" indent="0">
              <a:buNone/>
            </a:pPr>
            <a:r>
              <a:rPr lang="en-US" altLang="ja-JP" sz="1600" dirty="0"/>
              <a:t>	</a:t>
            </a:r>
            <a:r>
              <a:rPr lang="en-US" altLang="ja-JP" sz="1600" dirty="0">
                <a:hlinkClick r:id="rId3"/>
              </a:rPr>
              <a:t>http://weather.yahoo.com/united-states/new-york/new-york-2459115</a:t>
            </a:r>
            <a:r>
              <a:rPr lang="en-US" altLang="ja-JP" sz="1600" dirty="0" smtClean="0">
                <a:hlinkClick r:id="rId3"/>
              </a:rPr>
              <a:t>/</a:t>
            </a:r>
            <a:endParaRPr lang="en-US" altLang="ja-JP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sz="2000" dirty="0" smtClean="0"/>
              <a:t>Asserts </a:t>
            </a:r>
            <a:r>
              <a:rPr lang="en-US" altLang="ja-JP" sz="2000" dirty="0" smtClean="0"/>
              <a:t>HTTP response header and/or document values using expected values in </a:t>
            </a:r>
            <a:r>
              <a:rPr lang="en-US" altLang="ja-JP" sz="2000" dirty="0"/>
              <a:t>w</a:t>
            </a:r>
            <a:r>
              <a:rPr lang="en-US" altLang="ja-JP" sz="2000" dirty="0" smtClean="0"/>
              <a:t>eb service </a:t>
            </a:r>
            <a:r>
              <a:rPr lang="en-US" altLang="ja-JP" sz="2000" dirty="0" smtClean="0"/>
              <a:t>or CSV file</a:t>
            </a:r>
            <a:r>
              <a:rPr kumimoji="1" lang="en-US" altLang="ja-JP" sz="2000" dirty="0" smtClean="0"/>
              <a:t>.</a:t>
            </a:r>
            <a:endParaRPr kumimoji="1" lang="ja-JP" alt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7119432" y="3572084"/>
            <a:ext cx="1307727" cy="857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Yahoo</a:t>
            </a:r>
          </a:p>
          <a:p>
            <a:pPr algn="ctr"/>
            <a:r>
              <a:rPr lang="en-US" altLang="ja-JP" dirty="0" smtClean="0"/>
              <a:t>RSS</a:t>
            </a:r>
            <a:endParaRPr kumimoji="1" lang="ja-JP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3813247" y="4626821"/>
            <a:ext cx="1065007" cy="87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Test Client</a:t>
            </a:r>
            <a:endParaRPr kumimoji="1" lang="ja-JP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3044075" y="4268896"/>
            <a:ext cx="1048871" cy="5809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Tatami.dll</a:t>
            </a:r>
            <a:endParaRPr kumimoji="1" lang="ja-JP" alt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95693" y="3835337"/>
            <a:ext cx="2027816" cy="9299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11507" y="3978976"/>
            <a:ext cx="1871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/>
              <a:t>1. Get expected </a:t>
            </a:r>
            <a:r>
              <a:rPr lang="en-US" altLang="ja-JP" sz="1200" dirty="0" smtClean="0"/>
              <a:t>d</a:t>
            </a:r>
            <a:r>
              <a:rPr kumimoji="1" lang="en-US" altLang="ja-JP" sz="1200" dirty="0" smtClean="0"/>
              <a:t>ocument</a:t>
            </a:r>
            <a:endParaRPr kumimoji="1" lang="ja-JP" altLang="en-US" sz="12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021690" y="4050406"/>
            <a:ext cx="1954306" cy="879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76435" y="5715298"/>
            <a:ext cx="2301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/>
              <a:t>3. Assert HTTP Header values and/or Document values</a:t>
            </a:r>
            <a:endParaRPr kumimoji="1" lang="ja-JP" altLang="en-US" sz="1200" dirty="0"/>
          </a:p>
        </p:txBody>
      </p:sp>
      <p:sp>
        <p:nvSpPr>
          <p:cNvPr id="18" name="Flowchart: Punched Tape 17"/>
          <p:cNvSpPr/>
          <p:nvPr/>
        </p:nvSpPr>
        <p:spPr>
          <a:xfrm>
            <a:off x="5198685" y="4549863"/>
            <a:ext cx="623943" cy="435685"/>
          </a:xfrm>
          <a:prstGeom prst="flowChartPunchedTap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XML</a:t>
            </a:r>
            <a:endParaRPr kumimoji="1" lang="ja-JP" altLang="en-US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7547657" y="4776845"/>
            <a:ext cx="1097392" cy="100606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Yahoo</a:t>
            </a:r>
          </a:p>
          <a:p>
            <a:pPr algn="ctr"/>
            <a:r>
              <a:rPr kumimoji="1" lang="en-US" altLang="ja-JP" dirty="0" smtClean="0"/>
              <a:t>Weather</a:t>
            </a:r>
            <a:endParaRPr kumimoji="1" lang="ja-JP" alt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995693" y="5240080"/>
            <a:ext cx="23774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05642" y="4958466"/>
            <a:ext cx="1871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2</a:t>
            </a:r>
            <a:r>
              <a:rPr kumimoji="1" lang="en-US" altLang="ja-JP" sz="1200" dirty="0" smtClean="0"/>
              <a:t>. Get actual </a:t>
            </a:r>
            <a:r>
              <a:rPr lang="en-US" altLang="ja-JP" sz="1200" dirty="0" smtClean="0"/>
              <a:t>d</a:t>
            </a:r>
            <a:r>
              <a:rPr kumimoji="1" lang="en-US" altLang="ja-JP" sz="1200" dirty="0" smtClean="0"/>
              <a:t>ocument</a:t>
            </a:r>
            <a:endParaRPr kumimoji="1" lang="ja-JP" altLang="en-US" sz="12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011489" y="5359031"/>
            <a:ext cx="23774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Flowchart: Punched Tape 24"/>
          <p:cNvSpPr/>
          <p:nvPr/>
        </p:nvSpPr>
        <p:spPr>
          <a:xfrm>
            <a:off x="5198685" y="5244696"/>
            <a:ext cx="623943" cy="435685"/>
          </a:xfrm>
          <a:prstGeom prst="flowChartPunchedTap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HTML</a:t>
            </a:r>
            <a:endParaRPr kumimoji="1" lang="ja-JP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958716" y="4599815"/>
            <a:ext cx="1274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Expected Values</a:t>
            </a:r>
            <a:endParaRPr kumimoji="1" lang="ja-JP" altLang="en-US" sz="1200" dirty="0"/>
          </a:p>
        </p:txBody>
      </p:sp>
      <p:sp>
        <p:nvSpPr>
          <p:cNvPr id="28" name="Left Arrow 27"/>
          <p:cNvSpPr/>
          <p:nvPr/>
        </p:nvSpPr>
        <p:spPr>
          <a:xfrm>
            <a:off x="5647422" y="4626821"/>
            <a:ext cx="351421" cy="222988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Flowchart: Magnetic Disk 6"/>
          <p:cNvSpPr/>
          <p:nvPr/>
        </p:nvSpPr>
        <p:spPr>
          <a:xfrm>
            <a:off x="8537231" y="4188908"/>
            <a:ext cx="756308" cy="576415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35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Sample Implementation</a:t>
            </a:r>
            <a:endParaRPr kumimoji="1" lang="ja-JP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7934" y="1949996"/>
            <a:ext cx="11696131" cy="4278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TestMethod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Task 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TestWikipediaWithUnitedStatesPage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   // Arrange</a:t>
            </a:r>
          </a:p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testCasesCsv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File.ReadAllText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(@"Wikipedia\Resources\Test_United_States.csv");</a:t>
            </a:r>
          </a:p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baseUriMappingXml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File.ReadAllText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(@"Wikipedia\Resources\BaseUriMapping.xml");</a:t>
            </a:r>
          </a:p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userAgentMappingXml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File.ReadAllText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(@"Wikipedia\Resources\UserAgentMapping.xml");</a:t>
            </a:r>
          </a:p>
          <a:p>
            <a:endParaRPr lang="en-US" altLang="ja-JP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   // Act</a:t>
            </a:r>
          </a:p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result = await 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TestExecutor.Test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testCasesCsv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baseUriMappingXml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userAgentMappingXml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altLang="ja-JP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   // Assert</a:t>
            </a:r>
          </a:p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   if (!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string.IsNullOrWhiteSpace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result.FailedMessage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Assert.Fail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result.FailedMessage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26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8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Sample </a:t>
            </a:r>
            <a:r>
              <a:rPr lang="en-US" altLang="ja-JP" dirty="0" smtClean="0"/>
              <a:t>Implementation – Text Result</a:t>
            </a:r>
            <a:endParaRPr kumimoji="1" lang="ja-JP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7035" y="1335914"/>
            <a:ext cx="10857931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Consolas" panose="020B0609020204030204" pitchFamily="49" charset="0"/>
                <a:cs typeface="Consolas" panose="020B0609020204030204" pitchFamily="49" charset="0"/>
              </a:rPr>
              <a:t>// Act</a:t>
            </a:r>
          </a:p>
          <a:p>
            <a:r>
              <a:rPr lang="en-US" altLang="ja-JP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ja-JP" sz="1100" dirty="0">
                <a:latin typeface="Consolas" panose="020B0609020204030204" pitchFamily="49" charset="0"/>
                <a:cs typeface="Consolas" panose="020B0609020204030204" pitchFamily="49" charset="0"/>
              </a:rPr>
              <a:t> result = await </a:t>
            </a:r>
            <a:r>
              <a:rPr lang="en-US" altLang="ja-JP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TestExecutor.Test</a:t>
            </a:r>
            <a:r>
              <a:rPr lang="en-US" altLang="ja-JP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ja-JP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testCasesCsv</a:t>
            </a:r>
            <a:r>
              <a:rPr lang="en-US" altLang="ja-JP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ja-JP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baseUriMappingXml</a:t>
            </a:r>
            <a:r>
              <a:rPr lang="en-US" altLang="ja-JP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ja-JP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userAgentMappingXml</a:t>
            </a:r>
            <a:r>
              <a:rPr lang="en-US" altLang="ja-JP" sz="1100" dirty="0">
                <a:latin typeface="Consolas" panose="020B0609020204030204" pitchFamily="49" charset="0"/>
                <a:cs typeface="Consolas" panose="020B0609020204030204" pitchFamily="49" charset="0"/>
              </a:rPr>
              <a:t>, null);</a:t>
            </a:r>
          </a:p>
          <a:p>
            <a:endParaRPr lang="en-US" altLang="ja-JP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100" dirty="0">
                <a:latin typeface="Consolas" panose="020B0609020204030204" pitchFamily="49" charset="0"/>
                <a:cs typeface="Consolas" panose="020B0609020204030204" pitchFamily="49" charset="0"/>
              </a:rPr>
              <a:t>// Assert</a:t>
            </a:r>
          </a:p>
          <a:p>
            <a:r>
              <a:rPr lang="en-US" altLang="ja-JP" sz="1100" dirty="0">
                <a:latin typeface="Consolas" panose="020B0609020204030204" pitchFamily="49" charset="0"/>
                <a:cs typeface="Consolas" panose="020B0609020204030204" pitchFamily="49" charset="0"/>
              </a:rPr>
              <a:t>if (!</a:t>
            </a:r>
            <a:r>
              <a:rPr lang="en-US" altLang="ja-JP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string.IsNullOrWhiteSpace</a:t>
            </a:r>
            <a:r>
              <a:rPr lang="en-US" altLang="ja-JP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ja-JP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result.FailedMessage</a:t>
            </a:r>
            <a:r>
              <a:rPr lang="en-US" altLang="ja-JP" sz="11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US" altLang="ja-JP" sz="11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ja-JP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Assert.Fail</a:t>
            </a:r>
            <a:r>
              <a:rPr lang="en-US" altLang="ja-JP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ja-JP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result.FailedMessage</a:t>
            </a:r>
            <a:r>
              <a:rPr lang="en-US" altLang="ja-JP" sz="11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ja-JP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lang="ja-JP" alt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035" y="3716042"/>
            <a:ext cx="5464824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Failed Test Cases Count: 2/2</a:t>
            </a: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Failed Test Case Name: Local page contents test</a:t>
            </a: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  Failed Assertions Count: 2/2</a:t>
            </a: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Failed Assertion Name: text test1</a:t>
            </a: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Result Message: Expected:&lt;a&gt;. Actual:&lt;AAAA&gt;.</a:t>
            </a: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Assertion Name: text test2</a:t>
            </a: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Result Message: Expected:&lt;b&gt;. Actual:&lt;BBBB&gt;.</a:t>
            </a: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Failed Test Case Name: National page contents test</a:t>
            </a: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  Failed Assertions Count: 2/2</a:t>
            </a: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Failed Assertion Name: text test1</a:t>
            </a: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Result Message: Expected:&lt;a&gt;. Actual:&lt;AAAA&gt;.</a:t>
            </a: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Failed Assertion Name: text test2</a:t>
            </a: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Result Message: Expected:&lt;b&gt;. Actual:&lt;BBBB&gt;.</a:t>
            </a:r>
          </a:p>
        </p:txBody>
      </p:sp>
      <p:sp>
        <p:nvSpPr>
          <p:cNvPr id="6" name="Down Arrow 5"/>
          <p:cNvSpPr/>
          <p:nvPr/>
        </p:nvSpPr>
        <p:spPr>
          <a:xfrm>
            <a:off x="2108500" y="3016795"/>
            <a:ext cx="1011219" cy="6992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282467" y="3716042"/>
            <a:ext cx="561543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2/2 -&gt; (Failed test case count)/(Total test </a:t>
            </a:r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case count</a:t>
            </a:r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altLang="ja-JP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2/2 -&gt; (Failed </a:t>
            </a:r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assertion count</a:t>
            </a:r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)/(Total </a:t>
            </a:r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assertion count)</a:t>
            </a:r>
            <a:endParaRPr lang="en-US" altLang="ja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92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CSV header settings</a:t>
            </a:r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510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968C0B8F28E94A90F10CCE3692BEAE" ma:contentTypeVersion="0" ma:contentTypeDescription="Create a new document." ma:contentTypeScope="" ma:versionID="58e0b16a9fa654af356476d2c4c5277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5d4e5e7253be25b7889d13b6e87b8f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BDA727C-FAD9-4FBC-8E18-93FC651893EE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598C846-F8F5-4CE5-9E32-7B3767C67A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252174-93F1-466D-AB72-63B9D1A22D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9802</TotalTime>
  <Words>1186</Words>
  <Application>Microsoft Office PowerPoint</Application>
  <PresentationFormat>Widescreen</PresentationFormat>
  <Paragraphs>397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ＭＳ Ｐゴシック</vt:lpstr>
      <vt:lpstr>Arial</vt:lpstr>
      <vt:lpstr>Calibri</vt:lpstr>
      <vt:lpstr>Calibri Light</vt:lpstr>
      <vt:lpstr>Consolas</vt:lpstr>
      <vt:lpstr>Office Theme</vt:lpstr>
      <vt:lpstr>Tatami overview</vt:lpstr>
      <vt:lpstr>Contents</vt:lpstr>
      <vt:lpstr>Overview</vt:lpstr>
      <vt:lpstr>Test a web page using static expected values</vt:lpstr>
      <vt:lpstr>2. Test a web page using expected values from web services.</vt:lpstr>
      <vt:lpstr>Sample Implementation</vt:lpstr>
      <vt:lpstr>PowerPoint Presentation</vt:lpstr>
      <vt:lpstr>Sample Implementation – Text Result</vt:lpstr>
      <vt:lpstr>CSV header settings</vt:lpstr>
      <vt:lpstr>Arrange section</vt:lpstr>
      <vt:lpstr>Arrange section</vt:lpstr>
      <vt:lpstr>Assertion section</vt:lpstr>
      <vt:lpstr>Assertion section</vt:lpstr>
      <vt:lpstr>Contents section</vt:lpstr>
      <vt:lpstr>Expected/Actual section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WebTest library</dc:title>
  <dc:creator>Kenya Matsumoto</dc:creator>
  <cp:lastModifiedBy>matsumoto k</cp:lastModifiedBy>
  <cp:revision>149</cp:revision>
  <dcterms:created xsi:type="dcterms:W3CDTF">2013-08-06T01:50:43Z</dcterms:created>
  <dcterms:modified xsi:type="dcterms:W3CDTF">2014-08-12T09:09:40Z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0x0101001B968C0B8F28E94A90F10CCE3692BEAE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TemplateUrl">
    <vt:lpwstr/>
  </property>
</Properties>
</file>