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74" r:id="rId7"/>
    <p:sldId id="275" r:id="rId8"/>
    <p:sldId id="276" r:id="rId9"/>
    <p:sldId id="279" r:id="rId10"/>
    <p:sldId id="268" r:id="rId11"/>
    <p:sldId id="271" r:id="rId12"/>
    <p:sldId id="277" r:id="rId13"/>
    <p:sldId id="272" r:id="rId14"/>
    <p:sldId id="263" r:id="rId15"/>
    <p:sldId id="273" r:id="rId16"/>
    <p:sldId id="266" r:id="rId17"/>
    <p:sldId id="267" r:id="rId18"/>
    <p:sldId id="26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00FF"/>
    <a:srgbClr val="6666FF"/>
    <a:srgbClr val="6699FF"/>
    <a:srgbClr val="66CCFF"/>
    <a:srgbClr val="00FFFF"/>
    <a:srgbClr val="0099FF"/>
    <a:srgbClr val="0066CC"/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47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1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9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60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4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7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8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1B3-4CDB-4656-B462-E496E5C8AC6A}" type="datetimeFigureOut">
              <a:rPr kumimoji="1" lang="ja-JP" altLang="en-US" smtClean="0"/>
              <a:t>2014/8/13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5384-4EC5-4FFF-9D95-370222D7A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msn.com/local/london/?wc=112" TargetMode="External"/><Relationship Id="rId2" Type="http://schemas.openxmlformats.org/officeDocument/2006/relationships/hyperlink" Target="http://yahoo.com/local/london/?wc=1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ahoo.com/local/london/?wc=112#Tem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ted_Sta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.yahoo.com/united-states/new-york/new-york-2459115/" TargetMode="External"/><Relationship Id="rId2" Type="http://schemas.openxmlformats.org/officeDocument/2006/relationships/hyperlink" Target="http://weather.yahooapis.com/forecastrss?w=24591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query.yahooapis.com/v1/public/yql?q=select%20*%20from%20weather.forecast%20where%20woeid=%222459115%22and%20u=%22f%22&amp;format=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Tatami overview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57" y="3602038"/>
            <a:ext cx="115268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Arrange section</a:t>
            </a:r>
            <a:endParaRPr kumimoji="1" lang="ja-JP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710780"/>
              </p:ext>
            </p:extLst>
          </p:nvPr>
        </p:nvGraphicFramePr>
        <p:xfrm>
          <a:off x="82671" y="2092054"/>
          <a:ext cx="11077742" cy="25907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750"/>
                <a:gridCol w="1231247"/>
                <a:gridCol w="615625"/>
                <a:gridCol w="639001"/>
                <a:gridCol w="771478"/>
                <a:gridCol w="950710"/>
                <a:gridCol w="677966"/>
                <a:gridCol w="1032250"/>
                <a:gridCol w="872696"/>
                <a:gridCol w="570346"/>
                <a:gridCol w="751302"/>
                <a:gridCol w="888731"/>
                <a:gridCol w="625320"/>
                <a:gridCol w="625320"/>
              </a:tblGrid>
              <a:tr h="367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Local Page 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Arrange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Expected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HttpRequest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Actual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</a:tr>
              <a:tr h="775923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UserAgent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BaseUri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PathInfos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QueryStrings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Fragment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Content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  <a:tr h="72343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Pragma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myCookie2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culture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query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829" y="4873215"/>
            <a:ext cx="109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row[0] : Arrange</a:t>
            </a:r>
          </a:p>
          <a:p>
            <a:r>
              <a:rPr kumimoji="1" lang="en-US" altLang="ja-JP" dirty="0" smtClean="0"/>
              <a:t>row[1] : </a:t>
            </a:r>
            <a:r>
              <a:rPr kumimoji="1" lang="en-US" altLang="ja-JP" dirty="0" err="1" smtClean="0"/>
              <a:t>HttpRequest</a:t>
            </a:r>
            <a:r>
              <a:rPr kumimoji="1" lang="en-US" altLang="ja-JP" dirty="0" smtClean="0"/>
              <a:t> Expected, </a:t>
            </a:r>
            <a:r>
              <a:rPr lang="en-US" altLang="ja-JP" dirty="0" err="1"/>
              <a:t>HttpRequest</a:t>
            </a:r>
            <a:r>
              <a:rPr lang="en-US" altLang="ja-JP" dirty="0"/>
              <a:t> </a:t>
            </a:r>
            <a:r>
              <a:rPr lang="en-US" altLang="ja-JP" dirty="0" smtClean="0"/>
              <a:t>Actual</a:t>
            </a:r>
          </a:p>
          <a:p>
            <a:r>
              <a:rPr kumimoji="1" lang="en-US" altLang="ja-JP" dirty="0" smtClean="0"/>
              <a:t>row[2] : </a:t>
            </a:r>
            <a:r>
              <a:rPr kumimoji="1" lang="en-US" altLang="ja-JP" dirty="0" err="1" smtClean="0"/>
              <a:t>BaseUri</a:t>
            </a:r>
            <a:r>
              <a:rPr kumimoji="1" lang="en-US" altLang="ja-JP" dirty="0" smtClean="0"/>
              <a:t>, Method, </a:t>
            </a:r>
            <a:r>
              <a:rPr lang="en-US" altLang="ja-JP" dirty="0" err="1" smtClean="0"/>
              <a:t>UserAgent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PathInfos</a:t>
            </a:r>
            <a:r>
              <a:rPr kumimoji="1" lang="en-US" altLang="ja-JP" dirty="0" smtClean="0"/>
              <a:t>, Headers, Cookies, </a:t>
            </a:r>
            <a:r>
              <a:rPr kumimoji="1" lang="en-US" altLang="ja-JP" dirty="0" err="1" smtClean="0"/>
              <a:t>QueryStrings</a:t>
            </a:r>
            <a:r>
              <a:rPr kumimoji="1" lang="en-US" altLang="ja-JP" dirty="0" smtClean="0"/>
              <a:t>, Fragment, Content</a:t>
            </a:r>
          </a:p>
          <a:p>
            <a:r>
              <a:rPr lang="en-US" altLang="ja-JP" dirty="0" smtClean="0"/>
              <a:t>row[3] : Headers' Key Names, Cookies' Key Names, </a:t>
            </a:r>
            <a:r>
              <a:rPr lang="en-US" altLang="ja-JP" dirty="0" err="1" smtClean="0"/>
              <a:t>QueryStrings</a:t>
            </a:r>
            <a:r>
              <a:rPr lang="en-US" altLang="ja-JP" dirty="0" smtClean="0"/>
              <a:t>' Key Names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1506022"/>
            <a:ext cx="814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ja-JP" dirty="0"/>
              <a:t>Arrange section describes how to get </a:t>
            </a:r>
            <a:r>
              <a:rPr lang="en-US" altLang="ja-JP" dirty="0" smtClean="0"/>
              <a:t>actual document and expected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1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Arrange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562765"/>
              </p:ext>
            </p:extLst>
          </p:nvPr>
        </p:nvGraphicFramePr>
        <p:xfrm>
          <a:off x="229494" y="1844596"/>
          <a:ext cx="11002427" cy="47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295"/>
                <a:gridCol w="1160082"/>
                <a:gridCol w="5650933"/>
                <a:gridCol w="1067653"/>
                <a:gridCol w="1178464"/>
              </a:tblGrid>
              <a:tr h="335094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Section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Detailed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Required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Children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Expected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expected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HttpRequest</a:t>
                      </a:r>
                      <a:r>
                        <a:rPr kumimoji="1" lang="en-US" altLang="ja-JP" sz="1200" dirty="0" smtClean="0"/>
                        <a:t> Actual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request settings for actual doc.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BaseUri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BaseUriMapping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baseline="0" dirty="0" smtClean="0">
                          <a:hlinkClick r:id="rId2"/>
                        </a:rPr>
                        <a:t>http://yahoo.com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/local/london</a:t>
                      </a:r>
                      <a:r>
                        <a:rPr kumimoji="1" lang="en-US" altLang="ja-JP" sz="1200" b="1" baseline="0" dirty="0" smtClean="0">
                          <a:hlinkClick r:id="rId2"/>
                        </a:rPr>
                        <a:t>/</a:t>
                      </a:r>
                      <a:r>
                        <a:rPr kumimoji="1" lang="en-US" altLang="ja-JP" sz="1200" b="0" baseline="0" dirty="0" smtClean="0">
                          <a:hlinkClick r:id="rId2"/>
                        </a:rPr>
                        <a:t>?wc=112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required</a:t>
                      </a:r>
                      <a:endParaRPr kumimoji="1" lang="ja-JP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HTTP Method name (GET, POST, PUT, DELETE)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Default=get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UserAgent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The</a:t>
                      </a:r>
                      <a:r>
                        <a:rPr kumimoji="1" lang="en-US" altLang="ja-JP" sz="1200" baseline="0" dirty="0" smtClean="0"/>
                        <a:t> section specifies </a:t>
                      </a:r>
                      <a:r>
                        <a:rPr kumimoji="1" lang="en-US" altLang="ja-JP" sz="1200" baseline="0" dirty="0" err="1" smtClean="0"/>
                        <a:t>UserAgentMapping</a:t>
                      </a:r>
                      <a:r>
                        <a:rPr kumimoji="1" lang="en-US" altLang="ja-JP" sz="1200" baseline="0" dirty="0" smtClean="0"/>
                        <a:t> key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Headers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header settings.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15379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Cookies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HTTP cookie settings.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optional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Keys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PathInfos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path info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/local/london/</a:t>
                      </a:r>
                      <a:r>
                        <a:rPr kumimoji="1" lang="en-US" altLang="ja-JP" sz="1200" b="0" baseline="0" dirty="0" smtClean="0">
                          <a:hlinkClick r:id="rId3"/>
                        </a:rPr>
                        <a:t>?wc=112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smtClean="0"/>
                        <a:t>optional</a:t>
                      </a:r>
                      <a:endParaRPr kumimoji="1" lang="ja-JP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QueryStrings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query string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3"/>
                        </a:rPr>
                        <a:t>http://yahoo.com/local/london/?</a:t>
                      </a:r>
                      <a:r>
                        <a:rPr kumimoji="1" lang="en-US" altLang="ja-JP" sz="1200" b="1" baseline="0" dirty="0" smtClean="0">
                          <a:hlinkClick r:id="rId3"/>
                        </a:rPr>
                        <a:t>wc=112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Keys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Fragment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fragment settings.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baseline="0" dirty="0" smtClean="0">
                          <a:hlinkClick r:id="rId4"/>
                        </a:rPr>
                        <a:t>http://yahoo.com/local/london/?wc=112</a:t>
                      </a:r>
                      <a:r>
                        <a:rPr kumimoji="1" lang="en-US" altLang="ja-JP" sz="1200" b="1" baseline="0" dirty="0" smtClean="0">
                          <a:hlinkClick r:id="rId4"/>
                        </a:rPr>
                        <a:t>#Temp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  <a:tr h="49251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Content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The</a:t>
                      </a:r>
                      <a:r>
                        <a:rPr kumimoji="1" lang="en-US" altLang="ja-JP" sz="1200" b="0" baseline="0" dirty="0" smtClean="0"/>
                        <a:t> section specifies content string for POST/PUT.</a:t>
                      </a:r>
                      <a:endParaRPr kumimoji="1" lang="ja-JP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optional</a:t>
                      </a:r>
                      <a:endParaRPr kumimoji="1" lang="ja-JP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/>
                        <a:t>None</a:t>
                      </a:r>
                      <a:endParaRPr kumimoji="1" lang="ja-JP" altLang="en-US" sz="1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7223" y="1428933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arrange settings, such as the data sources for expected and actual contents.</a:t>
            </a:r>
          </a:p>
        </p:txBody>
      </p:sp>
    </p:spTree>
    <p:extLst>
      <p:ext uri="{BB962C8B-B14F-4D97-AF65-F5344CB8AC3E}">
        <p14:creationId xmlns:p14="http://schemas.microsoft.com/office/powerpoint/2010/main" val="14056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Assertion section</a:t>
            </a:r>
            <a:endParaRPr kumimoji="1" lang="ja-JP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65786"/>
              </p:ext>
            </p:extLst>
          </p:nvPr>
        </p:nvGraphicFramePr>
        <p:xfrm>
          <a:off x="53790" y="2019262"/>
          <a:ext cx="12103408" cy="1788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977"/>
                <a:gridCol w="662098"/>
                <a:gridCol w="695798"/>
                <a:gridCol w="661515"/>
                <a:gridCol w="786144"/>
                <a:gridCol w="873645"/>
                <a:gridCol w="526389"/>
                <a:gridCol w="526389"/>
                <a:gridCol w="443699"/>
                <a:gridCol w="574792"/>
                <a:gridCol w="427562"/>
                <a:gridCol w="520831"/>
                <a:gridCol w="439445"/>
                <a:gridCol w="451766"/>
                <a:gridCol w="451766"/>
                <a:gridCol w="451766"/>
                <a:gridCol w="451766"/>
                <a:gridCol w="451766"/>
                <a:gridCol w="435632"/>
                <a:gridCol w="435632"/>
                <a:gridCol w="435632"/>
                <a:gridCol w="435632"/>
                <a:gridCol w="451766"/>
              </a:tblGrid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Assertion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3366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Uri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StatusCode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Cookies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Xsd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FF"/>
                    </a:solidFill>
                  </a:tcPr>
                </a:tc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X-B3-TraceId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X-B3-SpanId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MyCookie1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MyCookie2</a:t>
                      </a: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IsList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IsDateTime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IsTime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Expected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  <a:tr h="43926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Exists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Query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Pattern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FormatCulture</a:t>
                      </a:r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3230" marR="3230" marT="3230" marB="0">
                    <a:solidFill>
                      <a:srgbClr val="6600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2931" y="4023360"/>
            <a:ext cx="8778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Header row: 1~4</a:t>
            </a:r>
          </a:p>
          <a:p>
            <a:r>
              <a:rPr lang="en-US" altLang="ja-JP" dirty="0" smtClean="0"/>
              <a:t>[0] : Assertion</a:t>
            </a:r>
          </a:p>
          <a:p>
            <a:r>
              <a:rPr kumimoji="1" lang="en-US" altLang="ja-JP" dirty="0" smtClean="0"/>
              <a:t>[1] : Uri, </a:t>
            </a:r>
            <a:r>
              <a:rPr kumimoji="1" lang="en-US" altLang="ja-JP" dirty="0" err="1" smtClean="0"/>
              <a:t>StatusCode</a:t>
            </a:r>
            <a:r>
              <a:rPr kumimoji="1" lang="en-US" altLang="ja-JP" dirty="0" smtClean="0"/>
              <a:t>, Headers, Cookies, Contents</a:t>
            </a:r>
            <a:endParaRPr lang="en-US" altLang="ja-JP" dirty="0" smtClean="0"/>
          </a:p>
          <a:p>
            <a:r>
              <a:rPr kumimoji="1" lang="en-US" altLang="ja-JP" dirty="0" smtClean="0"/>
              <a:t>[2] :</a:t>
            </a:r>
            <a:r>
              <a:rPr lang="en-US" altLang="ja-JP" dirty="0"/>
              <a:t> Headers'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Cookies's</a:t>
            </a:r>
            <a:r>
              <a:rPr lang="en-US" altLang="ja-JP" dirty="0"/>
              <a:t> </a:t>
            </a:r>
            <a:r>
              <a:rPr lang="en-US" altLang="ja-JP" dirty="0" smtClean="0"/>
              <a:t>Key Names, </a:t>
            </a:r>
            <a:r>
              <a:rPr lang="en-US" altLang="ja-JP" dirty="0" err="1"/>
              <a:t>QueryStrings</a:t>
            </a:r>
            <a:r>
              <a:rPr lang="en-US" altLang="ja-JP" dirty="0"/>
              <a:t>' </a:t>
            </a:r>
            <a:r>
              <a:rPr lang="en-US" altLang="ja-JP" dirty="0" smtClean="0"/>
              <a:t>Key Names</a:t>
            </a:r>
            <a:endParaRPr kumimoji="1" lang="en-US" altLang="ja-JP" dirty="0" smtClean="0"/>
          </a:p>
          <a:p>
            <a:r>
              <a:rPr lang="en-US" altLang="ja-JP" dirty="0" smtClean="0"/>
              <a:t>[3] : </a:t>
            </a:r>
            <a:r>
              <a:rPr lang="en-US" altLang="ja-JP" dirty="0" err="1" smtClean="0"/>
              <a:t>Expected's</a:t>
            </a:r>
            <a:r>
              <a:rPr lang="en-US" altLang="ja-JP" dirty="0" smtClean="0"/>
              <a:t> Attributes, Actual's Attributes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Value, Query, Exists, Attribute, Pattern, Format, </a:t>
            </a:r>
            <a:r>
              <a:rPr kumimoji="1" lang="en-US" altLang="ja-JP" dirty="0" err="1" smtClean="0"/>
              <a:t>FormatCulture</a:t>
            </a:r>
            <a:endParaRPr kumimoji="1" lang="en-US" altLang="ja-JP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1506022"/>
            <a:ext cx="10187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ja-JP" dirty="0"/>
              <a:t>Assertion section describes expected value and where is expected value in XML/HTML</a:t>
            </a:r>
          </a:p>
        </p:txBody>
      </p:sp>
    </p:spTree>
    <p:extLst>
      <p:ext uri="{BB962C8B-B14F-4D97-AF65-F5344CB8AC3E}">
        <p14:creationId xmlns:p14="http://schemas.microsoft.com/office/powerpoint/2010/main" val="38232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Assertion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755823"/>
              </p:ext>
            </p:extLst>
          </p:nvPr>
        </p:nvGraphicFramePr>
        <p:xfrm>
          <a:off x="729932" y="1785325"/>
          <a:ext cx="1125408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99"/>
                <a:gridCol w="1401279"/>
                <a:gridCol w="4864818"/>
                <a:gridCol w="1786745"/>
                <a:gridCol w="1786745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Children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Uri</a:t>
                      </a:r>
                      <a:endParaRPr kumimoji="1" lang="ja-JP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URI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"/local/data.aspx"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None</a:t>
                      </a:r>
                      <a:endParaRPr kumimoji="1" lang="ja-JP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StatusCode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response status code for assertion.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It accepts only text node.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"200", "404"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Headers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header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Cookies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HTTP response cookies for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Keys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Xsd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</a:t>
                      </a:r>
                      <a:r>
                        <a:rPr kumimoji="1" lang="en-US" altLang="ja-JP" sz="1600" b="0" baseline="0" dirty="0" err="1" smtClean="0"/>
                        <a:t>Xsd</a:t>
                      </a:r>
                      <a:r>
                        <a:rPr kumimoji="1" lang="en-US" altLang="ja-JP" sz="1600" b="0" baseline="0" dirty="0" smtClean="0"/>
                        <a:t> assertion.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 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None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Contents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 smtClean="0"/>
                        <a:t>The</a:t>
                      </a:r>
                      <a:r>
                        <a:rPr kumimoji="1" lang="en-US" altLang="ja-JP" sz="1600" b="0" baseline="0" dirty="0" smtClean="0"/>
                        <a:t> section specifies document assertion.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Next slide.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8136" y="1321356"/>
            <a:ext cx="10635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how to assert HTTP Response and/or Actual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31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Contents</a:t>
            </a:r>
            <a:r>
              <a:rPr lang="en-US" altLang="ja-JP" dirty="0"/>
              <a:t> </a:t>
            </a:r>
            <a:r>
              <a:rPr lang="en-US" altLang="ja-JP" dirty="0" smtClean="0"/>
              <a:t>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50473"/>
              </p:ext>
            </p:extLst>
          </p:nvPr>
        </p:nvGraphicFramePr>
        <p:xfrm>
          <a:off x="460992" y="2011235"/>
          <a:ext cx="8898829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35"/>
                <a:gridCol w="5536957"/>
                <a:gridCol w="178643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Name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assertion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required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IsList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node getting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is list or not.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IsDateTime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date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IsTime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The</a:t>
                      </a:r>
                      <a:r>
                        <a:rPr kumimoji="1" lang="en-US" altLang="ja-JP" sz="1600" baseline="0" dirty="0" smtClean="0"/>
                        <a:t> section specifies whether the value is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 or "false". Default value is "false".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Expected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what is the expected value or how to get the expected value from expected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Actual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how to get the test target value from actual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required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/>
                        <a:t>see next slide</a:t>
                      </a:r>
                      <a:endParaRPr kumimoji="1" lang="ja-JP" alt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90860" y="1516780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Expected/Actual section</a:t>
            </a:r>
            <a:endParaRPr kumimoji="1" lang="ja-JP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574"/>
              </p:ext>
            </p:extLst>
          </p:nvPr>
        </p:nvGraphicFramePr>
        <p:xfrm>
          <a:off x="509194" y="1875354"/>
          <a:ext cx="854468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639"/>
                <a:gridCol w="6123051"/>
                <a:gridCol w="99199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/>
                        <a:t>Section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Detailed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Required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Value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expected value</a:t>
                      </a:r>
                      <a:r>
                        <a:rPr kumimoji="1" lang="en-US" altLang="ja-JP" sz="1600" dirty="0" smtClean="0"/>
                        <a:t>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Query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 getting target element.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"//section[@id='</a:t>
                      </a:r>
                      <a:r>
                        <a:rPr kumimoji="1" lang="en-US" altLang="ja-JP" sz="1600" baseline="0" dirty="0" err="1" smtClean="0"/>
                        <a:t>hf</a:t>
                      </a:r>
                      <a:r>
                        <a:rPr kumimoji="1" lang="en-US" altLang="ja-JP" sz="1600" baseline="0" dirty="0" smtClean="0"/>
                        <a:t>']/h2"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Attribute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dirty="0" smtClean="0"/>
                        <a:t>specifies</a:t>
                      </a:r>
                      <a:r>
                        <a:rPr kumimoji="1" lang="en-US" altLang="ja-JP" sz="1600" baseline="0" dirty="0" smtClean="0"/>
                        <a:t> attribute of target element getting by </a:t>
                      </a:r>
                      <a:r>
                        <a:rPr kumimoji="1" lang="en-US" altLang="ja-JP" sz="1600" baseline="0" dirty="0" err="1" smtClean="0"/>
                        <a:t>XPath</a:t>
                      </a:r>
                      <a:r>
                        <a:rPr kumimoji="1" lang="en-US" altLang="ja-JP" sz="16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ex. "</a:t>
                      </a:r>
                      <a:r>
                        <a:rPr kumimoji="1" lang="en-US" altLang="ja-JP" sz="1600" baseline="0" dirty="0" err="1" smtClean="0"/>
                        <a:t>href</a:t>
                      </a:r>
                      <a:r>
                        <a:rPr kumimoji="1" lang="en-US" altLang="ja-JP" sz="1600" baseline="0" dirty="0" smtClean="0"/>
                        <a:t>"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Exists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specifies whether node exists.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It accepts "true", "false" or "". Default value is "".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Pattern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regular expression pattern to capture target value.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</a:t>
                      </a:r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[^:]+: (.*)</a:t>
                      </a:r>
                      <a:endParaRPr kumimoji="1" lang="ja-JP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Format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dirty="0" smtClean="0"/>
                        <a:t>specifies</a:t>
                      </a:r>
                      <a:r>
                        <a:rPr kumimoji="1" lang="en-US" altLang="ja-JP" sz="1600" b="0" baseline="0" dirty="0" smtClean="0"/>
                        <a:t>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format.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</a:t>
                      </a:r>
                      <a:r>
                        <a:rPr kumimoji="1" lang="en-US" altLang="ja-JP" sz="1600" b="0" baseline="0" dirty="0" err="1" smtClean="0"/>
                        <a:t>yyyy</a:t>
                      </a:r>
                      <a:r>
                        <a:rPr kumimoji="1" lang="en-US" altLang="ja-JP" sz="1600" b="0" baseline="0" dirty="0" smtClean="0"/>
                        <a:t>/MM/</a:t>
                      </a:r>
                      <a:r>
                        <a:rPr kumimoji="1" lang="en-US" altLang="ja-JP" sz="1600" b="0" baseline="0" dirty="0" err="1" smtClean="0"/>
                        <a:t>dd</a:t>
                      </a:r>
                      <a:r>
                        <a:rPr kumimoji="1" lang="en-US" altLang="ja-JP" sz="1600" b="0" baseline="0" dirty="0" smtClean="0"/>
                        <a:t>", "t"</a:t>
                      </a:r>
                      <a:endParaRPr kumimoji="1" lang="ja-JP" alt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FormatCulture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aseline="0" dirty="0" smtClean="0"/>
                        <a:t>The section </a:t>
                      </a:r>
                      <a:r>
                        <a:rPr kumimoji="1" lang="en-US" altLang="ja-JP" sz="1600" b="0" baseline="0" dirty="0" smtClean="0"/>
                        <a:t>specifies formatting culture to convert </a:t>
                      </a:r>
                      <a:r>
                        <a:rPr kumimoji="1" lang="en-US" altLang="ja-JP" sz="1600" b="0" baseline="0" dirty="0" err="1" smtClean="0"/>
                        <a:t>DateTime</a:t>
                      </a:r>
                      <a:r>
                        <a:rPr kumimoji="1" lang="en-US" altLang="ja-JP" sz="1600" b="0" baseline="0" dirty="0" smtClean="0"/>
                        <a:t> to string.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baseline="0" dirty="0" smtClean="0"/>
                        <a:t>ex. "en-US"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optional</a:t>
                      </a:r>
                      <a:endParaRPr kumimoji="1" lang="ja-JP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0860" y="1506022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dirty="0"/>
              <a:t>This section specifies </a:t>
            </a:r>
            <a:r>
              <a:rPr lang="en-US" altLang="ja-JP" dirty="0" smtClean="0"/>
              <a:t>assertion settings for document.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2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Overview</a:t>
            </a:r>
          </a:p>
          <a:p>
            <a:r>
              <a:rPr lang="en-US" altLang="ja-JP" dirty="0" smtClean="0"/>
              <a:t>Showcase</a:t>
            </a:r>
            <a:endParaRPr lang="en-US" altLang="ja-JP" dirty="0" smtClean="0"/>
          </a:p>
          <a:p>
            <a:r>
              <a:rPr lang="en-US" altLang="ja-JP" dirty="0" smtClean="0"/>
              <a:t>Sample Implementation</a:t>
            </a:r>
          </a:p>
          <a:p>
            <a:r>
              <a:rPr lang="en-US" altLang="ja-JP" dirty="0" smtClean="0"/>
              <a:t>CSV header Settings</a:t>
            </a:r>
          </a:p>
          <a:p>
            <a:pPr lvl="1"/>
            <a:r>
              <a:rPr lang="en-US" altLang="ja-JP" dirty="0" smtClean="0"/>
              <a:t>Arrange section</a:t>
            </a:r>
          </a:p>
          <a:p>
            <a:pPr lvl="1"/>
            <a:r>
              <a:rPr lang="en-US" altLang="ja-JP" dirty="0" smtClean="0"/>
              <a:t>Assertion section</a:t>
            </a:r>
          </a:p>
          <a:p>
            <a:pPr lvl="2"/>
            <a:r>
              <a:rPr lang="en-US" altLang="ja-JP" dirty="0" smtClean="0"/>
              <a:t>Contents section</a:t>
            </a:r>
          </a:p>
          <a:p>
            <a:pPr lvl="2"/>
            <a:r>
              <a:rPr lang="en-US" altLang="ja-JP" dirty="0" smtClean="0"/>
              <a:t>Expected/Actual section</a:t>
            </a:r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227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2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Tatami is a C# library to test a Web Application using </a:t>
            </a:r>
            <a:r>
              <a:rPr lang="en-US" altLang="ja-JP" dirty="0"/>
              <a:t>CSV file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All request information(Base Uri, Query String, etc.), </a:t>
            </a:r>
            <a:r>
              <a:rPr lang="en-US" altLang="ja-JP" dirty="0"/>
              <a:t>test cases and assert conditions </a:t>
            </a:r>
            <a:r>
              <a:rPr lang="en-US" altLang="ja-JP" dirty="0" smtClean="0"/>
              <a:t>are in CSV file.</a:t>
            </a:r>
          </a:p>
          <a:p>
            <a:pPr lvl="2"/>
            <a:r>
              <a:rPr lang="en-US" altLang="ja-JP" dirty="0" smtClean="0"/>
              <a:t>It enables to reduce test code.</a:t>
            </a:r>
          </a:p>
          <a:p>
            <a:pPr lvl="2"/>
            <a:r>
              <a:rPr lang="en-US" altLang="ja-JP" dirty="0" smtClean="0"/>
              <a:t>It enables to review test cases easily and improve maintainability of test project.</a:t>
            </a:r>
            <a:endParaRPr lang="en-US" altLang="ja-JP" dirty="0"/>
          </a:p>
          <a:p>
            <a:r>
              <a:rPr lang="en-US" altLang="ja-JP" dirty="0" smtClean="0"/>
              <a:t>This library </a:t>
            </a:r>
            <a:r>
              <a:rPr lang="en-US" altLang="ja-JP" dirty="0"/>
              <a:t>provides the following </a:t>
            </a:r>
            <a:r>
              <a:rPr lang="en-US" altLang="ja-JP" dirty="0" smtClean="0"/>
              <a:t>functions.</a:t>
            </a:r>
          </a:p>
          <a:p>
            <a:pPr lvl="1"/>
            <a:r>
              <a:rPr lang="en-US" altLang="ja-JP" dirty="0" smtClean="0"/>
              <a:t>Gets expected and actual documents</a:t>
            </a:r>
          </a:p>
          <a:p>
            <a:pPr lvl="2"/>
            <a:r>
              <a:rPr lang="en-US" altLang="ja-JP" dirty="0" smtClean="0"/>
              <a:t>HTML, XML, JSON and Other formats</a:t>
            </a:r>
          </a:p>
          <a:p>
            <a:pPr lvl="1"/>
            <a:r>
              <a:rPr lang="en-US" altLang="ja-JP" dirty="0" smtClean="0"/>
              <a:t>Tests HTTP Response</a:t>
            </a:r>
          </a:p>
          <a:p>
            <a:pPr lvl="2"/>
            <a:r>
              <a:rPr lang="en-US" altLang="ja-JP" dirty="0" smtClean="0"/>
              <a:t>Headers, Cookies Status Code, Uri</a:t>
            </a:r>
          </a:p>
          <a:p>
            <a:pPr lvl="1"/>
            <a:r>
              <a:rPr lang="en-US" altLang="ja-JP" dirty="0" smtClean="0"/>
              <a:t>Tests </a:t>
            </a:r>
            <a:r>
              <a:rPr lang="en-US" altLang="ja-JP" dirty="0"/>
              <a:t>Response </a:t>
            </a:r>
            <a:r>
              <a:rPr lang="en-US" altLang="ja-JP" dirty="0" smtClean="0"/>
              <a:t>Documents</a:t>
            </a:r>
          </a:p>
          <a:p>
            <a:pPr lvl="2"/>
            <a:r>
              <a:rPr lang="en-US" altLang="ja-JP" dirty="0" smtClean="0"/>
              <a:t>Uses </a:t>
            </a:r>
            <a:r>
              <a:rPr lang="en-US" altLang="ja-JP" dirty="0" err="1" smtClean="0"/>
              <a:t>XPath</a:t>
            </a:r>
            <a:r>
              <a:rPr lang="en-US" altLang="ja-JP" dirty="0"/>
              <a:t> </a:t>
            </a:r>
            <a:r>
              <a:rPr lang="en-US" altLang="ja-JP" dirty="0" smtClean="0"/>
              <a:t>and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7536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smtClean="0"/>
              <a:t>Showcase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1. Test </a:t>
            </a:r>
            <a:r>
              <a:rPr kumimoji="1" lang="en-US" altLang="ja-JP" sz="4000" dirty="0" smtClean="0"/>
              <a:t>a </a:t>
            </a:r>
            <a:r>
              <a:rPr lang="en-US" altLang="ja-JP" sz="4000" dirty="0"/>
              <a:t>w</a:t>
            </a:r>
            <a:r>
              <a:rPr lang="en-US" altLang="ja-JP" sz="4000" dirty="0" smtClean="0"/>
              <a:t>eb </a:t>
            </a:r>
            <a:r>
              <a:rPr lang="en-US" altLang="ja-JP" sz="4000" dirty="0"/>
              <a:t>p</a:t>
            </a:r>
            <a:r>
              <a:rPr lang="en-US" altLang="ja-JP" sz="4000" dirty="0" smtClean="0"/>
              <a:t>age using static expected values</a:t>
            </a:r>
            <a:endParaRPr kumimoji="1" lang="ja-JP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actual </a:t>
            </a:r>
            <a:r>
              <a:rPr lang="en-US" altLang="ja-JP" sz="2000" dirty="0"/>
              <a:t>d</a:t>
            </a:r>
            <a:r>
              <a:rPr lang="en-US" altLang="ja-JP" sz="2000" dirty="0" smtClean="0"/>
              <a:t>ocument from web </a:t>
            </a:r>
            <a:r>
              <a:rPr lang="en-US" altLang="ja-JP" sz="2000" dirty="0"/>
              <a:t>a</a:t>
            </a:r>
            <a:r>
              <a:rPr lang="en-US" altLang="ja-JP" sz="2000" dirty="0" smtClean="0"/>
              <a:t>pplication (Wikipedia).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en.wikipedia.org/wiki/United_States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kumimoji="1" lang="en-US" altLang="ja-JP" sz="2000" dirty="0" smtClean="0"/>
              <a:t>CSV file.</a:t>
            </a:r>
            <a:endParaRPr lang="en-US" altLang="ja-JP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483931" y="4233494"/>
            <a:ext cx="1861073" cy="1108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Page</a:t>
            </a:r>
          </a:p>
          <a:p>
            <a:pPr algn="ctr"/>
            <a:r>
              <a:rPr kumimoji="1" lang="en-US" altLang="ja-JP" dirty="0" smtClean="0"/>
              <a:t>(Wikipedia)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874" y="4351828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702" y="3993903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3686" y="458816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794" y="4265271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62202" y="4858132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6707" y="5292495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Assert HTTP Header values and/or Document values</a:t>
            </a:r>
            <a:endParaRPr kumimoji="1" lang="ja-JP" alt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847165" y="4631176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CSV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058081" y="4657467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9360" y="5319933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3041023" y="4981778"/>
            <a:ext cx="250114" cy="3597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7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215" y="365125"/>
            <a:ext cx="11154033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Showcase</a:t>
            </a:r>
            <a:br>
              <a:rPr lang="en-US" altLang="ja-JP" sz="3600" dirty="0"/>
            </a:br>
            <a:r>
              <a:rPr lang="en-US" altLang="ja-JP" sz="3600" dirty="0"/>
              <a:t>2</a:t>
            </a:r>
            <a:r>
              <a:rPr kumimoji="1" lang="en-US" altLang="ja-JP" sz="3600" dirty="0" smtClean="0"/>
              <a:t>. Test a web page using expected values from web services.</a:t>
            </a:r>
            <a:endParaRPr kumimoji="1" lang="ja-JP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expected document from web service (Yahoo RSS).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smtClean="0">
                <a:hlinkClick r:id="rId2"/>
              </a:rPr>
              <a:t>http</a:t>
            </a:r>
            <a:r>
              <a:rPr lang="en-US" altLang="ja-JP" sz="1600" dirty="0">
                <a:hlinkClick r:id="rId2"/>
              </a:rPr>
              <a:t>://</a:t>
            </a:r>
            <a:r>
              <a:rPr lang="en-US" altLang="ja-JP" sz="1600" dirty="0" smtClean="0">
                <a:hlinkClick r:id="rId2"/>
              </a:rPr>
              <a:t>weather.yahooapis.com/forecastrss?w=2459115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actual </a:t>
            </a:r>
            <a:r>
              <a:rPr lang="en-US" altLang="ja-JP" sz="2000" dirty="0"/>
              <a:t>document from w</a:t>
            </a:r>
            <a:r>
              <a:rPr lang="en-US" altLang="ja-JP" sz="2000" dirty="0" smtClean="0"/>
              <a:t>eb application (Yahoo Weather).</a:t>
            </a:r>
          </a:p>
          <a:p>
            <a:pPr marL="457200" lvl="1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>
                <a:hlinkClick r:id="rId3"/>
              </a:rPr>
              <a:t>http://weather.yahoo.com/united-states/new-york/new-york-2459115</a:t>
            </a:r>
            <a:r>
              <a:rPr lang="en-US" altLang="ja-JP" sz="1600" dirty="0" smtClean="0">
                <a:hlinkClick r:id="rId3"/>
              </a:rPr>
              <a:t>/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service or CSV file</a:t>
            </a:r>
            <a:r>
              <a:rPr kumimoji="1" lang="en-US" altLang="ja-JP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7119432" y="3572084"/>
            <a:ext cx="1307727" cy="85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lang="en-US" altLang="ja-JP" dirty="0" smtClean="0"/>
              <a:t>RSS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3247" y="4626821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044075" y="4268896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95693" y="3835337"/>
            <a:ext cx="2027816" cy="929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11507" y="397897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expected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21690" y="4050406"/>
            <a:ext cx="1954306" cy="87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435" y="5715298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3. Assert HTTP Header values and/or Document values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198685" y="4549863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XML</a:t>
            </a:r>
            <a:endParaRPr kumimoji="1" lang="ja-JP" alt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547657" y="4776845"/>
            <a:ext cx="1097392" cy="10060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Yahoo</a:t>
            </a:r>
          </a:p>
          <a:p>
            <a:pPr algn="ctr"/>
            <a:r>
              <a:rPr kumimoji="1" lang="en-US" altLang="ja-JP" dirty="0" smtClean="0"/>
              <a:t>Weather</a:t>
            </a:r>
            <a:endParaRPr kumimoji="1" lang="ja-JP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95693" y="524008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05642" y="4958466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11489" y="5359031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Punched Tape 24"/>
          <p:cNvSpPr/>
          <p:nvPr/>
        </p:nvSpPr>
        <p:spPr>
          <a:xfrm>
            <a:off x="5198685" y="5244696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HTML</a:t>
            </a:r>
            <a:endParaRPr kumimoji="1" lang="ja-JP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58716" y="4599815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8" name="Left Arrow 27"/>
          <p:cNvSpPr/>
          <p:nvPr/>
        </p:nvSpPr>
        <p:spPr>
          <a:xfrm>
            <a:off x="5647422" y="4626821"/>
            <a:ext cx="351421" cy="22298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8537231" y="4188908"/>
            <a:ext cx="756308" cy="57641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Showcase</a:t>
            </a:r>
            <a:br>
              <a:rPr lang="en-US" altLang="ja-JP" sz="3200" dirty="0"/>
            </a:br>
            <a:r>
              <a:rPr lang="en-US" altLang="ja-JP" sz="3200" dirty="0"/>
              <a:t>3</a:t>
            </a:r>
            <a:r>
              <a:rPr kumimoji="1" lang="en-US" altLang="ja-JP" sz="3200" dirty="0" smtClean="0"/>
              <a:t>. Test </a:t>
            </a:r>
            <a:r>
              <a:rPr kumimoji="1" lang="en-US" altLang="ja-JP" sz="3200" dirty="0" smtClean="0"/>
              <a:t>a </a:t>
            </a:r>
            <a:r>
              <a:rPr kumimoji="1" lang="en-US" altLang="ja-JP" sz="3200" dirty="0" smtClean="0"/>
              <a:t>JSON from Web API</a:t>
            </a:r>
            <a:r>
              <a:rPr lang="en-US" altLang="ja-JP" sz="3200" dirty="0" smtClean="0"/>
              <a:t> </a:t>
            </a:r>
            <a:r>
              <a:rPr lang="en-US" altLang="ja-JP" sz="3200" dirty="0" smtClean="0"/>
              <a:t>using static expected values</a:t>
            </a:r>
            <a:endParaRPr kumimoji="1" lang="ja-JP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Gets a </a:t>
            </a:r>
            <a:r>
              <a:rPr lang="en-US" altLang="ja-JP" sz="2000" dirty="0" smtClean="0"/>
              <a:t>JSON from 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eb API (Yahoo API).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>
                <a:hlinkClick r:id="rId2"/>
              </a:rPr>
              <a:t>http://query.yahooapis.com/v1/public/yql?q=select%20*%20from%20weather.forecast%20where%20woeid=%222459115%22and%20u=%</a:t>
            </a:r>
            <a:r>
              <a:rPr lang="en-US" sz="1600" dirty="0" smtClean="0">
                <a:hlinkClick r:id="rId2"/>
              </a:rPr>
              <a:t>22f%22&amp;format=json</a:t>
            </a:r>
            <a:endParaRPr lang="en-US" altLang="ja-JP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000" dirty="0" smtClean="0"/>
              <a:t>Asserts HTTP response header and/or document values using expected values in </a:t>
            </a:r>
            <a:r>
              <a:rPr kumimoji="1" lang="en-US" altLang="ja-JP" sz="2000" dirty="0" smtClean="0"/>
              <a:t>CSV file.</a:t>
            </a:r>
            <a:endParaRPr lang="en-US" altLang="ja-JP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483931" y="4233494"/>
            <a:ext cx="1861073" cy="1108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</a:t>
            </a:r>
            <a:r>
              <a:rPr kumimoji="1" lang="en-US" altLang="ja-JP" dirty="0" smtClean="0"/>
              <a:t>API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(Yahoo API)</a:t>
            </a:r>
            <a:endParaRPr kumimoji="1" lang="en-US" altLang="ja-JP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35874" y="4351828"/>
            <a:ext cx="1065007" cy="87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Test Client</a:t>
            </a:r>
            <a:endParaRPr kumimoji="1" lang="ja-JP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702" y="3993903"/>
            <a:ext cx="1048871" cy="580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Tatami.dll</a:t>
            </a:r>
            <a:endParaRPr kumimoji="1" lang="ja-JP" alt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3686" y="458816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81794" y="4265271"/>
            <a:ext cx="187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1. Get actual </a:t>
            </a:r>
            <a:r>
              <a:rPr lang="en-US" altLang="ja-JP" sz="1200" dirty="0" smtClean="0"/>
              <a:t>d</a:t>
            </a:r>
            <a:r>
              <a:rPr kumimoji="1" lang="en-US" altLang="ja-JP" sz="1200" dirty="0" smtClean="0"/>
              <a:t>ocument</a:t>
            </a:r>
            <a:endParaRPr kumimoji="1" lang="ja-JP" alt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862202" y="4858132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6707" y="5292495"/>
            <a:ext cx="23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</a:t>
            </a:r>
            <a:r>
              <a:rPr kumimoji="1" lang="en-US" altLang="ja-JP" sz="1200" dirty="0" smtClean="0"/>
              <a:t>. Assert </a:t>
            </a:r>
            <a:r>
              <a:rPr kumimoji="1" lang="en-US" altLang="ja-JP" sz="1200" dirty="0" smtClean="0"/>
              <a:t>Header </a:t>
            </a:r>
            <a:r>
              <a:rPr kumimoji="1" lang="en-US" altLang="ja-JP" sz="1200" dirty="0" smtClean="0"/>
              <a:t>values and/or </a:t>
            </a:r>
            <a:r>
              <a:rPr kumimoji="1" lang="en-US" altLang="ja-JP" sz="1200" dirty="0" smtClean="0"/>
              <a:t>JSON/XML </a:t>
            </a:r>
            <a:r>
              <a:rPr kumimoji="1" lang="en-US" altLang="ja-JP" sz="1200" dirty="0" smtClean="0"/>
              <a:t>values</a:t>
            </a:r>
            <a:endParaRPr kumimoji="1" lang="ja-JP" altLang="en-US" sz="1200" dirty="0"/>
          </a:p>
        </p:txBody>
      </p:sp>
      <p:sp>
        <p:nvSpPr>
          <p:cNvPr id="16" name="Flowchart: Punched Tape 15"/>
          <p:cNvSpPr/>
          <p:nvPr/>
        </p:nvSpPr>
        <p:spPr>
          <a:xfrm>
            <a:off x="2847165" y="4631176"/>
            <a:ext cx="623943" cy="435685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CSV</a:t>
            </a:r>
            <a:endParaRPr kumimoji="1" lang="ja-JP" altLang="en-US" sz="1200" dirty="0"/>
          </a:p>
        </p:txBody>
      </p:sp>
      <p:sp>
        <p:nvSpPr>
          <p:cNvPr id="18" name="Flowchart: Punched Tape 17"/>
          <p:cNvSpPr/>
          <p:nvPr/>
        </p:nvSpPr>
        <p:spPr>
          <a:xfrm>
            <a:off x="5058081" y="4657467"/>
            <a:ext cx="623943" cy="435685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JSON/</a:t>
            </a:r>
          </a:p>
          <a:p>
            <a:pPr algn="ctr"/>
            <a:r>
              <a:rPr lang="en-US" altLang="ja-JP" sz="1050" dirty="0" smtClean="0"/>
              <a:t>XML</a:t>
            </a:r>
            <a:endParaRPr kumimoji="1" lang="ja-JP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569360" y="5319933"/>
            <a:ext cx="12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Expected Values</a:t>
            </a:r>
            <a:endParaRPr kumimoji="1" lang="ja-JP" alt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3041023" y="4981778"/>
            <a:ext cx="250114" cy="35975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Sample Implementation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934" y="1949996"/>
            <a:ext cx="1169613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Task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TestWikipediaWithUnitedStatesPage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Arrange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(@"Wikipedia\Resources\Test_United_States.csv");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(@"Wikipedia\Resources\BaseUriMapping.xml");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File.ReadAllText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(@"Wikipedia\Resources\UserAgentMapping.xml");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Act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TestExecutor.TestAsync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ja-JP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Assert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Sample </a:t>
            </a:r>
            <a:r>
              <a:rPr lang="en-US" altLang="ja-JP" dirty="0" smtClean="0"/>
              <a:t>Implementation – Text Result</a:t>
            </a:r>
            <a:endParaRPr kumimoji="1" lang="ja-JP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035" y="1335914"/>
            <a:ext cx="1085793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Act</a:t>
            </a:r>
          </a:p>
          <a:p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result = await </a:t>
            </a:r>
            <a:r>
              <a:rPr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TestExecutor.TestAsync</a:t>
            </a:r>
            <a:r>
              <a:rPr lang="en-US" altLang="ja-JP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testCasesCsv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baseUriMappingXml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userAgentMappingXml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endParaRPr lang="en-US" altLang="ja-JP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// Assert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string.IsNullOrWhiteSpace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Assert.Fail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result.FailedMessage</a:t>
            </a:r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035" y="3716042"/>
            <a:ext cx="546482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Failed Test Cases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Local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Failed Test Case Name: National page contents test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Failed Assertions Count: 2/2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test1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Expected:&lt;a&gt;. Actual:&lt;AAAA&gt;.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Failed Assertion Name: text test2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Result Message: Expected:&lt;b&gt;. Actual:&lt;BBBB&gt;.</a:t>
            </a:r>
          </a:p>
        </p:txBody>
      </p:sp>
      <p:sp>
        <p:nvSpPr>
          <p:cNvPr id="6" name="Down Arrow 5"/>
          <p:cNvSpPr/>
          <p:nvPr/>
        </p:nvSpPr>
        <p:spPr>
          <a:xfrm>
            <a:off x="2108500" y="3016795"/>
            <a:ext cx="1011219" cy="699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2467" y="3716042"/>
            <a:ext cx="56154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2/2 -&gt; (Failed test case count)/(Total test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case count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2/2 -&gt; (Failed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)/(Total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assertion count)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CSV header settings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68C0B8F28E94A90F10CCE3692BEAE" ma:contentTypeVersion="0" ma:contentTypeDescription="Create a new document." ma:contentTypeScope="" ma:versionID="58e0b16a9fa654af356476d2c4c527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5d4e5e7253be25b7889d13b6e87b8f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52174-93F1-466D-AB72-63B9D1A22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98C846-F8F5-4CE5-9E32-7B3767C67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A727C-FAD9-4FBC-8E18-93FC651893E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10326</TotalTime>
  <Words>1203</Words>
  <Application>Microsoft Office PowerPoint</Application>
  <PresentationFormat>Widescreen</PresentationFormat>
  <Paragraphs>406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Consolas</vt:lpstr>
      <vt:lpstr>Office Theme</vt:lpstr>
      <vt:lpstr>Tatami overview</vt:lpstr>
      <vt:lpstr>Contents</vt:lpstr>
      <vt:lpstr>Overview</vt:lpstr>
      <vt:lpstr>Showcase 1. Test a web page using static expected values</vt:lpstr>
      <vt:lpstr>Showcase 2. Test a web page using expected values from web services.</vt:lpstr>
      <vt:lpstr>Showcase 3. Test a JSON from Web API using static expected values</vt:lpstr>
      <vt:lpstr>Sample Implementation</vt:lpstr>
      <vt:lpstr>Sample Implementation – Text Result</vt:lpstr>
      <vt:lpstr>CSV header settings</vt:lpstr>
      <vt:lpstr>Arrange section</vt:lpstr>
      <vt:lpstr>Arrange section</vt:lpstr>
      <vt:lpstr>Assertion section</vt:lpstr>
      <vt:lpstr>Assertion section</vt:lpstr>
      <vt:lpstr>Contents section</vt:lpstr>
      <vt:lpstr>Expected/Actual 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WebTest library</dc:title>
  <dc:creator>Kenya Matsumoto</dc:creator>
  <cp:lastModifiedBy>matsumoto k</cp:lastModifiedBy>
  <cp:revision>166</cp:revision>
  <dcterms:created xsi:type="dcterms:W3CDTF">2013-08-06T01:50:43Z</dcterms:created>
  <dcterms:modified xsi:type="dcterms:W3CDTF">2014-08-13T09:51:19Z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0x0101001B968C0B8F28E94A90F10CCE3692BEAE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</Properties>
</file>