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4"/>
  </p:notesMasterIdLst>
  <p:sldIdLst>
    <p:sldId id="256" r:id="rId2"/>
    <p:sldId id="30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0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5" r:id="rId22"/>
    <p:sldId id="294" r:id="rId23"/>
    <p:sldId id="295" r:id="rId24"/>
    <p:sldId id="296" r:id="rId25"/>
    <p:sldId id="297" r:id="rId26"/>
    <p:sldId id="298" r:id="rId27"/>
    <p:sldId id="299" r:id="rId28"/>
    <p:sldId id="307" r:id="rId29"/>
    <p:sldId id="277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308" r:id="rId38"/>
    <p:sldId id="310" r:id="rId39"/>
    <p:sldId id="312" r:id="rId40"/>
    <p:sldId id="311" r:id="rId41"/>
    <p:sldId id="320" r:id="rId42"/>
    <p:sldId id="321" r:id="rId43"/>
    <p:sldId id="322" r:id="rId44"/>
    <p:sldId id="323" r:id="rId45"/>
    <p:sldId id="324" r:id="rId46"/>
    <p:sldId id="325" r:id="rId47"/>
    <p:sldId id="309" r:id="rId48"/>
    <p:sldId id="278" r:id="rId49"/>
    <p:sldId id="279" r:id="rId50"/>
    <p:sldId id="280" r:id="rId51"/>
    <p:sldId id="281" r:id="rId52"/>
    <p:sldId id="28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>
      <p:cViewPr varScale="1">
        <p:scale>
          <a:sx n="65" d="100"/>
          <a:sy n="65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BAE5E-5411-4A81-8F2C-AF7F1BEBEAFB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5D38B2C9-C784-4815-9C7C-7C878702F797}">
      <dgm:prSet phldrT="[Texto]"/>
      <dgm:spPr/>
      <dgm:t>
        <a:bodyPr/>
        <a:lstStyle/>
        <a:p>
          <a:r>
            <a:rPr lang="es-MX" dirty="0" smtClean="0"/>
            <a:t>¿Por qué hay datos faltantes?</a:t>
          </a:r>
          <a:endParaRPr lang="es-MX" dirty="0"/>
        </a:p>
      </dgm:t>
    </dgm:pt>
    <dgm:pt modelId="{B7FEA84A-D490-43B2-B8CC-618F6EEC158F}" type="parTrans" cxnId="{65AC81F5-193D-4FCE-B0DF-A47968726498}">
      <dgm:prSet/>
      <dgm:spPr/>
      <dgm:t>
        <a:bodyPr/>
        <a:lstStyle/>
        <a:p>
          <a:endParaRPr lang="es-MX"/>
        </a:p>
      </dgm:t>
    </dgm:pt>
    <dgm:pt modelId="{680F77FF-66D9-4061-BDE6-990CF781E3C7}" type="sibTrans" cxnId="{65AC81F5-193D-4FCE-B0DF-A47968726498}">
      <dgm:prSet/>
      <dgm:spPr/>
      <dgm:t>
        <a:bodyPr/>
        <a:lstStyle/>
        <a:p>
          <a:endParaRPr lang="es-MX"/>
        </a:p>
      </dgm:t>
    </dgm:pt>
    <dgm:pt modelId="{4265B51A-BB9C-4F61-96A1-4ECDDADCB3F2}">
      <dgm:prSet phldrT="[Texto]"/>
      <dgm:spPr/>
      <dgm:t>
        <a:bodyPr/>
        <a:lstStyle/>
        <a:p>
          <a:r>
            <a:rPr lang="es-MX" dirty="0" smtClean="0"/>
            <a:t>Errores del capturista</a:t>
          </a:r>
          <a:endParaRPr lang="es-MX" dirty="0"/>
        </a:p>
      </dgm:t>
    </dgm:pt>
    <dgm:pt modelId="{F8233F79-279F-4099-9CA9-68170187C2E0}" type="parTrans" cxnId="{391E53CD-4478-4934-A81A-BF0A7A2917FE}">
      <dgm:prSet/>
      <dgm:spPr/>
      <dgm:t>
        <a:bodyPr/>
        <a:lstStyle/>
        <a:p>
          <a:endParaRPr lang="es-MX"/>
        </a:p>
      </dgm:t>
    </dgm:pt>
    <dgm:pt modelId="{6D3AFEEC-E183-4887-84DC-2997841F24B5}" type="sibTrans" cxnId="{391E53CD-4478-4934-A81A-BF0A7A2917FE}">
      <dgm:prSet/>
      <dgm:spPr/>
      <dgm:t>
        <a:bodyPr/>
        <a:lstStyle/>
        <a:p>
          <a:endParaRPr lang="es-MX"/>
        </a:p>
      </dgm:t>
    </dgm:pt>
    <dgm:pt modelId="{13190831-5060-415D-B687-F7829EF5A3ED}">
      <dgm:prSet phldrT="[Texto]"/>
      <dgm:spPr/>
      <dgm:t>
        <a:bodyPr/>
        <a:lstStyle/>
        <a:p>
          <a:r>
            <a:rPr lang="es-MX" dirty="0" smtClean="0"/>
            <a:t>En encuestas, los entrevistados no responden preguntas</a:t>
          </a:r>
          <a:endParaRPr lang="es-MX" dirty="0"/>
        </a:p>
      </dgm:t>
    </dgm:pt>
    <dgm:pt modelId="{174C6275-E985-435E-B07E-9D177DD6F14E}" type="parTrans" cxnId="{87F8642D-221D-4475-B5F2-50F501E4CB59}">
      <dgm:prSet/>
      <dgm:spPr/>
      <dgm:t>
        <a:bodyPr/>
        <a:lstStyle/>
        <a:p>
          <a:endParaRPr lang="es-MX"/>
        </a:p>
      </dgm:t>
    </dgm:pt>
    <dgm:pt modelId="{D03E3D6A-5FDA-4877-AB50-D52BDFE5A185}" type="sibTrans" cxnId="{87F8642D-221D-4475-B5F2-50F501E4CB59}">
      <dgm:prSet/>
      <dgm:spPr/>
      <dgm:t>
        <a:bodyPr/>
        <a:lstStyle/>
        <a:p>
          <a:endParaRPr lang="es-MX"/>
        </a:p>
      </dgm:t>
    </dgm:pt>
    <dgm:pt modelId="{7D63B79B-ECEC-41F6-8EB3-C19231C71CB2}">
      <dgm:prSet phldrT="[Texto]"/>
      <dgm:spPr/>
      <dgm:t>
        <a:bodyPr/>
        <a:lstStyle/>
        <a:p>
          <a:r>
            <a:rPr lang="es-MX" dirty="0" smtClean="0"/>
            <a:t>No puede clasificarse una situación en variables categóricas</a:t>
          </a:r>
          <a:endParaRPr lang="es-MX" dirty="0"/>
        </a:p>
      </dgm:t>
    </dgm:pt>
    <dgm:pt modelId="{A4B93962-6370-4DCC-B9AA-2BDB75C90644}" type="parTrans" cxnId="{7A201A23-CF3A-4F0B-B7E1-AD19622C959F}">
      <dgm:prSet/>
      <dgm:spPr/>
      <dgm:t>
        <a:bodyPr/>
        <a:lstStyle/>
        <a:p>
          <a:endParaRPr lang="es-MX"/>
        </a:p>
      </dgm:t>
    </dgm:pt>
    <dgm:pt modelId="{94338BBE-D204-461A-A24A-14FFD96C188E}" type="sibTrans" cxnId="{7A201A23-CF3A-4F0B-B7E1-AD19622C959F}">
      <dgm:prSet/>
      <dgm:spPr/>
      <dgm:t>
        <a:bodyPr/>
        <a:lstStyle/>
        <a:p>
          <a:endParaRPr lang="es-MX"/>
        </a:p>
      </dgm:t>
    </dgm:pt>
    <dgm:pt modelId="{AE71F105-30E0-4517-8EA4-2ABA02049B1A}" type="pres">
      <dgm:prSet presAssocID="{0F6BAE5E-5411-4A81-8F2C-AF7F1BEBEAF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2B76DBF7-472E-4A4F-8B8F-29921CDE8D47}" type="pres">
      <dgm:prSet presAssocID="{5D38B2C9-C784-4815-9C7C-7C878702F797}" presName="root1" presStyleCnt="0"/>
      <dgm:spPr/>
    </dgm:pt>
    <dgm:pt modelId="{FB3A9C75-8FB8-49A2-9279-93E3DC48D949}" type="pres">
      <dgm:prSet presAssocID="{5D38B2C9-C784-4815-9C7C-7C878702F7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2C85E7A-D869-4E53-922B-FED98BCADA6A}" type="pres">
      <dgm:prSet presAssocID="{5D38B2C9-C784-4815-9C7C-7C878702F797}" presName="level2hierChild" presStyleCnt="0"/>
      <dgm:spPr/>
    </dgm:pt>
    <dgm:pt modelId="{77837B4D-16B9-44B8-8E88-0F671F624C1B}" type="pres">
      <dgm:prSet presAssocID="{F8233F79-279F-4099-9CA9-68170187C2E0}" presName="conn2-1" presStyleLbl="parChTrans1D2" presStyleIdx="0" presStyleCnt="3"/>
      <dgm:spPr/>
      <dgm:t>
        <a:bodyPr/>
        <a:lstStyle/>
        <a:p>
          <a:endParaRPr lang="es-MX"/>
        </a:p>
      </dgm:t>
    </dgm:pt>
    <dgm:pt modelId="{F4CC80C3-6B52-4F78-9161-73B83AA8449C}" type="pres">
      <dgm:prSet presAssocID="{F8233F79-279F-4099-9CA9-68170187C2E0}" presName="connTx" presStyleLbl="parChTrans1D2" presStyleIdx="0" presStyleCnt="3"/>
      <dgm:spPr/>
      <dgm:t>
        <a:bodyPr/>
        <a:lstStyle/>
        <a:p>
          <a:endParaRPr lang="es-MX"/>
        </a:p>
      </dgm:t>
    </dgm:pt>
    <dgm:pt modelId="{7AA2648A-2C5F-4908-88EE-A6C04F3A296B}" type="pres">
      <dgm:prSet presAssocID="{4265B51A-BB9C-4F61-96A1-4ECDDADCB3F2}" presName="root2" presStyleCnt="0"/>
      <dgm:spPr/>
    </dgm:pt>
    <dgm:pt modelId="{4DFFB001-5553-49FA-B51A-B39FBB4D383C}" type="pres">
      <dgm:prSet presAssocID="{4265B51A-BB9C-4F61-96A1-4ECDDADCB3F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E8C151A-156D-4EA0-A273-7FD35B87B27A}" type="pres">
      <dgm:prSet presAssocID="{4265B51A-BB9C-4F61-96A1-4ECDDADCB3F2}" presName="level3hierChild" presStyleCnt="0"/>
      <dgm:spPr/>
    </dgm:pt>
    <dgm:pt modelId="{21C1BA38-DD48-43CC-930F-97822279D733}" type="pres">
      <dgm:prSet presAssocID="{174C6275-E985-435E-B07E-9D177DD6F14E}" presName="conn2-1" presStyleLbl="parChTrans1D2" presStyleIdx="1" presStyleCnt="3"/>
      <dgm:spPr/>
      <dgm:t>
        <a:bodyPr/>
        <a:lstStyle/>
        <a:p>
          <a:endParaRPr lang="es-MX"/>
        </a:p>
      </dgm:t>
    </dgm:pt>
    <dgm:pt modelId="{6A551E8C-55AC-432F-B133-1A58BE22F986}" type="pres">
      <dgm:prSet presAssocID="{174C6275-E985-435E-B07E-9D177DD6F14E}" presName="connTx" presStyleLbl="parChTrans1D2" presStyleIdx="1" presStyleCnt="3"/>
      <dgm:spPr/>
      <dgm:t>
        <a:bodyPr/>
        <a:lstStyle/>
        <a:p>
          <a:endParaRPr lang="es-MX"/>
        </a:p>
      </dgm:t>
    </dgm:pt>
    <dgm:pt modelId="{93D0938C-AA62-46FE-9955-58DFB177EEE0}" type="pres">
      <dgm:prSet presAssocID="{13190831-5060-415D-B687-F7829EF5A3ED}" presName="root2" presStyleCnt="0"/>
      <dgm:spPr/>
    </dgm:pt>
    <dgm:pt modelId="{56A68104-A6F8-42C3-B7B5-5A329DD65923}" type="pres">
      <dgm:prSet presAssocID="{13190831-5060-415D-B687-F7829EF5A3E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0F34038-313B-4ECF-963A-DE98509D6962}" type="pres">
      <dgm:prSet presAssocID="{13190831-5060-415D-B687-F7829EF5A3ED}" presName="level3hierChild" presStyleCnt="0"/>
      <dgm:spPr/>
    </dgm:pt>
    <dgm:pt modelId="{F4CE84C5-6A63-45AF-A709-B935772C82E2}" type="pres">
      <dgm:prSet presAssocID="{A4B93962-6370-4DCC-B9AA-2BDB75C90644}" presName="conn2-1" presStyleLbl="parChTrans1D2" presStyleIdx="2" presStyleCnt="3"/>
      <dgm:spPr/>
      <dgm:t>
        <a:bodyPr/>
        <a:lstStyle/>
        <a:p>
          <a:endParaRPr lang="es-MX"/>
        </a:p>
      </dgm:t>
    </dgm:pt>
    <dgm:pt modelId="{C2C7DBE7-D169-40C2-A8A7-A09CE57C44E8}" type="pres">
      <dgm:prSet presAssocID="{A4B93962-6370-4DCC-B9AA-2BDB75C90644}" presName="connTx" presStyleLbl="parChTrans1D2" presStyleIdx="2" presStyleCnt="3"/>
      <dgm:spPr/>
      <dgm:t>
        <a:bodyPr/>
        <a:lstStyle/>
        <a:p>
          <a:endParaRPr lang="es-MX"/>
        </a:p>
      </dgm:t>
    </dgm:pt>
    <dgm:pt modelId="{144AA07D-FDCE-4B5F-9977-D1FE7A2442EC}" type="pres">
      <dgm:prSet presAssocID="{7D63B79B-ECEC-41F6-8EB3-C19231C71CB2}" presName="root2" presStyleCnt="0"/>
      <dgm:spPr/>
    </dgm:pt>
    <dgm:pt modelId="{D1769D8E-9F03-46A7-B9F0-DF35C8BE9CC8}" type="pres">
      <dgm:prSet presAssocID="{7D63B79B-ECEC-41F6-8EB3-C19231C71CB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86CF462-381F-4BB4-86FE-7643BCED0302}" type="pres">
      <dgm:prSet presAssocID="{7D63B79B-ECEC-41F6-8EB3-C19231C71CB2}" presName="level3hierChild" presStyleCnt="0"/>
      <dgm:spPr/>
    </dgm:pt>
  </dgm:ptLst>
  <dgm:cxnLst>
    <dgm:cxn modelId="{1355C5CF-253E-4871-8D90-3A8B158664ED}" type="presOf" srcId="{174C6275-E985-435E-B07E-9D177DD6F14E}" destId="{6A551E8C-55AC-432F-B133-1A58BE22F986}" srcOrd="1" destOrd="0" presId="urn:microsoft.com/office/officeart/2005/8/layout/hierarchy2"/>
    <dgm:cxn modelId="{391E53CD-4478-4934-A81A-BF0A7A2917FE}" srcId="{5D38B2C9-C784-4815-9C7C-7C878702F797}" destId="{4265B51A-BB9C-4F61-96A1-4ECDDADCB3F2}" srcOrd="0" destOrd="0" parTransId="{F8233F79-279F-4099-9CA9-68170187C2E0}" sibTransId="{6D3AFEEC-E183-4887-84DC-2997841F24B5}"/>
    <dgm:cxn modelId="{63E74867-4D48-4DFA-9931-02B11C1E9DA5}" type="presOf" srcId="{F8233F79-279F-4099-9CA9-68170187C2E0}" destId="{77837B4D-16B9-44B8-8E88-0F671F624C1B}" srcOrd="0" destOrd="0" presId="urn:microsoft.com/office/officeart/2005/8/layout/hierarchy2"/>
    <dgm:cxn modelId="{07C602DD-FAFD-4EBA-A7C7-A3EB1B9A7DDE}" type="presOf" srcId="{13190831-5060-415D-B687-F7829EF5A3ED}" destId="{56A68104-A6F8-42C3-B7B5-5A329DD65923}" srcOrd="0" destOrd="0" presId="urn:microsoft.com/office/officeart/2005/8/layout/hierarchy2"/>
    <dgm:cxn modelId="{6244527D-3099-435B-B3F7-18B870A9AB87}" type="presOf" srcId="{5D38B2C9-C784-4815-9C7C-7C878702F797}" destId="{FB3A9C75-8FB8-49A2-9279-93E3DC48D949}" srcOrd="0" destOrd="0" presId="urn:microsoft.com/office/officeart/2005/8/layout/hierarchy2"/>
    <dgm:cxn modelId="{87F8642D-221D-4475-B5F2-50F501E4CB59}" srcId="{5D38B2C9-C784-4815-9C7C-7C878702F797}" destId="{13190831-5060-415D-B687-F7829EF5A3ED}" srcOrd="1" destOrd="0" parTransId="{174C6275-E985-435E-B07E-9D177DD6F14E}" sibTransId="{D03E3D6A-5FDA-4877-AB50-D52BDFE5A185}"/>
    <dgm:cxn modelId="{3013EF72-BBD0-4F38-A274-E78EE80899DB}" type="presOf" srcId="{0F6BAE5E-5411-4A81-8F2C-AF7F1BEBEAFB}" destId="{AE71F105-30E0-4517-8EA4-2ABA02049B1A}" srcOrd="0" destOrd="0" presId="urn:microsoft.com/office/officeart/2005/8/layout/hierarchy2"/>
    <dgm:cxn modelId="{DD9F320A-6F4C-4195-AA81-12939B6B2B4B}" type="presOf" srcId="{A4B93962-6370-4DCC-B9AA-2BDB75C90644}" destId="{F4CE84C5-6A63-45AF-A709-B935772C82E2}" srcOrd="0" destOrd="0" presId="urn:microsoft.com/office/officeart/2005/8/layout/hierarchy2"/>
    <dgm:cxn modelId="{5B3A47EF-53B2-4691-BB04-F85557FB8BD9}" type="presOf" srcId="{A4B93962-6370-4DCC-B9AA-2BDB75C90644}" destId="{C2C7DBE7-D169-40C2-A8A7-A09CE57C44E8}" srcOrd="1" destOrd="0" presId="urn:microsoft.com/office/officeart/2005/8/layout/hierarchy2"/>
    <dgm:cxn modelId="{3D8826BA-58A5-4FD7-B111-0F960C29B769}" type="presOf" srcId="{F8233F79-279F-4099-9CA9-68170187C2E0}" destId="{F4CC80C3-6B52-4F78-9161-73B83AA8449C}" srcOrd="1" destOrd="0" presId="urn:microsoft.com/office/officeart/2005/8/layout/hierarchy2"/>
    <dgm:cxn modelId="{0CBAE66B-16B4-4CC0-B97B-AC1DED3EEB42}" type="presOf" srcId="{174C6275-E985-435E-B07E-9D177DD6F14E}" destId="{21C1BA38-DD48-43CC-930F-97822279D733}" srcOrd="0" destOrd="0" presId="urn:microsoft.com/office/officeart/2005/8/layout/hierarchy2"/>
    <dgm:cxn modelId="{7A201A23-CF3A-4F0B-B7E1-AD19622C959F}" srcId="{5D38B2C9-C784-4815-9C7C-7C878702F797}" destId="{7D63B79B-ECEC-41F6-8EB3-C19231C71CB2}" srcOrd="2" destOrd="0" parTransId="{A4B93962-6370-4DCC-B9AA-2BDB75C90644}" sibTransId="{94338BBE-D204-461A-A24A-14FFD96C188E}"/>
    <dgm:cxn modelId="{65AC81F5-193D-4FCE-B0DF-A47968726498}" srcId="{0F6BAE5E-5411-4A81-8F2C-AF7F1BEBEAFB}" destId="{5D38B2C9-C784-4815-9C7C-7C878702F797}" srcOrd="0" destOrd="0" parTransId="{B7FEA84A-D490-43B2-B8CC-618F6EEC158F}" sibTransId="{680F77FF-66D9-4061-BDE6-990CF781E3C7}"/>
    <dgm:cxn modelId="{1614F440-A5D1-438D-B664-4BC4F762ED63}" type="presOf" srcId="{4265B51A-BB9C-4F61-96A1-4ECDDADCB3F2}" destId="{4DFFB001-5553-49FA-B51A-B39FBB4D383C}" srcOrd="0" destOrd="0" presId="urn:microsoft.com/office/officeart/2005/8/layout/hierarchy2"/>
    <dgm:cxn modelId="{6A17918E-3CA2-41BE-BF6A-3E8BC6DA1E91}" type="presOf" srcId="{7D63B79B-ECEC-41F6-8EB3-C19231C71CB2}" destId="{D1769D8E-9F03-46A7-B9F0-DF35C8BE9CC8}" srcOrd="0" destOrd="0" presId="urn:microsoft.com/office/officeart/2005/8/layout/hierarchy2"/>
    <dgm:cxn modelId="{452F8D9F-211C-4FD7-9F2E-34FCAA002CA6}" type="presParOf" srcId="{AE71F105-30E0-4517-8EA4-2ABA02049B1A}" destId="{2B76DBF7-472E-4A4F-8B8F-29921CDE8D47}" srcOrd="0" destOrd="0" presId="urn:microsoft.com/office/officeart/2005/8/layout/hierarchy2"/>
    <dgm:cxn modelId="{742D0601-9F44-4C23-A4F7-F8055568A1DB}" type="presParOf" srcId="{2B76DBF7-472E-4A4F-8B8F-29921CDE8D47}" destId="{FB3A9C75-8FB8-49A2-9279-93E3DC48D949}" srcOrd="0" destOrd="0" presId="urn:microsoft.com/office/officeart/2005/8/layout/hierarchy2"/>
    <dgm:cxn modelId="{4E598431-AD0F-46BD-A3EF-9C01B8A3EDCB}" type="presParOf" srcId="{2B76DBF7-472E-4A4F-8B8F-29921CDE8D47}" destId="{62C85E7A-D869-4E53-922B-FED98BCADA6A}" srcOrd="1" destOrd="0" presId="urn:microsoft.com/office/officeart/2005/8/layout/hierarchy2"/>
    <dgm:cxn modelId="{C1B0A75E-177F-42B9-BC2A-82493F47B622}" type="presParOf" srcId="{62C85E7A-D869-4E53-922B-FED98BCADA6A}" destId="{77837B4D-16B9-44B8-8E88-0F671F624C1B}" srcOrd="0" destOrd="0" presId="urn:microsoft.com/office/officeart/2005/8/layout/hierarchy2"/>
    <dgm:cxn modelId="{BF1A1277-4D6E-4BA1-A587-65DCA5551203}" type="presParOf" srcId="{77837B4D-16B9-44B8-8E88-0F671F624C1B}" destId="{F4CC80C3-6B52-4F78-9161-73B83AA8449C}" srcOrd="0" destOrd="0" presId="urn:microsoft.com/office/officeart/2005/8/layout/hierarchy2"/>
    <dgm:cxn modelId="{C3202712-4AE2-453C-A370-31D94B7A2CC4}" type="presParOf" srcId="{62C85E7A-D869-4E53-922B-FED98BCADA6A}" destId="{7AA2648A-2C5F-4908-88EE-A6C04F3A296B}" srcOrd="1" destOrd="0" presId="urn:microsoft.com/office/officeart/2005/8/layout/hierarchy2"/>
    <dgm:cxn modelId="{93F73C47-E7AF-4127-97A4-3A91B369C23D}" type="presParOf" srcId="{7AA2648A-2C5F-4908-88EE-A6C04F3A296B}" destId="{4DFFB001-5553-49FA-B51A-B39FBB4D383C}" srcOrd="0" destOrd="0" presId="urn:microsoft.com/office/officeart/2005/8/layout/hierarchy2"/>
    <dgm:cxn modelId="{E8254934-4112-43AF-8F1E-08A7163B5E5B}" type="presParOf" srcId="{7AA2648A-2C5F-4908-88EE-A6C04F3A296B}" destId="{DE8C151A-156D-4EA0-A273-7FD35B87B27A}" srcOrd="1" destOrd="0" presId="urn:microsoft.com/office/officeart/2005/8/layout/hierarchy2"/>
    <dgm:cxn modelId="{BBC4ECF3-283D-40D9-9A50-46472E595A54}" type="presParOf" srcId="{62C85E7A-D869-4E53-922B-FED98BCADA6A}" destId="{21C1BA38-DD48-43CC-930F-97822279D733}" srcOrd="2" destOrd="0" presId="urn:microsoft.com/office/officeart/2005/8/layout/hierarchy2"/>
    <dgm:cxn modelId="{75DC809C-9CA4-4D65-8D44-5A83876A8B75}" type="presParOf" srcId="{21C1BA38-DD48-43CC-930F-97822279D733}" destId="{6A551E8C-55AC-432F-B133-1A58BE22F986}" srcOrd="0" destOrd="0" presId="urn:microsoft.com/office/officeart/2005/8/layout/hierarchy2"/>
    <dgm:cxn modelId="{6A4AB464-2518-4EF6-B798-FA5D8FB118B7}" type="presParOf" srcId="{62C85E7A-D869-4E53-922B-FED98BCADA6A}" destId="{93D0938C-AA62-46FE-9955-58DFB177EEE0}" srcOrd="3" destOrd="0" presId="urn:microsoft.com/office/officeart/2005/8/layout/hierarchy2"/>
    <dgm:cxn modelId="{E77EA629-916A-4D17-B6BF-5D1E97BAB1DB}" type="presParOf" srcId="{93D0938C-AA62-46FE-9955-58DFB177EEE0}" destId="{56A68104-A6F8-42C3-B7B5-5A329DD65923}" srcOrd="0" destOrd="0" presId="urn:microsoft.com/office/officeart/2005/8/layout/hierarchy2"/>
    <dgm:cxn modelId="{977CFEDC-E2CB-40BE-A19E-A19B7892AFD9}" type="presParOf" srcId="{93D0938C-AA62-46FE-9955-58DFB177EEE0}" destId="{10F34038-313B-4ECF-963A-DE98509D6962}" srcOrd="1" destOrd="0" presId="urn:microsoft.com/office/officeart/2005/8/layout/hierarchy2"/>
    <dgm:cxn modelId="{DF27C9C6-CD60-4CDA-AD7C-6DE730077D84}" type="presParOf" srcId="{62C85E7A-D869-4E53-922B-FED98BCADA6A}" destId="{F4CE84C5-6A63-45AF-A709-B935772C82E2}" srcOrd="4" destOrd="0" presId="urn:microsoft.com/office/officeart/2005/8/layout/hierarchy2"/>
    <dgm:cxn modelId="{B7810A06-E302-426A-89AA-B0A8E8FEDE33}" type="presParOf" srcId="{F4CE84C5-6A63-45AF-A709-B935772C82E2}" destId="{C2C7DBE7-D169-40C2-A8A7-A09CE57C44E8}" srcOrd="0" destOrd="0" presId="urn:microsoft.com/office/officeart/2005/8/layout/hierarchy2"/>
    <dgm:cxn modelId="{1A71CEF4-BF87-4BFB-9382-609256ADE976}" type="presParOf" srcId="{62C85E7A-D869-4E53-922B-FED98BCADA6A}" destId="{144AA07D-FDCE-4B5F-9977-D1FE7A2442EC}" srcOrd="5" destOrd="0" presId="urn:microsoft.com/office/officeart/2005/8/layout/hierarchy2"/>
    <dgm:cxn modelId="{21E7AB36-CCDB-4E18-8717-743AA11B26AF}" type="presParOf" srcId="{144AA07D-FDCE-4B5F-9977-D1FE7A2442EC}" destId="{D1769D8E-9F03-46A7-B9F0-DF35C8BE9CC8}" srcOrd="0" destOrd="0" presId="urn:microsoft.com/office/officeart/2005/8/layout/hierarchy2"/>
    <dgm:cxn modelId="{05E99458-BC8B-400A-94FA-3163FBCD1077}" type="presParOf" srcId="{144AA07D-FDCE-4B5F-9977-D1FE7A2442EC}" destId="{E86CF462-381F-4BB4-86FE-7643BCED03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7342B-ED82-446F-988F-B2B6533602BC}" type="doc">
      <dgm:prSet loTypeId="urn:microsoft.com/office/officeart/2005/8/layout/orgChart1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s-MX"/>
        </a:p>
      </dgm:t>
    </dgm:pt>
    <dgm:pt modelId="{A60881BB-A719-4E2A-B35D-1D4B8D73D227}">
      <dgm:prSet phldrT="[Texto]"/>
      <dgm:spPr/>
      <dgm:t>
        <a:bodyPr/>
        <a:lstStyle/>
        <a:p>
          <a:r>
            <a:rPr lang="es-MX" dirty="0" smtClean="0"/>
            <a:t>Problemas asociados</a:t>
          </a:r>
          <a:endParaRPr lang="es-MX" dirty="0"/>
        </a:p>
      </dgm:t>
    </dgm:pt>
    <dgm:pt modelId="{315C5B53-505D-4D72-B2CA-3AEBB23B189C}" type="parTrans" cxnId="{5C7DA620-42DD-4BD4-A620-AEF2D361CDBA}">
      <dgm:prSet/>
      <dgm:spPr/>
      <dgm:t>
        <a:bodyPr/>
        <a:lstStyle/>
        <a:p>
          <a:endParaRPr lang="es-MX"/>
        </a:p>
      </dgm:t>
    </dgm:pt>
    <dgm:pt modelId="{EC023168-B3C9-4284-8CD9-B70C2BB57510}" type="sibTrans" cxnId="{5C7DA620-42DD-4BD4-A620-AEF2D361CDBA}">
      <dgm:prSet/>
      <dgm:spPr/>
      <dgm:t>
        <a:bodyPr/>
        <a:lstStyle/>
        <a:p>
          <a:endParaRPr lang="es-MX"/>
        </a:p>
      </dgm:t>
    </dgm:pt>
    <dgm:pt modelId="{1E8A203E-6956-4B24-B534-5ACB3188BA98}">
      <dgm:prSet phldrT="[Texto]"/>
      <dgm:spPr/>
      <dgm:t>
        <a:bodyPr/>
        <a:lstStyle/>
        <a:p>
          <a:r>
            <a:rPr lang="es-MX" dirty="0" smtClean="0"/>
            <a:t>Estimadores sesgados</a:t>
          </a:r>
          <a:endParaRPr lang="es-MX" dirty="0"/>
        </a:p>
      </dgm:t>
    </dgm:pt>
    <dgm:pt modelId="{6923075F-1656-478B-907D-652B39450DF3}" type="parTrans" cxnId="{AEF271DB-3B72-4BC6-A048-AB6C6A596A97}">
      <dgm:prSet/>
      <dgm:spPr/>
      <dgm:t>
        <a:bodyPr/>
        <a:lstStyle/>
        <a:p>
          <a:endParaRPr lang="es-MX"/>
        </a:p>
      </dgm:t>
    </dgm:pt>
    <dgm:pt modelId="{F9432AF1-16A2-49A7-B05F-AB82A77A5336}" type="sibTrans" cxnId="{AEF271DB-3B72-4BC6-A048-AB6C6A596A97}">
      <dgm:prSet/>
      <dgm:spPr/>
      <dgm:t>
        <a:bodyPr/>
        <a:lstStyle/>
        <a:p>
          <a:endParaRPr lang="es-MX"/>
        </a:p>
      </dgm:t>
    </dgm:pt>
    <dgm:pt modelId="{096AF4F2-2C96-4B14-B41F-A921BEA6E7C1}">
      <dgm:prSet phldrT="[Texto]"/>
      <dgm:spPr/>
      <dgm:t>
        <a:bodyPr/>
        <a:lstStyle/>
        <a:p>
          <a:r>
            <a:rPr lang="es-MX" dirty="0" smtClean="0"/>
            <a:t>Cuando los datos faltantes no son resultado de un proceso aleatorio</a:t>
          </a:r>
          <a:endParaRPr lang="es-MX" dirty="0"/>
        </a:p>
      </dgm:t>
    </dgm:pt>
    <dgm:pt modelId="{62FA7004-F090-4CFA-83AA-26E2D376A22F}" type="parTrans" cxnId="{BCDF907F-717C-4FDE-929B-F384D9D61DC1}">
      <dgm:prSet/>
      <dgm:spPr/>
      <dgm:t>
        <a:bodyPr/>
        <a:lstStyle/>
        <a:p>
          <a:endParaRPr lang="es-MX"/>
        </a:p>
      </dgm:t>
    </dgm:pt>
    <dgm:pt modelId="{6C1F90DD-DEC2-46DC-AFB2-79113225E2A9}" type="sibTrans" cxnId="{BCDF907F-717C-4FDE-929B-F384D9D61DC1}">
      <dgm:prSet/>
      <dgm:spPr/>
      <dgm:t>
        <a:bodyPr/>
        <a:lstStyle/>
        <a:p>
          <a:endParaRPr lang="es-MX"/>
        </a:p>
      </dgm:t>
    </dgm:pt>
    <dgm:pt modelId="{7E3894B4-4E1E-4B80-821A-862E0AD2D463}">
      <dgm:prSet phldrT="[Texto]"/>
      <dgm:spPr/>
      <dgm:t>
        <a:bodyPr/>
        <a:lstStyle/>
        <a:p>
          <a:r>
            <a:rPr lang="es-MX" dirty="0" smtClean="0"/>
            <a:t>Reducción de la representatividad de una muestra</a:t>
          </a:r>
          <a:endParaRPr lang="es-MX" dirty="0"/>
        </a:p>
      </dgm:t>
    </dgm:pt>
    <dgm:pt modelId="{3731D3B8-C568-4267-9290-05A5E1D08F4B}" type="parTrans" cxnId="{C1BEDBE4-C124-4AC1-ADCC-38C6156625C8}">
      <dgm:prSet/>
      <dgm:spPr/>
      <dgm:t>
        <a:bodyPr/>
        <a:lstStyle/>
        <a:p>
          <a:endParaRPr lang="es-MX"/>
        </a:p>
      </dgm:t>
    </dgm:pt>
    <dgm:pt modelId="{B8E87397-E8E9-4821-B4FA-70BB8A2048C2}" type="sibTrans" cxnId="{C1BEDBE4-C124-4AC1-ADCC-38C6156625C8}">
      <dgm:prSet/>
      <dgm:spPr/>
      <dgm:t>
        <a:bodyPr/>
        <a:lstStyle/>
        <a:p>
          <a:endParaRPr lang="es-MX"/>
        </a:p>
      </dgm:t>
    </dgm:pt>
    <dgm:pt modelId="{548758DB-6AB6-456A-8EAF-D76A8A837EAD}">
      <dgm:prSet phldrT="[Texto]"/>
      <dgm:spPr/>
      <dgm:t>
        <a:bodyPr/>
        <a:lstStyle/>
        <a:p>
          <a:r>
            <a:rPr lang="es-MX" dirty="0" smtClean="0"/>
            <a:t>Las inferencias sobre la población podrían estar distorsionadas</a:t>
          </a:r>
          <a:endParaRPr lang="es-MX" dirty="0"/>
        </a:p>
      </dgm:t>
    </dgm:pt>
    <dgm:pt modelId="{8C7F124F-DB69-489D-9986-3F5893F17936}" type="parTrans" cxnId="{68C32889-2C23-4F8D-BDDD-9AC964539ED2}">
      <dgm:prSet/>
      <dgm:spPr/>
      <dgm:t>
        <a:bodyPr/>
        <a:lstStyle/>
        <a:p>
          <a:endParaRPr lang="es-MX"/>
        </a:p>
      </dgm:t>
    </dgm:pt>
    <dgm:pt modelId="{E3573839-2C0E-4F7D-926D-ECBFEAA43C79}" type="sibTrans" cxnId="{68C32889-2C23-4F8D-BDDD-9AC964539ED2}">
      <dgm:prSet/>
      <dgm:spPr/>
      <dgm:t>
        <a:bodyPr/>
        <a:lstStyle/>
        <a:p>
          <a:endParaRPr lang="es-MX"/>
        </a:p>
      </dgm:t>
    </dgm:pt>
    <dgm:pt modelId="{3D356C84-0364-4167-82A0-71EB6089E4E3}" type="pres">
      <dgm:prSet presAssocID="{A0C7342B-ED82-446F-988F-B2B6533602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8B5C730F-9E4F-4B6E-9CB8-D26B400932A8}" type="pres">
      <dgm:prSet presAssocID="{A60881BB-A719-4E2A-B35D-1D4B8D73D227}" presName="hierRoot1" presStyleCnt="0">
        <dgm:presLayoutVars>
          <dgm:hierBranch val="init"/>
        </dgm:presLayoutVars>
      </dgm:prSet>
      <dgm:spPr/>
    </dgm:pt>
    <dgm:pt modelId="{733D5502-A963-4530-BD95-836F22CC2D60}" type="pres">
      <dgm:prSet presAssocID="{A60881BB-A719-4E2A-B35D-1D4B8D73D227}" presName="rootComposite1" presStyleCnt="0"/>
      <dgm:spPr/>
    </dgm:pt>
    <dgm:pt modelId="{E83B7313-E525-4770-8BFE-F56C0C9B41A5}" type="pres">
      <dgm:prSet presAssocID="{A60881BB-A719-4E2A-B35D-1D4B8D73D2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3BCE088-1C45-491D-A508-357590D5605D}" type="pres">
      <dgm:prSet presAssocID="{A60881BB-A719-4E2A-B35D-1D4B8D73D227}" presName="rootConnector1" presStyleLbl="node1" presStyleIdx="0" presStyleCnt="0"/>
      <dgm:spPr/>
      <dgm:t>
        <a:bodyPr/>
        <a:lstStyle/>
        <a:p>
          <a:endParaRPr lang="es-MX"/>
        </a:p>
      </dgm:t>
    </dgm:pt>
    <dgm:pt modelId="{388BC2A9-5624-4DB0-9C4D-D2762FC7320C}" type="pres">
      <dgm:prSet presAssocID="{A60881BB-A719-4E2A-B35D-1D4B8D73D227}" presName="hierChild2" presStyleCnt="0"/>
      <dgm:spPr/>
    </dgm:pt>
    <dgm:pt modelId="{A3DD01B6-DCB9-4633-8CDA-B5A8A7308210}" type="pres">
      <dgm:prSet presAssocID="{6923075F-1656-478B-907D-652B39450DF3}" presName="Name37" presStyleLbl="parChTrans1D2" presStyleIdx="0" presStyleCnt="2"/>
      <dgm:spPr/>
      <dgm:t>
        <a:bodyPr/>
        <a:lstStyle/>
        <a:p>
          <a:endParaRPr lang="es-MX"/>
        </a:p>
      </dgm:t>
    </dgm:pt>
    <dgm:pt modelId="{93F2028E-DF72-40A5-BDEF-AE3593E1E184}" type="pres">
      <dgm:prSet presAssocID="{1E8A203E-6956-4B24-B534-5ACB3188BA98}" presName="hierRoot2" presStyleCnt="0">
        <dgm:presLayoutVars>
          <dgm:hierBranch val="init"/>
        </dgm:presLayoutVars>
      </dgm:prSet>
      <dgm:spPr/>
    </dgm:pt>
    <dgm:pt modelId="{B043B6B2-F1D5-445C-B51D-20C608417A15}" type="pres">
      <dgm:prSet presAssocID="{1E8A203E-6956-4B24-B534-5ACB3188BA98}" presName="rootComposite" presStyleCnt="0"/>
      <dgm:spPr/>
    </dgm:pt>
    <dgm:pt modelId="{02616FEB-1C6B-460B-9CAF-CA3117FDB2A0}" type="pres">
      <dgm:prSet presAssocID="{1E8A203E-6956-4B24-B534-5ACB3188BA9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FD20975-5DD1-4995-955F-B580E01B57B2}" type="pres">
      <dgm:prSet presAssocID="{1E8A203E-6956-4B24-B534-5ACB3188BA98}" presName="rootConnector" presStyleLbl="node2" presStyleIdx="0" presStyleCnt="2"/>
      <dgm:spPr/>
      <dgm:t>
        <a:bodyPr/>
        <a:lstStyle/>
        <a:p>
          <a:endParaRPr lang="es-MX"/>
        </a:p>
      </dgm:t>
    </dgm:pt>
    <dgm:pt modelId="{FC8E9667-7331-4EA9-808B-F18358D8E575}" type="pres">
      <dgm:prSet presAssocID="{1E8A203E-6956-4B24-B534-5ACB3188BA98}" presName="hierChild4" presStyleCnt="0"/>
      <dgm:spPr/>
    </dgm:pt>
    <dgm:pt modelId="{5F3C9F58-945C-4E18-A755-1C948134DA6E}" type="pres">
      <dgm:prSet presAssocID="{62FA7004-F090-4CFA-83AA-26E2D376A22F}" presName="Name37" presStyleLbl="parChTrans1D3" presStyleIdx="0" presStyleCnt="2"/>
      <dgm:spPr/>
      <dgm:t>
        <a:bodyPr/>
        <a:lstStyle/>
        <a:p>
          <a:endParaRPr lang="es-MX"/>
        </a:p>
      </dgm:t>
    </dgm:pt>
    <dgm:pt modelId="{12EF4FEC-44C4-4A5C-A83C-EDC337293008}" type="pres">
      <dgm:prSet presAssocID="{096AF4F2-2C96-4B14-B41F-A921BEA6E7C1}" presName="hierRoot2" presStyleCnt="0">
        <dgm:presLayoutVars>
          <dgm:hierBranch val="init"/>
        </dgm:presLayoutVars>
      </dgm:prSet>
      <dgm:spPr/>
    </dgm:pt>
    <dgm:pt modelId="{045702B9-8DA9-4153-AF60-45942EA82043}" type="pres">
      <dgm:prSet presAssocID="{096AF4F2-2C96-4B14-B41F-A921BEA6E7C1}" presName="rootComposite" presStyleCnt="0"/>
      <dgm:spPr/>
    </dgm:pt>
    <dgm:pt modelId="{E610D321-1C5B-4892-9687-044A92D96DB9}" type="pres">
      <dgm:prSet presAssocID="{096AF4F2-2C96-4B14-B41F-A921BEA6E7C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563CF4D-3849-4CA1-B3F3-0EA16A5E7046}" type="pres">
      <dgm:prSet presAssocID="{096AF4F2-2C96-4B14-B41F-A921BEA6E7C1}" presName="rootConnector" presStyleLbl="node3" presStyleIdx="0" presStyleCnt="2"/>
      <dgm:spPr/>
      <dgm:t>
        <a:bodyPr/>
        <a:lstStyle/>
        <a:p>
          <a:endParaRPr lang="es-MX"/>
        </a:p>
      </dgm:t>
    </dgm:pt>
    <dgm:pt modelId="{49A4352B-7B97-467D-B374-BC5638E3E357}" type="pres">
      <dgm:prSet presAssocID="{096AF4F2-2C96-4B14-B41F-A921BEA6E7C1}" presName="hierChild4" presStyleCnt="0"/>
      <dgm:spPr/>
    </dgm:pt>
    <dgm:pt modelId="{855EF3F2-863B-4B29-930A-EE6C80724640}" type="pres">
      <dgm:prSet presAssocID="{096AF4F2-2C96-4B14-B41F-A921BEA6E7C1}" presName="hierChild5" presStyleCnt="0"/>
      <dgm:spPr/>
    </dgm:pt>
    <dgm:pt modelId="{96DDF055-97B9-4CC2-9721-0C653AE8214B}" type="pres">
      <dgm:prSet presAssocID="{1E8A203E-6956-4B24-B534-5ACB3188BA98}" presName="hierChild5" presStyleCnt="0"/>
      <dgm:spPr/>
    </dgm:pt>
    <dgm:pt modelId="{59EE66B9-8E35-4C96-834F-CE107B7E9A20}" type="pres">
      <dgm:prSet presAssocID="{3731D3B8-C568-4267-9290-05A5E1D08F4B}" presName="Name37" presStyleLbl="parChTrans1D2" presStyleIdx="1" presStyleCnt="2"/>
      <dgm:spPr/>
      <dgm:t>
        <a:bodyPr/>
        <a:lstStyle/>
        <a:p>
          <a:endParaRPr lang="es-MX"/>
        </a:p>
      </dgm:t>
    </dgm:pt>
    <dgm:pt modelId="{62AEC9B3-10FD-4513-8C06-30A2372211FB}" type="pres">
      <dgm:prSet presAssocID="{7E3894B4-4E1E-4B80-821A-862E0AD2D463}" presName="hierRoot2" presStyleCnt="0">
        <dgm:presLayoutVars>
          <dgm:hierBranch val="init"/>
        </dgm:presLayoutVars>
      </dgm:prSet>
      <dgm:spPr/>
    </dgm:pt>
    <dgm:pt modelId="{21A84FCF-A176-41CD-98A3-5332814C4F92}" type="pres">
      <dgm:prSet presAssocID="{7E3894B4-4E1E-4B80-821A-862E0AD2D463}" presName="rootComposite" presStyleCnt="0"/>
      <dgm:spPr/>
    </dgm:pt>
    <dgm:pt modelId="{10A633A7-A59B-4066-87EB-D23284E5F454}" type="pres">
      <dgm:prSet presAssocID="{7E3894B4-4E1E-4B80-821A-862E0AD2D46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75F91B7-F355-41D5-9905-25F203566F5C}" type="pres">
      <dgm:prSet presAssocID="{7E3894B4-4E1E-4B80-821A-862E0AD2D463}" presName="rootConnector" presStyleLbl="node2" presStyleIdx="1" presStyleCnt="2"/>
      <dgm:spPr/>
      <dgm:t>
        <a:bodyPr/>
        <a:lstStyle/>
        <a:p>
          <a:endParaRPr lang="es-MX"/>
        </a:p>
      </dgm:t>
    </dgm:pt>
    <dgm:pt modelId="{3B603741-4F97-492F-BDEC-E47310478292}" type="pres">
      <dgm:prSet presAssocID="{7E3894B4-4E1E-4B80-821A-862E0AD2D463}" presName="hierChild4" presStyleCnt="0"/>
      <dgm:spPr/>
    </dgm:pt>
    <dgm:pt modelId="{C5777906-0B51-4410-8855-E68115C96C88}" type="pres">
      <dgm:prSet presAssocID="{8C7F124F-DB69-489D-9986-3F5893F17936}" presName="Name37" presStyleLbl="parChTrans1D3" presStyleIdx="1" presStyleCnt="2"/>
      <dgm:spPr/>
      <dgm:t>
        <a:bodyPr/>
        <a:lstStyle/>
        <a:p>
          <a:endParaRPr lang="es-MX"/>
        </a:p>
      </dgm:t>
    </dgm:pt>
    <dgm:pt modelId="{2FC82978-6ECF-4D19-91A4-DD3254B31352}" type="pres">
      <dgm:prSet presAssocID="{548758DB-6AB6-456A-8EAF-D76A8A837EAD}" presName="hierRoot2" presStyleCnt="0">
        <dgm:presLayoutVars>
          <dgm:hierBranch val="init"/>
        </dgm:presLayoutVars>
      </dgm:prSet>
      <dgm:spPr/>
    </dgm:pt>
    <dgm:pt modelId="{93E822AE-C96A-4679-ABE7-32DC60064866}" type="pres">
      <dgm:prSet presAssocID="{548758DB-6AB6-456A-8EAF-D76A8A837EAD}" presName="rootComposite" presStyleCnt="0"/>
      <dgm:spPr/>
    </dgm:pt>
    <dgm:pt modelId="{51FC0FC2-CCE4-4C2F-A7D2-C02D59A8AB33}" type="pres">
      <dgm:prSet presAssocID="{548758DB-6AB6-456A-8EAF-D76A8A837EA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76C82B9-1F1C-4021-85C3-5A0375B574B5}" type="pres">
      <dgm:prSet presAssocID="{548758DB-6AB6-456A-8EAF-D76A8A837EAD}" presName="rootConnector" presStyleLbl="node3" presStyleIdx="1" presStyleCnt="2"/>
      <dgm:spPr/>
      <dgm:t>
        <a:bodyPr/>
        <a:lstStyle/>
        <a:p>
          <a:endParaRPr lang="es-MX"/>
        </a:p>
      </dgm:t>
    </dgm:pt>
    <dgm:pt modelId="{26FC23F9-4840-484B-B66C-FEE50101ADBF}" type="pres">
      <dgm:prSet presAssocID="{548758DB-6AB6-456A-8EAF-D76A8A837EAD}" presName="hierChild4" presStyleCnt="0"/>
      <dgm:spPr/>
    </dgm:pt>
    <dgm:pt modelId="{738E631A-0E1C-419D-8128-17FC8DE45ECA}" type="pres">
      <dgm:prSet presAssocID="{548758DB-6AB6-456A-8EAF-D76A8A837EAD}" presName="hierChild5" presStyleCnt="0"/>
      <dgm:spPr/>
    </dgm:pt>
    <dgm:pt modelId="{0F11F634-1A14-4549-B9A0-3A597901F21C}" type="pres">
      <dgm:prSet presAssocID="{7E3894B4-4E1E-4B80-821A-862E0AD2D463}" presName="hierChild5" presStyleCnt="0"/>
      <dgm:spPr/>
    </dgm:pt>
    <dgm:pt modelId="{D31412BD-1E66-4BB6-A24D-741426492C1C}" type="pres">
      <dgm:prSet presAssocID="{A60881BB-A719-4E2A-B35D-1D4B8D73D227}" presName="hierChild3" presStyleCnt="0"/>
      <dgm:spPr/>
    </dgm:pt>
  </dgm:ptLst>
  <dgm:cxnLst>
    <dgm:cxn modelId="{BCDF907F-717C-4FDE-929B-F384D9D61DC1}" srcId="{1E8A203E-6956-4B24-B534-5ACB3188BA98}" destId="{096AF4F2-2C96-4B14-B41F-A921BEA6E7C1}" srcOrd="0" destOrd="0" parTransId="{62FA7004-F090-4CFA-83AA-26E2D376A22F}" sibTransId="{6C1F90DD-DEC2-46DC-AFB2-79113225E2A9}"/>
    <dgm:cxn modelId="{95F116C9-B6C3-4BC4-88C5-A9990C499357}" type="presOf" srcId="{62FA7004-F090-4CFA-83AA-26E2D376A22F}" destId="{5F3C9F58-945C-4E18-A755-1C948134DA6E}" srcOrd="0" destOrd="0" presId="urn:microsoft.com/office/officeart/2005/8/layout/orgChart1"/>
    <dgm:cxn modelId="{B34D5292-ACF4-40A3-A3EA-DCB9716D42DE}" type="presOf" srcId="{548758DB-6AB6-456A-8EAF-D76A8A837EAD}" destId="{51FC0FC2-CCE4-4C2F-A7D2-C02D59A8AB33}" srcOrd="0" destOrd="0" presId="urn:microsoft.com/office/officeart/2005/8/layout/orgChart1"/>
    <dgm:cxn modelId="{EA58B26F-900B-4F2E-AA0D-FC107D9BA726}" type="presOf" srcId="{6923075F-1656-478B-907D-652B39450DF3}" destId="{A3DD01B6-DCB9-4633-8CDA-B5A8A7308210}" srcOrd="0" destOrd="0" presId="urn:microsoft.com/office/officeart/2005/8/layout/orgChart1"/>
    <dgm:cxn modelId="{68C32889-2C23-4F8D-BDDD-9AC964539ED2}" srcId="{7E3894B4-4E1E-4B80-821A-862E0AD2D463}" destId="{548758DB-6AB6-456A-8EAF-D76A8A837EAD}" srcOrd="0" destOrd="0" parTransId="{8C7F124F-DB69-489D-9986-3F5893F17936}" sibTransId="{E3573839-2C0E-4F7D-926D-ECBFEAA43C79}"/>
    <dgm:cxn modelId="{D7AC4269-D026-4BF3-A1B5-474899E0EFC0}" type="presOf" srcId="{A60881BB-A719-4E2A-B35D-1D4B8D73D227}" destId="{E83B7313-E525-4770-8BFE-F56C0C9B41A5}" srcOrd="0" destOrd="0" presId="urn:microsoft.com/office/officeart/2005/8/layout/orgChart1"/>
    <dgm:cxn modelId="{5C7DA620-42DD-4BD4-A620-AEF2D361CDBA}" srcId="{A0C7342B-ED82-446F-988F-B2B6533602BC}" destId="{A60881BB-A719-4E2A-B35D-1D4B8D73D227}" srcOrd="0" destOrd="0" parTransId="{315C5B53-505D-4D72-B2CA-3AEBB23B189C}" sibTransId="{EC023168-B3C9-4284-8CD9-B70C2BB57510}"/>
    <dgm:cxn modelId="{F11C6BFD-C877-49DC-9C97-0B370EE92B97}" type="presOf" srcId="{7E3894B4-4E1E-4B80-821A-862E0AD2D463}" destId="{B75F91B7-F355-41D5-9905-25F203566F5C}" srcOrd="1" destOrd="0" presId="urn:microsoft.com/office/officeart/2005/8/layout/orgChart1"/>
    <dgm:cxn modelId="{40B18B6D-70B0-424C-ADEE-69212E8D1049}" type="presOf" srcId="{7E3894B4-4E1E-4B80-821A-862E0AD2D463}" destId="{10A633A7-A59B-4066-87EB-D23284E5F454}" srcOrd="0" destOrd="0" presId="urn:microsoft.com/office/officeart/2005/8/layout/orgChart1"/>
    <dgm:cxn modelId="{C1BEDBE4-C124-4AC1-ADCC-38C6156625C8}" srcId="{A60881BB-A719-4E2A-B35D-1D4B8D73D227}" destId="{7E3894B4-4E1E-4B80-821A-862E0AD2D463}" srcOrd="1" destOrd="0" parTransId="{3731D3B8-C568-4267-9290-05A5E1D08F4B}" sibTransId="{B8E87397-E8E9-4821-B4FA-70BB8A2048C2}"/>
    <dgm:cxn modelId="{97F0E828-490E-437F-A276-425808A8699A}" type="presOf" srcId="{3731D3B8-C568-4267-9290-05A5E1D08F4B}" destId="{59EE66B9-8E35-4C96-834F-CE107B7E9A20}" srcOrd="0" destOrd="0" presId="urn:microsoft.com/office/officeart/2005/8/layout/orgChart1"/>
    <dgm:cxn modelId="{A934AD2A-C8BB-4061-897A-43FB481967B8}" type="presOf" srcId="{8C7F124F-DB69-489D-9986-3F5893F17936}" destId="{C5777906-0B51-4410-8855-E68115C96C88}" srcOrd="0" destOrd="0" presId="urn:microsoft.com/office/officeart/2005/8/layout/orgChart1"/>
    <dgm:cxn modelId="{45AB83BF-6B9D-4E03-9787-474564B4D02B}" type="presOf" srcId="{096AF4F2-2C96-4B14-B41F-A921BEA6E7C1}" destId="{1563CF4D-3849-4CA1-B3F3-0EA16A5E7046}" srcOrd="1" destOrd="0" presId="urn:microsoft.com/office/officeart/2005/8/layout/orgChart1"/>
    <dgm:cxn modelId="{9D346ADF-C1C5-426F-962A-C998A5996F2F}" type="presOf" srcId="{A0C7342B-ED82-446F-988F-B2B6533602BC}" destId="{3D356C84-0364-4167-82A0-71EB6089E4E3}" srcOrd="0" destOrd="0" presId="urn:microsoft.com/office/officeart/2005/8/layout/orgChart1"/>
    <dgm:cxn modelId="{FACD8E42-5FBF-4519-B954-EAFD1805D5F0}" type="presOf" srcId="{096AF4F2-2C96-4B14-B41F-A921BEA6E7C1}" destId="{E610D321-1C5B-4892-9687-044A92D96DB9}" srcOrd="0" destOrd="0" presId="urn:microsoft.com/office/officeart/2005/8/layout/orgChart1"/>
    <dgm:cxn modelId="{6D0CEDC3-806D-4BBE-99B6-2A1FE0E907C6}" type="presOf" srcId="{1E8A203E-6956-4B24-B534-5ACB3188BA98}" destId="{02616FEB-1C6B-460B-9CAF-CA3117FDB2A0}" srcOrd="0" destOrd="0" presId="urn:microsoft.com/office/officeart/2005/8/layout/orgChart1"/>
    <dgm:cxn modelId="{A0A3E87B-4E46-4C66-BAA3-A1AD330E8603}" type="presOf" srcId="{1E8A203E-6956-4B24-B534-5ACB3188BA98}" destId="{CFD20975-5DD1-4995-955F-B580E01B57B2}" srcOrd="1" destOrd="0" presId="urn:microsoft.com/office/officeart/2005/8/layout/orgChart1"/>
    <dgm:cxn modelId="{93777776-D396-4E03-92EF-2CB909E35C15}" type="presOf" srcId="{548758DB-6AB6-456A-8EAF-D76A8A837EAD}" destId="{C76C82B9-1F1C-4021-85C3-5A0375B574B5}" srcOrd="1" destOrd="0" presId="urn:microsoft.com/office/officeart/2005/8/layout/orgChart1"/>
    <dgm:cxn modelId="{AEF271DB-3B72-4BC6-A048-AB6C6A596A97}" srcId="{A60881BB-A719-4E2A-B35D-1D4B8D73D227}" destId="{1E8A203E-6956-4B24-B534-5ACB3188BA98}" srcOrd="0" destOrd="0" parTransId="{6923075F-1656-478B-907D-652B39450DF3}" sibTransId="{F9432AF1-16A2-49A7-B05F-AB82A77A5336}"/>
    <dgm:cxn modelId="{C132FA34-2973-447C-A3B8-EC3A7406454F}" type="presOf" srcId="{A60881BB-A719-4E2A-B35D-1D4B8D73D227}" destId="{23BCE088-1C45-491D-A508-357590D5605D}" srcOrd="1" destOrd="0" presId="urn:microsoft.com/office/officeart/2005/8/layout/orgChart1"/>
    <dgm:cxn modelId="{EFB8EE08-9627-45BE-995E-3CBCA00414D9}" type="presParOf" srcId="{3D356C84-0364-4167-82A0-71EB6089E4E3}" destId="{8B5C730F-9E4F-4B6E-9CB8-D26B400932A8}" srcOrd="0" destOrd="0" presId="urn:microsoft.com/office/officeart/2005/8/layout/orgChart1"/>
    <dgm:cxn modelId="{E0453946-5415-4A1E-9DAE-49D90B07FC33}" type="presParOf" srcId="{8B5C730F-9E4F-4B6E-9CB8-D26B400932A8}" destId="{733D5502-A963-4530-BD95-836F22CC2D60}" srcOrd="0" destOrd="0" presId="urn:microsoft.com/office/officeart/2005/8/layout/orgChart1"/>
    <dgm:cxn modelId="{7707EB30-BE01-48C0-969D-ECE20C7F2A22}" type="presParOf" srcId="{733D5502-A963-4530-BD95-836F22CC2D60}" destId="{E83B7313-E525-4770-8BFE-F56C0C9B41A5}" srcOrd="0" destOrd="0" presId="urn:microsoft.com/office/officeart/2005/8/layout/orgChart1"/>
    <dgm:cxn modelId="{9DDD2AAB-0E0B-472D-A18C-9B1D2B589E74}" type="presParOf" srcId="{733D5502-A963-4530-BD95-836F22CC2D60}" destId="{23BCE088-1C45-491D-A508-357590D5605D}" srcOrd="1" destOrd="0" presId="urn:microsoft.com/office/officeart/2005/8/layout/orgChart1"/>
    <dgm:cxn modelId="{6EF0CD5F-6A5E-4FD7-902A-199FAEC06F90}" type="presParOf" srcId="{8B5C730F-9E4F-4B6E-9CB8-D26B400932A8}" destId="{388BC2A9-5624-4DB0-9C4D-D2762FC7320C}" srcOrd="1" destOrd="0" presId="urn:microsoft.com/office/officeart/2005/8/layout/orgChart1"/>
    <dgm:cxn modelId="{5252DE31-BC83-41C5-A1F6-F9A722DD3B2E}" type="presParOf" srcId="{388BC2A9-5624-4DB0-9C4D-D2762FC7320C}" destId="{A3DD01B6-DCB9-4633-8CDA-B5A8A7308210}" srcOrd="0" destOrd="0" presId="urn:microsoft.com/office/officeart/2005/8/layout/orgChart1"/>
    <dgm:cxn modelId="{0EEDACE7-0E6A-46BA-977E-E6D080C48F85}" type="presParOf" srcId="{388BC2A9-5624-4DB0-9C4D-D2762FC7320C}" destId="{93F2028E-DF72-40A5-BDEF-AE3593E1E184}" srcOrd="1" destOrd="0" presId="urn:microsoft.com/office/officeart/2005/8/layout/orgChart1"/>
    <dgm:cxn modelId="{D8A80C77-1FB0-45CB-990C-BA57A391B5FE}" type="presParOf" srcId="{93F2028E-DF72-40A5-BDEF-AE3593E1E184}" destId="{B043B6B2-F1D5-445C-B51D-20C608417A15}" srcOrd="0" destOrd="0" presId="urn:microsoft.com/office/officeart/2005/8/layout/orgChart1"/>
    <dgm:cxn modelId="{903CAD39-7EA9-4E49-A5B9-00DC19B1B072}" type="presParOf" srcId="{B043B6B2-F1D5-445C-B51D-20C608417A15}" destId="{02616FEB-1C6B-460B-9CAF-CA3117FDB2A0}" srcOrd="0" destOrd="0" presId="urn:microsoft.com/office/officeart/2005/8/layout/orgChart1"/>
    <dgm:cxn modelId="{650C4FB8-E08E-4ED5-A981-229C355E48D0}" type="presParOf" srcId="{B043B6B2-F1D5-445C-B51D-20C608417A15}" destId="{CFD20975-5DD1-4995-955F-B580E01B57B2}" srcOrd="1" destOrd="0" presId="urn:microsoft.com/office/officeart/2005/8/layout/orgChart1"/>
    <dgm:cxn modelId="{5E4D8BA3-D83C-457B-99E6-1C76634B3F7B}" type="presParOf" srcId="{93F2028E-DF72-40A5-BDEF-AE3593E1E184}" destId="{FC8E9667-7331-4EA9-808B-F18358D8E575}" srcOrd="1" destOrd="0" presId="urn:microsoft.com/office/officeart/2005/8/layout/orgChart1"/>
    <dgm:cxn modelId="{0FABD5EA-440B-4E27-A695-D7DD55847B35}" type="presParOf" srcId="{FC8E9667-7331-4EA9-808B-F18358D8E575}" destId="{5F3C9F58-945C-4E18-A755-1C948134DA6E}" srcOrd="0" destOrd="0" presId="urn:microsoft.com/office/officeart/2005/8/layout/orgChart1"/>
    <dgm:cxn modelId="{E877F2E8-C691-4270-912A-40B8263B5C9A}" type="presParOf" srcId="{FC8E9667-7331-4EA9-808B-F18358D8E575}" destId="{12EF4FEC-44C4-4A5C-A83C-EDC337293008}" srcOrd="1" destOrd="0" presId="urn:microsoft.com/office/officeart/2005/8/layout/orgChart1"/>
    <dgm:cxn modelId="{ACEAE103-FA0D-484C-A98F-C8AA31CE534F}" type="presParOf" srcId="{12EF4FEC-44C4-4A5C-A83C-EDC337293008}" destId="{045702B9-8DA9-4153-AF60-45942EA82043}" srcOrd="0" destOrd="0" presId="urn:microsoft.com/office/officeart/2005/8/layout/orgChart1"/>
    <dgm:cxn modelId="{27339BE2-72AB-4869-BCCA-0259385D3F39}" type="presParOf" srcId="{045702B9-8DA9-4153-AF60-45942EA82043}" destId="{E610D321-1C5B-4892-9687-044A92D96DB9}" srcOrd="0" destOrd="0" presId="urn:microsoft.com/office/officeart/2005/8/layout/orgChart1"/>
    <dgm:cxn modelId="{EA61D8FA-9440-4961-84A1-85A444AE29C1}" type="presParOf" srcId="{045702B9-8DA9-4153-AF60-45942EA82043}" destId="{1563CF4D-3849-4CA1-B3F3-0EA16A5E7046}" srcOrd="1" destOrd="0" presId="urn:microsoft.com/office/officeart/2005/8/layout/orgChart1"/>
    <dgm:cxn modelId="{794CE145-1555-4EAA-AE4C-842D7692F56F}" type="presParOf" srcId="{12EF4FEC-44C4-4A5C-A83C-EDC337293008}" destId="{49A4352B-7B97-467D-B374-BC5638E3E357}" srcOrd="1" destOrd="0" presId="urn:microsoft.com/office/officeart/2005/8/layout/orgChart1"/>
    <dgm:cxn modelId="{0320417C-E0AD-428E-A48E-516861AF8137}" type="presParOf" srcId="{12EF4FEC-44C4-4A5C-A83C-EDC337293008}" destId="{855EF3F2-863B-4B29-930A-EE6C80724640}" srcOrd="2" destOrd="0" presId="urn:microsoft.com/office/officeart/2005/8/layout/orgChart1"/>
    <dgm:cxn modelId="{8960FFA3-6901-4F65-AA0F-A27BF77ABDB5}" type="presParOf" srcId="{93F2028E-DF72-40A5-BDEF-AE3593E1E184}" destId="{96DDF055-97B9-4CC2-9721-0C653AE8214B}" srcOrd="2" destOrd="0" presId="urn:microsoft.com/office/officeart/2005/8/layout/orgChart1"/>
    <dgm:cxn modelId="{21F479AC-4FF2-4759-A900-612577091976}" type="presParOf" srcId="{388BC2A9-5624-4DB0-9C4D-D2762FC7320C}" destId="{59EE66B9-8E35-4C96-834F-CE107B7E9A20}" srcOrd="2" destOrd="0" presId="urn:microsoft.com/office/officeart/2005/8/layout/orgChart1"/>
    <dgm:cxn modelId="{F9CE1F38-437C-4CD2-AF38-A615BD529A78}" type="presParOf" srcId="{388BC2A9-5624-4DB0-9C4D-D2762FC7320C}" destId="{62AEC9B3-10FD-4513-8C06-30A2372211FB}" srcOrd="3" destOrd="0" presId="urn:microsoft.com/office/officeart/2005/8/layout/orgChart1"/>
    <dgm:cxn modelId="{F99915FF-EA46-4E73-BCFC-E1AC0CACB724}" type="presParOf" srcId="{62AEC9B3-10FD-4513-8C06-30A2372211FB}" destId="{21A84FCF-A176-41CD-98A3-5332814C4F92}" srcOrd="0" destOrd="0" presId="urn:microsoft.com/office/officeart/2005/8/layout/orgChart1"/>
    <dgm:cxn modelId="{A9C74A91-936F-445E-83EB-8D9DBFAD4997}" type="presParOf" srcId="{21A84FCF-A176-41CD-98A3-5332814C4F92}" destId="{10A633A7-A59B-4066-87EB-D23284E5F454}" srcOrd="0" destOrd="0" presId="urn:microsoft.com/office/officeart/2005/8/layout/orgChart1"/>
    <dgm:cxn modelId="{5F487564-F7E5-4BB1-A89F-9605C66EBA2A}" type="presParOf" srcId="{21A84FCF-A176-41CD-98A3-5332814C4F92}" destId="{B75F91B7-F355-41D5-9905-25F203566F5C}" srcOrd="1" destOrd="0" presId="urn:microsoft.com/office/officeart/2005/8/layout/orgChart1"/>
    <dgm:cxn modelId="{98DACCF0-0421-4281-8F09-9B0B36DCE558}" type="presParOf" srcId="{62AEC9B3-10FD-4513-8C06-30A2372211FB}" destId="{3B603741-4F97-492F-BDEC-E47310478292}" srcOrd="1" destOrd="0" presId="urn:microsoft.com/office/officeart/2005/8/layout/orgChart1"/>
    <dgm:cxn modelId="{5B6EDF33-18BA-4FC9-B239-7E6B7AB506E4}" type="presParOf" srcId="{3B603741-4F97-492F-BDEC-E47310478292}" destId="{C5777906-0B51-4410-8855-E68115C96C88}" srcOrd="0" destOrd="0" presId="urn:microsoft.com/office/officeart/2005/8/layout/orgChart1"/>
    <dgm:cxn modelId="{EDAC91ED-E863-49E1-A465-F8AEE134EE18}" type="presParOf" srcId="{3B603741-4F97-492F-BDEC-E47310478292}" destId="{2FC82978-6ECF-4D19-91A4-DD3254B31352}" srcOrd="1" destOrd="0" presId="urn:microsoft.com/office/officeart/2005/8/layout/orgChart1"/>
    <dgm:cxn modelId="{0E57EC43-F16B-4F97-9810-5BB7D841E3F8}" type="presParOf" srcId="{2FC82978-6ECF-4D19-91A4-DD3254B31352}" destId="{93E822AE-C96A-4679-ABE7-32DC60064866}" srcOrd="0" destOrd="0" presId="urn:microsoft.com/office/officeart/2005/8/layout/orgChart1"/>
    <dgm:cxn modelId="{40E84CD0-9554-4B6B-9B5C-5ED62B1B4727}" type="presParOf" srcId="{93E822AE-C96A-4679-ABE7-32DC60064866}" destId="{51FC0FC2-CCE4-4C2F-A7D2-C02D59A8AB33}" srcOrd="0" destOrd="0" presId="urn:microsoft.com/office/officeart/2005/8/layout/orgChart1"/>
    <dgm:cxn modelId="{718CC94F-687B-4494-BA4C-B2C15CB055BF}" type="presParOf" srcId="{93E822AE-C96A-4679-ABE7-32DC60064866}" destId="{C76C82B9-1F1C-4021-85C3-5A0375B574B5}" srcOrd="1" destOrd="0" presId="urn:microsoft.com/office/officeart/2005/8/layout/orgChart1"/>
    <dgm:cxn modelId="{D9BC593D-D22B-468A-AF42-4A28D0E9D55D}" type="presParOf" srcId="{2FC82978-6ECF-4D19-91A4-DD3254B31352}" destId="{26FC23F9-4840-484B-B66C-FEE50101ADBF}" srcOrd="1" destOrd="0" presId="urn:microsoft.com/office/officeart/2005/8/layout/orgChart1"/>
    <dgm:cxn modelId="{11490F37-7A2D-4C27-BD59-5999F11C4297}" type="presParOf" srcId="{2FC82978-6ECF-4D19-91A4-DD3254B31352}" destId="{738E631A-0E1C-419D-8128-17FC8DE45ECA}" srcOrd="2" destOrd="0" presId="urn:microsoft.com/office/officeart/2005/8/layout/orgChart1"/>
    <dgm:cxn modelId="{11A6F5DE-9510-4B4D-A113-53481D90200D}" type="presParOf" srcId="{62AEC9B3-10FD-4513-8C06-30A2372211FB}" destId="{0F11F634-1A14-4549-B9A0-3A597901F21C}" srcOrd="2" destOrd="0" presId="urn:microsoft.com/office/officeart/2005/8/layout/orgChart1"/>
    <dgm:cxn modelId="{A881EF2E-2B65-43E2-BC5E-103557AE267F}" type="presParOf" srcId="{8B5C730F-9E4F-4B6E-9CB8-D26B400932A8}" destId="{D31412BD-1E66-4BB6-A24D-741426492C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1DD22-3722-48EC-B182-F27A4C671BCE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6F237C73-856E-422D-A6D1-D137ED46B59A}">
      <dgm:prSet phldrT="[Texto]"/>
      <dgm:spPr/>
      <dgm:t>
        <a:bodyPr/>
        <a:lstStyle/>
        <a:p>
          <a:r>
            <a:rPr lang="es-MX" dirty="0" smtClean="0"/>
            <a:t>Datos faltantes completamente aleatorios (MCAR)</a:t>
          </a:r>
          <a:endParaRPr lang="es-MX" dirty="0"/>
        </a:p>
      </dgm:t>
    </dgm:pt>
    <dgm:pt modelId="{7BC1E3A3-CF90-420A-901B-E27805069354}" type="parTrans" cxnId="{0980F167-B0B8-46E1-A450-CFE11A470512}">
      <dgm:prSet/>
      <dgm:spPr/>
      <dgm:t>
        <a:bodyPr/>
        <a:lstStyle/>
        <a:p>
          <a:endParaRPr lang="es-MX"/>
        </a:p>
      </dgm:t>
    </dgm:pt>
    <dgm:pt modelId="{BE8F81E5-BAFC-45CE-9C0D-98BE299571CB}" type="sibTrans" cxnId="{0980F167-B0B8-46E1-A450-CFE11A470512}">
      <dgm:prSet/>
      <dgm:spPr/>
      <dgm:t>
        <a:bodyPr/>
        <a:lstStyle/>
        <a:p>
          <a:endParaRPr lang="es-MX"/>
        </a:p>
      </dgm:t>
    </dgm:pt>
    <dgm:pt modelId="{091698A3-1B37-415B-9543-ED17A951EB2E}">
      <dgm:prSet phldrT="[Texto]"/>
      <dgm:spPr/>
      <dgm:t>
        <a:bodyPr/>
        <a:lstStyle/>
        <a:p>
          <a:r>
            <a:rPr lang="es-MX" dirty="0" smtClean="0"/>
            <a:t>Datos faltantes aleatorios (MAR)</a:t>
          </a:r>
          <a:endParaRPr lang="es-MX" dirty="0"/>
        </a:p>
      </dgm:t>
    </dgm:pt>
    <dgm:pt modelId="{75ADAC14-65A8-48CD-B5D1-F7E3DF721C84}" type="parTrans" cxnId="{746F0006-03DE-4F6B-955D-EE5D5D09D782}">
      <dgm:prSet/>
      <dgm:spPr/>
      <dgm:t>
        <a:bodyPr/>
        <a:lstStyle/>
        <a:p>
          <a:endParaRPr lang="es-MX"/>
        </a:p>
      </dgm:t>
    </dgm:pt>
    <dgm:pt modelId="{6193188E-A123-4DFE-B0A9-98E5D0905A84}" type="sibTrans" cxnId="{746F0006-03DE-4F6B-955D-EE5D5D09D782}">
      <dgm:prSet/>
      <dgm:spPr/>
      <dgm:t>
        <a:bodyPr/>
        <a:lstStyle/>
        <a:p>
          <a:endParaRPr lang="es-MX"/>
        </a:p>
      </dgm:t>
    </dgm:pt>
    <dgm:pt modelId="{276C692F-1833-4751-B69C-31E5E47575B7}">
      <dgm:prSet phldrT="[Texto]"/>
      <dgm:spPr/>
      <dgm:t>
        <a:bodyPr/>
        <a:lstStyle/>
        <a:p>
          <a:r>
            <a:rPr lang="es-MX" dirty="0" smtClean="0"/>
            <a:t>Datos faltantes no aleatorios (NMAR)</a:t>
          </a:r>
          <a:endParaRPr lang="es-MX" dirty="0"/>
        </a:p>
      </dgm:t>
    </dgm:pt>
    <dgm:pt modelId="{57C5813A-EDE2-4263-AEF7-241319A80826}" type="parTrans" cxnId="{2802A7ED-EDF8-4A01-8D51-08943B058959}">
      <dgm:prSet/>
      <dgm:spPr/>
      <dgm:t>
        <a:bodyPr/>
        <a:lstStyle/>
        <a:p>
          <a:endParaRPr lang="es-MX"/>
        </a:p>
      </dgm:t>
    </dgm:pt>
    <dgm:pt modelId="{911103E8-6250-4C1E-9560-0B5214BA465C}" type="sibTrans" cxnId="{2802A7ED-EDF8-4A01-8D51-08943B058959}">
      <dgm:prSet/>
      <dgm:spPr/>
      <dgm:t>
        <a:bodyPr/>
        <a:lstStyle/>
        <a:p>
          <a:endParaRPr lang="es-MX"/>
        </a:p>
      </dgm:t>
    </dgm:pt>
    <dgm:pt modelId="{1558B808-0CDE-4F0E-9C0F-8281B3AE3879}" type="pres">
      <dgm:prSet presAssocID="{DB21DD22-3722-48EC-B182-F27A4C671B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6980BBB1-AA14-4B66-9B59-DB3AA4DAE018}" type="pres">
      <dgm:prSet presAssocID="{DB21DD22-3722-48EC-B182-F27A4C671BCE}" presName="Name1" presStyleCnt="0"/>
      <dgm:spPr/>
    </dgm:pt>
    <dgm:pt modelId="{99A8A398-4755-4CD1-8A91-AA5B67B60544}" type="pres">
      <dgm:prSet presAssocID="{DB21DD22-3722-48EC-B182-F27A4C671BCE}" presName="cycle" presStyleCnt="0"/>
      <dgm:spPr/>
    </dgm:pt>
    <dgm:pt modelId="{A20A40DD-FFCB-44D6-9DD8-C24F81067B14}" type="pres">
      <dgm:prSet presAssocID="{DB21DD22-3722-48EC-B182-F27A4C671BCE}" presName="srcNode" presStyleLbl="node1" presStyleIdx="0" presStyleCnt="3"/>
      <dgm:spPr/>
    </dgm:pt>
    <dgm:pt modelId="{D0D99F9F-A9DB-4670-B86B-696ACDDCD275}" type="pres">
      <dgm:prSet presAssocID="{DB21DD22-3722-48EC-B182-F27A4C671BCE}" presName="conn" presStyleLbl="parChTrans1D2" presStyleIdx="0" presStyleCnt="1"/>
      <dgm:spPr/>
      <dgm:t>
        <a:bodyPr/>
        <a:lstStyle/>
        <a:p>
          <a:endParaRPr lang="es-MX"/>
        </a:p>
      </dgm:t>
    </dgm:pt>
    <dgm:pt modelId="{18328BF6-8CB3-48E7-99B7-EB77E888AE18}" type="pres">
      <dgm:prSet presAssocID="{DB21DD22-3722-48EC-B182-F27A4C671BCE}" presName="extraNode" presStyleLbl="node1" presStyleIdx="0" presStyleCnt="3"/>
      <dgm:spPr/>
    </dgm:pt>
    <dgm:pt modelId="{FACB29A0-CE2A-4EC0-96DC-D93A44CDE025}" type="pres">
      <dgm:prSet presAssocID="{DB21DD22-3722-48EC-B182-F27A4C671BCE}" presName="dstNode" presStyleLbl="node1" presStyleIdx="0" presStyleCnt="3"/>
      <dgm:spPr/>
    </dgm:pt>
    <dgm:pt modelId="{DF406A1D-8660-4048-B194-E01E780E67F7}" type="pres">
      <dgm:prSet presAssocID="{6F237C73-856E-422D-A6D1-D137ED46B59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D2BC174-266C-4A37-8190-4DFB5D201C52}" type="pres">
      <dgm:prSet presAssocID="{6F237C73-856E-422D-A6D1-D137ED46B59A}" presName="accent_1" presStyleCnt="0"/>
      <dgm:spPr/>
    </dgm:pt>
    <dgm:pt modelId="{00B5DD38-85A5-454C-ACFC-78882AEE7589}" type="pres">
      <dgm:prSet presAssocID="{6F237C73-856E-422D-A6D1-D137ED46B59A}" presName="accentRepeatNode" presStyleLbl="solidFgAcc1" presStyleIdx="0" presStyleCnt="3"/>
      <dgm:spPr/>
    </dgm:pt>
    <dgm:pt modelId="{4A7D5B9E-1893-45EB-A5B3-73C7E3A61C41}" type="pres">
      <dgm:prSet presAssocID="{091698A3-1B37-415B-9543-ED17A951EB2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F5151B3-6F22-42EB-889E-78DCF4A4641F}" type="pres">
      <dgm:prSet presAssocID="{091698A3-1B37-415B-9543-ED17A951EB2E}" presName="accent_2" presStyleCnt="0"/>
      <dgm:spPr/>
    </dgm:pt>
    <dgm:pt modelId="{7BE390CE-0493-452E-9829-3721F20DAC6B}" type="pres">
      <dgm:prSet presAssocID="{091698A3-1B37-415B-9543-ED17A951EB2E}" presName="accentRepeatNode" presStyleLbl="solidFgAcc1" presStyleIdx="1" presStyleCnt="3"/>
      <dgm:spPr/>
    </dgm:pt>
    <dgm:pt modelId="{01D073B4-449A-4B82-AC3F-60E9F899174F}" type="pres">
      <dgm:prSet presAssocID="{276C692F-1833-4751-B69C-31E5E47575B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C5EBFFE-4072-4ECE-AB11-0321F00AB276}" type="pres">
      <dgm:prSet presAssocID="{276C692F-1833-4751-B69C-31E5E47575B7}" presName="accent_3" presStyleCnt="0"/>
      <dgm:spPr/>
    </dgm:pt>
    <dgm:pt modelId="{C4E05DE0-4D18-4DC5-80B0-BAB58701A2E8}" type="pres">
      <dgm:prSet presAssocID="{276C692F-1833-4751-B69C-31E5E47575B7}" presName="accentRepeatNode" presStyleLbl="solidFgAcc1" presStyleIdx="2" presStyleCnt="3"/>
      <dgm:spPr/>
    </dgm:pt>
  </dgm:ptLst>
  <dgm:cxnLst>
    <dgm:cxn modelId="{18D5A9F6-9DD0-456E-B2B2-799F9082E2ED}" type="presOf" srcId="{091698A3-1B37-415B-9543-ED17A951EB2E}" destId="{4A7D5B9E-1893-45EB-A5B3-73C7E3A61C41}" srcOrd="0" destOrd="0" presId="urn:microsoft.com/office/officeart/2008/layout/VerticalCurvedList"/>
    <dgm:cxn modelId="{0980F167-B0B8-46E1-A450-CFE11A470512}" srcId="{DB21DD22-3722-48EC-B182-F27A4C671BCE}" destId="{6F237C73-856E-422D-A6D1-D137ED46B59A}" srcOrd="0" destOrd="0" parTransId="{7BC1E3A3-CF90-420A-901B-E27805069354}" sibTransId="{BE8F81E5-BAFC-45CE-9C0D-98BE299571CB}"/>
    <dgm:cxn modelId="{FCD0175A-F5A2-435F-8FFA-9185F2050CA6}" type="presOf" srcId="{276C692F-1833-4751-B69C-31E5E47575B7}" destId="{01D073B4-449A-4B82-AC3F-60E9F899174F}" srcOrd="0" destOrd="0" presId="urn:microsoft.com/office/officeart/2008/layout/VerticalCurvedList"/>
    <dgm:cxn modelId="{2802A7ED-EDF8-4A01-8D51-08943B058959}" srcId="{DB21DD22-3722-48EC-B182-F27A4C671BCE}" destId="{276C692F-1833-4751-B69C-31E5E47575B7}" srcOrd="2" destOrd="0" parTransId="{57C5813A-EDE2-4263-AEF7-241319A80826}" sibTransId="{911103E8-6250-4C1E-9560-0B5214BA465C}"/>
    <dgm:cxn modelId="{272D0D61-BB0D-4A1C-A2DD-FDC4610E72F6}" type="presOf" srcId="{DB21DD22-3722-48EC-B182-F27A4C671BCE}" destId="{1558B808-0CDE-4F0E-9C0F-8281B3AE3879}" srcOrd="0" destOrd="0" presId="urn:microsoft.com/office/officeart/2008/layout/VerticalCurvedList"/>
    <dgm:cxn modelId="{C5FAB00B-48A3-4461-9363-0FF30F9422D8}" type="presOf" srcId="{BE8F81E5-BAFC-45CE-9C0D-98BE299571CB}" destId="{D0D99F9F-A9DB-4670-B86B-696ACDDCD275}" srcOrd="0" destOrd="0" presId="urn:microsoft.com/office/officeart/2008/layout/VerticalCurvedList"/>
    <dgm:cxn modelId="{746F0006-03DE-4F6B-955D-EE5D5D09D782}" srcId="{DB21DD22-3722-48EC-B182-F27A4C671BCE}" destId="{091698A3-1B37-415B-9543-ED17A951EB2E}" srcOrd="1" destOrd="0" parTransId="{75ADAC14-65A8-48CD-B5D1-F7E3DF721C84}" sibTransId="{6193188E-A123-4DFE-B0A9-98E5D0905A84}"/>
    <dgm:cxn modelId="{63CFAEB6-F458-4C51-B643-F326CBF88766}" type="presOf" srcId="{6F237C73-856E-422D-A6D1-D137ED46B59A}" destId="{DF406A1D-8660-4048-B194-E01E780E67F7}" srcOrd="0" destOrd="0" presId="urn:microsoft.com/office/officeart/2008/layout/VerticalCurvedList"/>
    <dgm:cxn modelId="{7FEB5446-7DC8-4251-960C-ABFDC6DE5952}" type="presParOf" srcId="{1558B808-0CDE-4F0E-9C0F-8281B3AE3879}" destId="{6980BBB1-AA14-4B66-9B59-DB3AA4DAE018}" srcOrd="0" destOrd="0" presId="urn:microsoft.com/office/officeart/2008/layout/VerticalCurvedList"/>
    <dgm:cxn modelId="{31D19B01-8866-4232-B705-C0323B4172E7}" type="presParOf" srcId="{6980BBB1-AA14-4B66-9B59-DB3AA4DAE018}" destId="{99A8A398-4755-4CD1-8A91-AA5B67B60544}" srcOrd="0" destOrd="0" presId="urn:microsoft.com/office/officeart/2008/layout/VerticalCurvedList"/>
    <dgm:cxn modelId="{F98203DC-B9EB-4820-8C8B-27F6D1B3EC41}" type="presParOf" srcId="{99A8A398-4755-4CD1-8A91-AA5B67B60544}" destId="{A20A40DD-FFCB-44D6-9DD8-C24F81067B14}" srcOrd="0" destOrd="0" presId="urn:microsoft.com/office/officeart/2008/layout/VerticalCurvedList"/>
    <dgm:cxn modelId="{3043E63B-8EEC-4A97-941F-D65925396E67}" type="presParOf" srcId="{99A8A398-4755-4CD1-8A91-AA5B67B60544}" destId="{D0D99F9F-A9DB-4670-B86B-696ACDDCD275}" srcOrd="1" destOrd="0" presId="urn:microsoft.com/office/officeart/2008/layout/VerticalCurvedList"/>
    <dgm:cxn modelId="{FB0C7327-1AC4-4B6D-8FFA-3C51011F5695}" type="presParOf" srcId="{99A8A398-4755-4CD1-8A91-AA5B67B60544}" destId="{18328BF6-8CB3-48E7-99B7-EB77E888AE18}" srcOrd="2" destOrd="0" presId="urn:microsoft.com/office/officeart/2008/layout/VerticalCurvedList"/>
    <dgm:cxn modelId="{322F325D-73C5-465E-B8F8-F5803AC68482}" type="presParOf" srcId="{99A8A398-4755-4CD1-8A91-AA5B67B60544}" destId="{FACB29A0-CE2A-4EC0-96DC-D93A44CDE025}" srcOrd="3" destOrd="0" presId="urn:microsoft.com/office/officeart/2008/layout/VerticalCurvedList"/>
    <dgm:cxn modelId="{305FEB60-B94A-4A4B-8E68-6AD6F53BDA78}" type="presParOf" srcId="{6980BBB1-AA14-4B66-9B59-DB3AA4DAE018}" destId="{DF406A1D-8660-4048-B194-E01E780E67F7}" srcOrd="1" destOrd="0" presId="urn:microsoft.com/office/officeart/2008/layout/VerticalCurvedList"/>
    <dgm:cxn modelId="{602FE215-FEF1-4CB9-BBB0-7464A0FDB8B0}" type="presParOf" srcId="{6980BBB1-AA14-4B66-9B59-DB3AA4DAE018}" destId="{9D2BC174-266C-4A37-8190-4DFB5D201C52}" srcOrd="2" destOrd="0" presId="urn:microsoft.com/office/officeart/2008/layout/VerticalCurvedList"/>
    <dgm:cxn modelId="{B9DD5388-E46D-4397-BD49-E624D6B059EA}" type="presParOf" srcId="{9D2BC174-266C-4A37-8190-4DFB5D201C52}" destId="{00B5DD38-85A5-454C-ACFC-78882AEE7589}" srcOrd="0" destOrd="0" presId="urn:microsoft.com/office/officeart/2008/layout/VerticalCurvedList"/>
    <dgm:cxn modelId="{F4D584FB-D46E-4409-9214-76D522B23A50}" type="presParOf" srcId="{6980BBB1-AA14-4B66-9B59-DB3AA4DAE018}" destId="{4A7D5B9E-1893-45EB-A5B3-73C7E3A61C41}" srcOrd="3" destOrd="0" presId="urn:microsoft.com/office/officeart/2008/layout/VerticalCurvedList"/>
    <dgm:cxn modelId="{B63C6281-41A1-4ADB-B011-CF16D28C41B4}" type="presParOf" srcId="{6980BBB1-AA14-4B66-9B59-DB3AA4DAE018}" destId="{7F5151B3-6F22-42EB-889E-78DCF4A4641F}" srcOrd="4" destOrd="0" presId="urn:microsoft.com/office/officeart/2008/layout/VerticalCurvedList"/>
    <dgm:cxn modelId="{DAF6F848-098E-4855-94B1-6701FCAF3F66}" type="presParOf" srcId="{7F5151B3-6F22-42EB-889E-78DCF4A4641F}" destId="{7BE390CE-0493-452E-9829-3721F20DAC6B}" srcOrd="0" destOrd="0" presId="urn:microsoft.com/office/officeart/2008/layout/VerticalCurvedList"/>
    <dgm:cxn modelId="{74EEE993-80F2-49B5-821F-C697ACE4039A}" type="presParOf" srcId="{6980BBB1-AA14-4B66-9B59-DB3AA4DAE018}" destId="{01D073B4-449A-4B82-AC3F-60E9F899174F}" srcOrd="5" destOrd="0" presId="urn:microsoft.com/office/officeart/2008/layout/VerticalCurvedList"/>
    <dgm:cxn modelId="{35D5DE61-0A04-4E13-B033-01E23A42A2A4}" type="presParOf" srcId="{6980BBB1-AA14-4B66-9B59-DB3AA4DAE018}" destId="{CC5EBFFE-4072-4ECE-AB11-0321F00AB276}" srcOrd="6" destOrd="0" presId="urn:microsoft.com/office/officeart/2008/layout/VerticalCurvedList"/>
    <dgm:cxn modelId="{A6B54885-BC5A-4F49-8904-D0009EAADA2D}" type="presParOf" srcId="{CC5EBFFE-4072-4ECE-AB11-0321F00AB276}" destId="{C4E05DE0-4D18-4DC5-80B0-BAB58701A2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CAE31-8592-403B-A851-7DC33C55DBF3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3130EF8-8DD2-4474-8447-6CE2F02A7737}">
      <dgm:prSet phldrT="[Texto]"/>
      <dgm:spPr/>
      <dgm:t>
        <a:bodyPr/>
        <a:lstStyle/>
        <a:p>
          <a:r>
            <a:rPr lang="es-MX" dirty="0" smtClean="0"/>
            <a:t>Asignación de un valor relacionado con la distribución</a:t>
          </a:r>
          <a:endParaRPr lang="es-MX" dirty="0"/>
        </a:p>
      </dgm:t>
    </dgm:pt>
    <dgm:pt modelId="{876013FD-8748-4510-85E5-DE48238E5815}" type="parTrans" cxnId="{03A230AD-01D8-4553-ADE7-9B24BF465AB0}">
      <dgm:prSet/>
      <dgm:spPr/>
      <dgm:t>
        <a:bodyPr/>
        <a:lstStyle/>
        <a:p>
          <a:endParaRPr lang="es-MX"/>
        </a:p>
      </dgm:t>
    </dgm:pt>
    <dgm:pt modelId="{514DBDB6-D0B5-4552-96CC-F7DE6757776D}" type="sibTrans" cxnId="{03A230AD-01D8-4553-ADE7-9B24BF465AB0}">
      <dgm:prSet/>
      <dgm:spPr/>
      <dgm:t>
        <a:bodyPr/>
        <a:lstStyle/>
        <a:p>
          <a:endParaRPr lang="es-MX"/>
        </a:p>
      </dgm:t>
    </dgm:pt>
    <dgm:pt modelId="{264F7A89-DF3A-40E0-8A19-9EFF3536440A}">
      <dgm:prSet phldrT="[Texto]"/>
      <dgm:spPr/>
      <dgm:t>
        <a:bodyPr/>
        <a:lstStyle/>
        <a:p>
          <a:r>
            <a:rPr lang="es-MX" dirty="0" smtClean="0"/>
            <a:t>Remoción de </a:t>
          </a:r>
          <a:r>
            <a:rPr lang="es-MX" dirty="0" err="1" smtClean="0"/>
            <a:t>tuplas</a:t>
          </a:r>
          <a:endParaRPr lang="es-MX" dirty="0"/>
        </a:p>
      </dgm:t>
    </dgm:pt>
    <dgm:pt modelId="{B56034E4-5E5B-43B1-B87D-5EA63DE33EC9}" type="parTrans" cxnId="{F987F852-3DD9-4224-9A67-EC078F25256A}">
      <dgm:prSet/>
      <dgm:spPr/>
      <dgm:t>
        <a:bodyPr/>
        <a:lstStyle/>
        <a:p>
          <a:endParaRPr lang="es-MX"/>
        </a:p>
      </dgm:t>
    </dgm:pt>
    <dgm:pt modelId="{2787FD3E-2F0D-47B4-B517-02BEEFE21DDF}" type="sibTrans" cxnId="{F987F852-3DD9-4224-9A67-EC078F25256A}">
      <dgm:prSet/>
      <dgm:spPr/>
      <dgm:t>
        <a:bodyPr/>
        <a:lstStyle/>
        <a:p>
          <a:endParaRPr lang="es-MX"/>
        </a:p>
      </dgm:t>
    </dgm:pt>
    <dgm:pt modelId="{5F8446EE-E61F-43DE-89A2-D1E2D5AC03D1}">
      <dgm:prSet phldrT="[Texto]"/>
      <dgm:spPr/>
      <dgm:t>
        <a:bodyPr/>
        <a:lstStyle/>
        <a:p>
          <a:r>
            <a:rPr lang="es-MX" dirty="0" smtClean="0"/>
            <a:t>Estimación de valores ajustados</a:t>
          </a:r>
          <a:endParaRPr lang="es-MX" dirty="0"/>
        </a:p>
      </dgm:t>
    </dgm:pt>
    <dgm:pt modelId="{A4DEE60E-C0C2-4B4E-AA20-0B966C5A0A8B}" type="parTrans" cxnId="{7567EB4F-D799-4CE5-84AF-DA0052E6B7FD}">
      <dgm:prSet/>
      <dgm:spPr/>
      <dgm:t>
        <a:bodyPr/>
        <a:lstStyle/>
        <a:p>
          <a:endParaRPr lang="es-MX"/>
        </a:p>
      </dgm:t>
    </dgm:pt>
    <dgm:pt modelId="{F0670700-A49F-4AEE-8570-64A86EA106F9}" type="sibTrans" cxnId="{7567EB4F-D799-4CE5-84AF-DA0052E6B7FD}">
      <dgm:prSet/>
      <dgm:spPr/>
      <dgm:t>
        <a:bodyPr/>
        <a:lstStyle/>
        <a:p>
          <a:endParaRPr lang="es-MX"/>
        </a:p>
      </dgm:t>
    </dgm:pt>
    <dgm:pt modelId="{89979516-27D2-4B79-9579-05F04C3217F4}">
      <dgm:prSet phldrT="[Texto]"/>
      <dgm:spPr/>
      <dgm:t>
        <a:bodyPr/>
        <a:lstStyle/>
        <a:p>
          <a:r>
            <a:rPr lang="es-MX" dirty="0" smtClean="0"/>
            <a:t>Interpolación</a:t>
          </a:r>
          <a:endParaRPr lang="es-MX" dirty="0"/>
        </a:p>
      </dgm:t>
    </dgm:pt>
    <dgm:pt modelId="{94BCE4D7-A7A8-49A6-8AAB-D93D35B898F0}" type="parTrans" cxnId="{E7CD73C9-791D-4EA1-9D18-CBE9872683E8}">
      <dgm:prSet/>
      <dgm:spPr/>
      <dgm:t>
        <a:bodyPr/>
        <a:lstStyle/>
        <a:p>
          <a:endParaRPr lang="es-MX"/>
        </a:p>
      </dgm:t>
    </dgm:pt>
    <dgm:pt modelId="{A37F995E-90B2-4C5F-92DD-B8233777F75D}" type="sibTrans" cxnId="{E7CD73C9-791D-4EA1-9D18-CBE9872683E8}">
      <dgm:prSet/>
      <dgm:spPr/>
      <dgm:t>
        <a:bodyPr/>
        <a:lstStyle/>
        <a:p>
          <a:endParaRPr lang="es-MX"/>
        </a:p>
      </dgm:t>
    </dgm:pt>
    <dgm:pt modelId="{9BD9AC16-D831-490A-B2CD-569BFB3DE169}" type="pres">
      <dgm:prSet presAssocID="{0E9CAE31-8592-403B-A851-7DC33C55DBF3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663C5D6-502B-47CC-8B4B-84491C6ABBCE}" type="pres">
      <dgm:prSet presAssocID="{0E9CAE31-8592-403B-A851-7DC33C55DBF3}" presName="ellipse" presStyleLbl="trBgShp" presStyleIdx="0" presStyleCnt="1"/>
      <dgm:spPr/>
    </dgm:pt>
    <dgm:pt modelId="{737167D2-1069-4ADD-974D-0590AC683632}" type="pres">
      <dgm:prSet presAssocID="{0E9CAE31-8592-403B-A851-7DC33C55DBF3}" presName="arrow1" presStyleLbl="fgShp" presStyleIdx="0" presStyleCnt="1"/>
      <dgm:spPr/>
    </dgm:pt>
    <dgm:pt modelId="{E6476ABC-4216-427E-91B2-83EB9E05AA56}" type="pres">
      <dgm:prSet presAssocID="{0E9CAE31-8592-403B-A851-7DC33C55DBF3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78B09A5-70A8-4262-9F0E-D2531BF8BDC9}" type="pres">
      <dgm:prSet presAssocID="{264F7A89-DF3A-40E0-8A19-9EFF3536440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AE788EB-55D7-47B5-A680-2580354E6BED}" type="pres">
      <dgm:prSet presAssocID="{5F8446EE-E61F-43DE-89A2-D1E2D5AC03D1}" presName="item2" presStyleLbl="node1" presStyleIdx="1" presStyleCnt="3" custScaleX="122222" custScaleY="1166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5887E08-5232-4496-8227-8F0C286CF5D9}" type="pres">
      <dgm:prSet presAssocID="{89979516-27D2-4B79-9579-05F04C3217F4}" presName="item3" presStyleLbl="node1" presStyleIdx="2" presStyleCnt="3" custScaleX="122222" custScaleY="1166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4FDB3F3-AA78-4EC7-89C7-39195FD089A4}" type="pres">
      <dgm:prSet presAssocID="{0E9CAE31-8592-403B-A851-7DC33C55DBF3}" presName="funnel" presStyleLbl="trAlignAcc1" presStyleIdx="0" presStyleCnt="1" custScaleY="104577"/>
      <dgm:spPr/>
      <dgm:t>
        <a:bodyPr/>
        <a:lstStyle/>
        <a:p>
          <a:endParaRPr lang="es-MX"/>
        </a:p>
      </dgm:t>
    </dgm:pt>
  </dgm:ptLst>
  <dgm:cxnLst>
    <dgm:cxn modelId="{E7CD73C9-791D-4EA1-9D18-CBE9872683E8}" srcId="{0E9CAE31-8592-403B-A851-7DC33C55DBF3}" destId="{89979516-27D2-4B79-9579-05F04C3217F4}" srcOrd="3" destOrd="0" parTransId="{94BCE4D7-A7A8-49A6-8AAB-D93D35B898F0}" sibTransId="{A37F995E-90B2-4C5F-92DD-B8233777F75D}"/>
    <dgm:cxn modelId="{F987F852-3DD9-4224-9A67-EC078F25256A}" srcId="{0E9CAE31-8592-403B-A851-7DC33C55DBF3}" destId="{264F7A89-DF3A-40E0-8A19-9EFF3536440A}" srcOrd="1" destOrd="0" parTransId="{B56034E4-5E5B-43B1-B87D-5EA63DE33EC9}" sibTransId="{2787FD3E-2F0D-47B4-B517-02BEEFE21DDF}"/>
    <dgm:cxn modelId="{03A230AD-01D8-4553-ADE7-9B24BF465AB0}" srcId="{0E9CAE31-8592-403B-A851-7DC33C55DBF3}" destId="{23130EF8-8DD2-4474-8447-6CE2F02A7737}" srcOrd="0" destOrd="0" parTransId="{876013FD-8748-4510-85E5-DE48238E5815}" sibTransId="{514DBDB6-D0B5-4552-96CC-F7DE6757776D}"/>
    <dgm:cxn modelId="{370A2187-D1FC-45E0-9957-E7A7E466390E}" type="presOf" srcId="{5F8446EE-E61F-43DE-89A2-D1E2D5AC03D1}" destId="{A78B09A5-70A8-4262-9F0E-D2531BF8BDC9}" srcOrd="0" destOrd="0" presId="urn:microsoft.com/office/officeart/2005/8/layout/funnel1"/>
    <dgm:cxn modelId="{9BB09637-A824-40FF-BAB6-17D7E4B4F92E}" type="presOf" srcId="{23130EF8-8DD2-4474-8447-6CE2F02A7737}" destId="{35887E08-5232-4496-8227-8F0C286CF5D9}" srcOrd="0" destOrd="0" presId="urn:microsoft.com/office/officeart/2005/8/layout/funnel1"/>
    <dgm:cxn modelId="{E67C0022-6885-4DA3-A10B-6B473654DFCE}" type="presOf" srcId="{0E9CAE31-8592-403B-A851-7DC33C55DBF3}" destId="{9BD9AC16-D831-490A-B2CD-569BFB3DE169}" srcOrd="0" destOrd="0" presId="urn:microsoft.com/office/officeart/2005/8/layout/funnel1"/>
    <dgm:cxn modelId="{7567EB4F-D799-4CE5-84AF-DA0052E6B7FD}" srcId="{0E9CAE31-8592-403B-A851-7DC33C55DBF3}" destId="{5F8446EE-E61F-43DE-89A2-D1E2D5AC03D1}" srcOrd="2" destOrd="0" parTransId="{A4DEE60E-C0C2-4B4E-AA20-0B966C5A0A8B}" sibTransId="{F0670700-A49F-4AEE-8570-64A86EA106F9}"/>
    <dgm:cxn modelId="{65F99027-3577-41BA-B149-FE20CAE1A694}" type="presOf" srcId="{89979516-27D2-4B79-9579-05F04C3217F4}" destId="{E6476ABC-4216-427E-91B2-83EB9E05AA56}" srcOrd="0" destOrd="0" presId="urn:microsoft.com/office/officeart/2005/8/layout/funnel1"/>
    <dgm:cxn modelId="{0C8C089C-BD34-40BA-BC5B-A80FAB4386C6}" type="presOf" srcId="{264F7A89-DF3A-40E0-8A19-9EFF3536440A}" destId="{5AE788EB-55D7-47B5-A680-2580354E6BED}" srcOrd="0" destOrd="0" presId="urn:microsoft.com/office/officeart/2005/8/layout/funnel1"/>
    <dgm:cxn modelId="{1B07312D-982E-4374-B363-0488F9AF75F6}" type="presParOf" srcId="{9BD9AC16-D831-490A-B2CD-569BFB3DE169}" destId="{E663C5D6-502B-47CC-8B4B-84491C6ABBCE}" srcOrd="0" destOrd="0" presId="urn:microsoft.com/office/officeart/2005/8/layout/funnel1"/>
    <dgm:cxn modelId="{5C5BDD87-3A5E-43FB-A239-D4BF91CF1E5C}" type="presParOf" srcId="{9BD9AC16-D831-490A-B2CD-569BFB3DE169}" destId="{737167D2-1069-4ADD-974D-0590AC683632}" srcOrd="1" destOrd="0" presId="urn:microsoft.com/office/officeart/2005/8/layout/funnel1"/>
    <dgm:cxn modelId="{790ACB9B-F642-46E3-A010-24BA49E1D3BD}" type="presParOf" srcId="{9BD9AC16-D831-490A-B2CD-569BFB3DE169}" destId="{E6476ABC-4216-427E-91B2-83EB9E05AA56}" srcOrd="2" destOrd="0" presId="urn:microsoft.com/office/officeart/2005/8/layout/funnel1"/>
    <dgm:cxn modelId="{BEF8807E-90B5-439A-8EB6-C996BB2664A7}" type="presParOf" srcId="{9BD9AC16-D831-490A-B2CD-569BFB3DE169}" destId="{A78B09A5-70A8-4262-9F0E-D2531BF8BDC9}" srcOrd="3" destOrd="0" presId="urn:microsoft.com/office/officeart/2005/8/layout/funnel1"/>
    <dgm:cxn modelId="{27C9048E-05D9-43FB-9E11-7C793B1FB4B6}" type="presParOf" srcId="{9BD9AC16-D831-490A-B2CD-569BFB3DE169}" destId="{5AE788EB-55D7-47B5-A680-2580354E6BED}" srcOrd="4" destOrd="0" presId="urn:microsoft.com/office/officeart/2005/8/layout/funnel1"/>
    <dgm:cxn modelId="{B1CDF8E0-21BA-49E7-B7A6-532685DAC42C}" type="presParOf" srcId="{9BD9AC16-D831-490A-B2CD-569BFB3DE169}" destId="{35887E08-5232-4496-8227-8F0C286CF5D9}" srcOrd="5" destOrd="0" presId="urn:microsoft.com/office/officeart/2005/8/layout/funnel1"/>
    <dgm:cxn modelId="{EBBD0D2A-B628-45F0-A04F-C32EBA6C093C}" type="presParOf" srcId="{9BD9AC16-D831-490A-B2CD-569BFB3DE169}" destId="{04FDB3F3-AA78-4EC7-89C7-39195FD089A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A9C75-8FB8-49A2-9279-93E3DC48D949}">
      <dsp:nvSpPr>
        <dsp:cNvPr id="0" name=""/>
        <dsp:cNvSpPr/>
      </dsp:nvSpPr>
      <dsp:spPr>
        <a:xfrm>
          <a:off x="322064" y="1673646"/>
          <a:ext cx="2906613" cy="14533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¿Por qué hay datos faltantes?</a:t>
          </a:r>
          <a:endParaRPr lang="es-MX" sz="2500" kern="1200" dirty="0"/>
        </a:p>
      </dsp:txBody>
      <dsp:txXfrm>
        <a:off x="364630" y="1716212"/>
        <a:ext cx="2821481" cy="1368174"/>
      </dsp:txXfrm>
    </dsp:sp>
    <dsp:sp modelId="{77837B4D-16B9-44B8-8E88-0F671F624C1B}">
      <dsp:nvSpPr>
        <dsp:cNvPr id="0" name=""/>
        <dsp:cNvSpPr/>
      </dsp:nvSpPr>
      <dsp:spPr>
        <a:xfrm rot="18289469">
          <a:off x="2792036" y="1537402"/>
          <a:ext cx="203592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35926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3759101" y="1513750"/>
        <a:ext cx="101796" cy="101796"/>
      </dsp:txXfrm>
    </dsp:sp>
    <dsp:sp modelId="{4DFFB001-5553-49FA-B51A-B39FBB4D383C}">
      <dsp:nvSpPr>
        <dsp:cNvPr id="0" name=""/>
        <dsp:cNvSpPr/>
      </dsp:nvSpPr>
      <dsp:spPr>
        <a:xfrm>
          <a:off x="4391322" y="2344"/>
          <a:ext cx="2906613" cy="14533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Errores del capturista</a:t>
          </a:r>
          <a:endParaRPr lang="es-MX" sz="2500" kern="1200" dirty="0"/>
        </a:p>
      </dsp:txBody>
      <dsp:txXfrm>
        <a:off x="4433888" y="44910"/>
        <a:ext cx="2821481" cy="1368174"/>
      </dsp:txXfrm>
    </dsp:sp>
    <dsp:sp modelId="{21C1BA38-DD48-43CC-930F-97822279D733}">
      <dsp:nvSpPr>
        <dsp:cNvPr id="0" name=""/>
        <dsp:cNvSpPr/>
      </dsp:nvSpPr>
      <dsp:spPr>
        <a:xfrm>
          <a:off x="3228677" y="2373053"/>
          <a:ext cx="116264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62645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3780933" y="2371233"/>
        <a:ext cx="58132" cy="58132"/>
      </dsp:txXfrm>
    </dsp:sp>
    <dsp:sp modelId="{56A68104-A6F8-42C3-B7B5-5A329DD65923}">
      <dsp:nvSpPr>
        <dsp:cNvPr id="0" name=""/>
        <dsp:cNvSpPr/>
      </dsp:nvSpPr>
      <dsp:spPr>
        <a:xfrm>
          <a:off x="4391322" y="1673646"/>
          <a:ext cx="2906613" cy="14533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En encuestas, los entrevistados no responden preguntas</a:t>
          </a:r>
          <a:endParaRPr lang="es-MX" sz="2500" kern="1200" dirty="0"/>
        </a:p>
      </dsp:txBody>
      <dsp:txXfrm>
        <a:off x="4433888" y="1716212"/>
        <a:ext cx="2821481" cy="1368174"/>
      </dsp:txXfrm>
    </dsp:sp>
    <dsp:sp modelId="{F4CE84C5-6A63-45AF-A709-B935772C82E2}">
      <dsp:nvSpPr>
        <dsp:cNvPr id="0" name=""/>
        <dsp:cNvSpPr/>
      </dsp:nvSpPr>
      <dsp:spPr>
        <a:xfrm rot="3310531">
          <a:off x="2792036" y="3208705"/>
          <a:ext cx="203592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35926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3759101" y="3185053"/>
        <a:ext cx="101796" cy="101796"/>
      </dsp:txXfrm>
    </dsp:sp>
    <dsp:sp modelId="{D1769D8E-9F03-46A7-B9F0-DF35C8BE9CC8}">
      <dsp:nvSpPr>
        <dsp:cNvPr id="0" name=""/>
        <dsp:cNvSpPr/>
      </dsp:nvSpPr>
      <dsp:spPr>
        <a:xfrm>
          <a:off x="4391322" y="3344949"/>
          <a:ext cx="2906613" cy="14533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No puede clasificarse una situación en variables categóricas</a:t>
          </a:r>
          <a:endParaRPr lang="es-MX" sz="2500" kern="1200" dirty="0"/>
        </a:p>
      </dsp:txBody>
      <dsp:txXfrm>
        <a:off x="4433888" y="3387515"/>
        <a:ext cx="2821481" cy="1368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77906-0B51-4410-8855-E68115C96C88}">
      <dsp:nvSpPr>
        <dsp:cNvPr id="0" name=""/>
        <dsp:cNvSpPr/>
      </dsp:nvSpPr>
      <dsp:spPr>
        <a:xfrm>
          <a:off x="4009801" y="3024680"/>
          <a:ext cx="374628" cy="1148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860"/>
              </a:lnTo>
              <a:lnTo>
                <a:pt x="374628" y="114886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E66B9-8E35-4C96-834F-CE107B7E9A20}">
      <dsp:nvSpPr>
        <dsp:cNvPr id="0" name=""/>
        <dsp:cNvSpPr/>
      </dsp:nvSpPr>
      <dsp:spPr>
        <a:xfrm>
          <a:off x="3497809" y="1251439"/>
          <a:ext cx="1511000" cy="524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239"/>
              </a:lnTo>
              <a:lnTo>
                <a:pt x="1511000" y="262239"/>
              </a:lnTo>
              <a:lnTo>
                <a:pt x="1511000" y="52447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C9F58-945C-4E18-A755-1C948134DA6E}">
      <dsp:nvSpPr>
        <dsp:cNvPr id="0" name=""/>
        <dsp:cNvSpPr/>
      </dsp:nvSpPr>
      <dsp:spPr>
        <a:xfrm>
          <a:off x="987800" y="3024680"/>
          <a:ext cx="374628" cy="1148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860"/>
              </a:lnTo>
              <a:lnTo>
                <a:pt x="374628" y="114886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D01B6-DCB9-4633-8CDA-B5A8A7308210}">
      <dsp:nvSpPr>
        <dsp:cNvPr id="0" name=""/>
        <dsp:cNvSpPr/>
      </dsp:nvSpPr>
      <dsp:spPr>
        <a:xfrm>
          <a:off x="1986808" y="1251439"/>
          <a:ext cx="1511000" cy="524479"/>
        </a:xfrm>
        <a:custGeom>
          <a:avLst/>
          <a:gdLst/>
          <a:ahLst/>
          <a:cxnLst/>
          <a:rect l="0" t="0" r="0" b="0"/>
          <a:pathLst>
            <a:path>
              <a:moveTo>
                <a:pt x="1511000" y="0"/>
              </a:moveTo>
              <a:lnTo>
                <a:pt x="1511000" y="262239"/>
              </a:lnTo>
              <a:lnTo>
                <a:pt x="0" y="262239"/>
              </a:lnTo>
              <a:lnTo>
                <a:pt x="0" y="52447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B7313-E525-4770-8BFE-F56C0C9B41A5}">
      <dsp:nvSpPr>
        <dsp:cNvPr id="0" name=""/>
        <dsp:cNvSpPr/>
      </dsp:nvSpPr>
      <dsp:spPr>
        <a:xfrm>
          <a:off x="2249048" y="2678"/>
          <a:ext cx="2497521" cy="124876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Problemas asociados</a:t>
          </a:r>
          <a:endParaRPr lang="es-MX" sz="2100" kern="1200" dirty="0"/>
        </a:p>
      </dsp:txBody>
      <dsp:txXfrm>
        <a:off x="2249048" y="2678"/>
        <a:ext cx="2497521" cy="1248760"/>
      </dsp:txXfrm>
    </dsp:sp>
    <dsp:sp modelId="{02616FEB-1C6B-460B-9CAF-CA3117FDB2A0}">
      <dsp:nvSpPr>
        <dsp:cNvPr id="0" name=""/>
        <dsp:cNvSpPr/>
      </dsp:nvSpPr>
      <dsp:spPr>
        <a:xfrm>
          <a:off x="738047" y="1775919"/>
          <a:ext cx="2497521" cy="124876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Estimadores sesgados</a:t>
          </a:r>
          <a:endParaRPr lang="es-MX" sz="2100" kern="1200" dirty="0"/>
        </a:p>
      </dsp:txBody>
      <dsp:txXfrm>
        <a:off x="738047" y="1775919"/>
        <a:ext cx="2497521" cy="1248760"/>
      </dsp:txXfrm>
    </dsp:sp>
    <dsp:sp modelId="{E610D321-1C5B-4892-9687-044A92D96DB9}">
      <dsp:nvSpPr>
        <dsp:cNvPr id="0" name=""/>
        <dsp:cNvSpPr/>
      </dsp:nvSpPr>
      <dsp:spPr>
        <a:xfrm>
          <a:off x="1362428" y="3549160"/>
          <a:ext cx="2497521" cy="124876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Cuando los datos faltantes no son resultado de un proceso aleatorio</a:t>
          </a:r>
          <a:endParaRPr lang="es-MX" sz="2100" kern="1200" dirty="0"/>
        </a:p>
      </dsp:txBody>
      <dsp:txXfrm>
        <a:off x="1362428" y="3549160"/>
        <a:ext cx="2497521" cy="1248760"/>
      </dsp:txXfrm>
    </dsp:sp>
    <dsp:sp modelId="{10A633A7-A59B-4066-87EB-D23284E5F454}">
      <dsp:nvSpPr>
        <dsp:cNvPr id="0" name=""/>
        <dsp:cNvSpPr/>
      </dsp:nvSpPr>
      <dsp:spPr>
        <a:xfrm>
          <a:off x="3760049" y="1775919"/>
          <a:ext cx="2497521" cy="124876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Reducción de la representatividad de una muestra</a:t>
          </a:r>
          <a:endParaRPr lang="es-MX" sz="2100" kern="1200" dirty="0"/>
        </a:p>
      </dsp:txBody>
      <dsp:txXfrm>
        <a:off x="3760049" y="1775919"/>
        <a:ext cx="2497521" cy="1248760"/>
      </dsp:txXfrm>
    </dsp:sp>
    <dsp:sp modelId="{51FC0FC2-CCE4-4C2F-A7D2-C02D59A8AB33}">
      <dsp:nvSpPr>
        <dsp:cNvPr id="0" name=""/>
        <dsp:cNvSpPr/>
      </dsp:nvSpPr>
      <dsp:spPr>
        <a:xfrm>
          <a:off x="4384430" y="3549160"/>
          <a:ext cx="2497521" cy="124876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Las inferencias sobre la población podrían estar distorsionadas</a:t>
          </a:r>
          <a:endParaRPr lang="es-MX" sz="2100" kern="1200" dirty="0"/>
        </a:p>
      </dsp:txBody>
      <dsp:txXfrm>
        <a:off x="4384430" y="3549160"/>
        <a:ext cx="2497521" cy="1248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99F9F-A9DB-4670-B86B-696ACDDCD275}">
      <dsp:nvSpPr>
        <dsp:cNvPr id="0" name=""/>
        <dsp:cNvSpPr/>
      </dsp:nvSpPr>
      <dsp:spPr>
        <a:xfrm>
          <a:off x="-3944075" y="-605551"/>
          <a:ext cx="4700353" cy="4700353"/>
        </a:xfrm>
        <a:prstGeom prst="blockArc">
          <a:avLst>
            <a:gd name="adj1" fmla="val 18900000"/>
            <a:gd name="adj2" fmla="val 2700000"/>
            <a:gd name="adj3" fmla="val 46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06A1D-8660-4048-B194-E01E780E67F7}">
      <dsp:nvSpPr>
        <dsp:cNvPr id="0" name=""/>
        <dsp:cNvSpPr/>
      </dsp:nvSpPr>
      <dsp:spPr>
        <a:xfrm>
          <a:off x="486350" y="348925"/>
          <a:ext cx="7326756" cy="6978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91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Datos faltantes completamente aleatorios (MCAR)</a:t>
          </a:r>
          <a:endParaRPr lang="es-MX" sz="2500" kern="1200" dirty="0"/>
        </a:p>
      </dsp:txBody>
      <dsp:txXfrm>
        <a:off x="486350" y="348925"/>
        <a:ext cx="7326756" cy="697850"/>
      </dsp:txXfrm>
    </dsp:sp>
    <dsp:sp modelId="{00B5DD38-85A5-454C-ACFC-78882AEE7589}">
      <dsp:nvSpPr>
        <dsp:cNvPr id="0" name=""/>
        <dsp:cNvSpPr/>
      </dsp:nvSpPr>
      <dsp:spPr>
        <a:xfrm>
          <a:off x="50194" y="261693"/>
          <a:ext cx="872312" cy="87231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D5B9E-1893-45EB-A5B3-73C7E3A61C41}">
      <dsp:nvSpPr>
        <dsp:cNvPr id="0" name=""/>
        <dsp:cNvSpPr/>
      </dsp:nvSpPr>
      <dsp:spPr>
        <a:xfrm>
          <a:off x="740019" y="1395700"/>
          <a:ext cx="7073087" cy="6978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91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Datos faltantes aleatorios (MAR)</a:t>
          </a:r>
          <a:endParaRPr lang="es-MX" sz="2500" kern="1200" dirty="0"/>
        </a:p>
      </dsp:txBody>
      <dsp:txXfrm>
        <a:off x="740019" y="1395700"/>
        <a:ext cx="7073087" cy="697850"/>
      </dsp:txXfrm>
    </dsp:sp>
    <dsp:sp modelId="{7BE390CE-0493-452E-9829-3721F20DAC6B}">
      <dsp:nvSpPr>
        <dsp:cNvPr id="0" name=""/>
        <dsp:cNvSpPr/>
      </dsp:nvSpPr>
      <dsp:spPr>
        <a:xfrm>
          <a:off x="303862" y="1308469"/>
          <a:ext cx="872312" cy="87231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073B4-449A-4B82-AC3F-60E9F899174F}">
      <dsp:nvSpPr>
        <dsp:cNvPr id="0" name=""/>
        <dsp:cNvSpPr/>
      </dsp:nvSpPr>
      <dsp:spPr>
        <a:xfrm>
          <a:off x="486350" y="2442475"/>
          <a:ext cx="7326756" cy="6978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91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Datos faltantes no aleatorios (NMAR)</a:t>
          </a:r>
          <a:endParaRPr lang="es-MX" sz="2500" kern="1200" dirty="0"/>
        </a:p>
      </dsp:txBody>
      <dsp:txXfrm>
        <a:off x="486350" y="2442475"/>
        <a:ext cx="7326756" cy="697850"/>
      </dsp:txXfrm>
    </dsp:sp>
    <dsp:sp modelId="{C4E05DE0-4D18-4DC5-80B0-BAB58701A2E8}">
      <dsp:nvSpPr>
        <dsp:cNvPr id="0" name=""/>
        <dsp:cNvSpPr/>
      </dsp:nvSpPr>
      <dsp:spPr>
        <a:xfrm>
          <a:off x="50194" y="2355244"/>
          <a:ext cx="872312" cy="87231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3C5D6-502B-47CC-8B4B-84491C6ABBCE}">
      <dsp:nvSpPr>
        <dsp:cNvPr id="0" name=""/>
        <dsp:cNvSpPr/>
      </dsp:nvSpPr>
      <dsp:spPr>
        <a:xfrm>
          <a:off x="1000358" y="213114"/>
          <a:ext cx="3532944" cy="122694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167D2-1069-4ADD-974D-0590AC683632}">
      <dsp:nvSpPr>
        <dsp:cNvPr id="0" name=""/>
        <dsp:cNvSpPr/>
      </dsp:nvSpPr>
      <dsp:spPr>
        <a:xfrm>
          <a:off x="2429968" y="3217487"/>
          <a:ext cx="684679" cy="43819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76ABC-4216-427E-91B2-83EB9E05AA56}">
      <dsp:nvSpPr>
        <dsp:cNvPr id="0" name=""/>
        <dsp:cNvSpPr/>
      </dsp:nvSpPr>
      <dsp:spPr>
        <a:xfrm>
          <a:off x="1129077" y="3568043"/>
          <a:ext cx="3286460" cy="82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Interpolación</a:t>
          </a:r>
          <a:endParaRPr lang="es-MX" sz="2900" kern="1200" dirty="0"/>
        </a:p>
      </dsp:txBody>
      <dsp:txXfrm>
        <a:off x="1129077" y="3568043"/>
        <a:ext cx="3286460" cy="821615"/>
      </dsp:txXfrm>
    </dsp:sp>
    <dsp:sp modelId="{A78B09A5-70A8-4262-9F0E-D2531BF8BDC9}">
      <dsp:nvSpPr>
        <dsp:cNvPr id="0" name=""/>
        <dsp:cNvSpPr/>
      </dsp:nvSpPr>
      <dsp:spPr>
        <a:xfrm>
          <a:off x="2284816" y="1534819"/>
          <a:ext cx="1232422" cy="12324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Estimación de valores ajustados</a:t>
          </a:r>
          <a:endParaRPr lang="es-MX" sz="1400" kern="1200" dirty="0"/>
        </a:p>
      </dsp:txBody>
      <dsp:txXfrm>
        <a:off x="2465300" y="1715303"/>
        <a:ext cx="871454" cy="871454"/>
      </dsp:txXfrm>
    </dsp:sp>
    <dsp:sp modelId="{5AE788EB-55D7-47B5-A680-2580354E6BED}">
      <dsp:nvSpPr>
        <dsp:cNvPr id="0" name=""/>
        <dsp:cNvSpPr/>
      </dsp:nvSpPr>
      <dsp:spPr>
        <a:xfrm>
          <a:off x="1266015" y="507740"/>
          <a:ext cx="1506291" cy="1437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Remoción de </a:t>
          </a:r>
          <a:r>
            <a:rPr lang="es-MX" sz="1400" kern="1200" dirty="0" err="1" smtClean="0"/>
            <a:t>tuplas</a:t>
          </a:r>
          <a:endParaRPr lang="es-MX" sz="1400" kern="1200" dirty="0"/>
        </a:p>
      </dsp:txBody>
      <dsp:txXfrm>
        <a:off x="1486606" y="718242"/>
        <a:ext cx="1065109" cy="1016395"/>
      </dsp:txXfrm>
    </dsp:sp>
    <dsp:sp modelId="{35887E08-5232-4496-8227-8F0C286CF5D9}">
      <dsp:nvSpPr>
        <dsp:cNvPr id="0" name=""/>
        <dsp:cNvSpPr/>
      </dsp:nvSpPr>
      <dsp:spPr>
        <a:xfrm>
          <a:off x="2525824" y="209768"/>
          <a:ext cx="1506291" cy="1437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Asignación de un valor relacionado con la distribución</a:t>
          </a:r>
          <a:endParaRPr lang="es-MX" sz="1400" kern="1200" dirty="0"/>
        </a:p>
      </dsp:txBody>
      <dsp:txXfrm>
        <a:off x="2746415" y="420270"/>
        <a:ext cx="1065109" cy="1016395"/>
      </dsp:txXfrm>
    </dsp:sp>
    <dsp:sp modelId="{04FDB3F3-AA78-4EC7-89C7-39195FD089A4}">
      <dsp:nvSpPr>
        <dsp:cNvPr id="0" name=""/>
        <dsp:cNvSpPr/>
      </dsp:nvSpPr>
      <dsp:spPr>
        <a:xfrm>
          <a:off x="855206" y="-7711"/>
          <a:ext cx="3834203" cy="320775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98B49-7040-4B6B-9A52-4571D56CFD2F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2C533-564A-4F12-A22A-39C19916A3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70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</a:t>
            </a:r>
            <a:r>
              <a:rPr lang="es-MX" baseline="0" dirty="0" smtClean="0"/>
              <a:t> se forma la ventana, ejemplos de </a:t>
            </a:r>
            <a:r>
              <a:rPr lang="es-MX" baseline="0" dirty="0" err="1" smtClean="0"/>
              <a:t>papers</a:t>
            </a:r>
            <a:r>
              <a:rPr lang="es-MX" baseline="0" dirty="0" smtClean="0"/>
              <a:t> donde eligen cierta ventana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7F14A-694E-4A9A-8280-1CE2F74ABC76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71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Ejemplos</a:t>
            </a:r>
            <a:r>
              <a:rPr lang="es-MX" baseline="0" dirty="0" smtClean="0"/>
              <a:t> de este promedio, mostrar acciones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7F14A-694E-4A9A-8280-1CE2F74ABC76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Igualmente</a:t>
            </a:r>
            <a:r>
              <a:rPr lang="es-MX" baseline="0" dirty="0" smtClean="0"/>
              <a:t> ponderado, tienes datos antes que el “previo”, ejemplos como coordenadas de un plano.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7F14A-694E-4A9A-8280-1CE2F74ABC76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7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Relevancia en</a:t>
            </a:r>
            <a:r>
              <a:rPr lang="es-MX" baseline="0" dirty="0" smtClean="0"/>
              <a:t> los datos, en este caso mayor peso al los datos nuevos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7F14A-694E-4A9A-8280-1CE2F74ABC76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431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</a:t>
            </a:r>
            <a:r>
              <a:rPr lang="es-MX" baseline="0" dirty="0" smtClean="0"/>
              <a:t> “pierden”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7F14A-694E-4A9A-8280-1CE2F74ABC76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59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6A4EA1-B0A0-4908-BAF8-46077FEA0539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B078B5-CA10-40A4-9110-A98DC81530B2}" type="datetimeFigureOut">
              <a:rPr lang="es-MX" smtClean="0"/>
              <a:t>30/09/2015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2.jpeg"/><Relationship Id="rId4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eduardomtz.shinyapps.io/SplinesNaturale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543800" cy="2593975"/>
          </a:xfrm>
        </p:spPr>
        <p:txBody>
          <a:bodyPr>
            <a:normAutofit/>
          </a:bodyPr>
          <a:lstStyle/>
          <a:p>
            <a:r>
              <a:rPr lang="es-MX" sz="6000" b="1" dirty="0" smtClean="0"/>
              <a:t>Interpolación con Splines Naturales</a:t>
            </a:r>
            <a:endParaRPr lang="es-MX" sz="60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4437112"/>
            <a:ext cx="6478488" cy="1377280"/>
          </a:xfrm>
        </p:spPr>
        <p:txBody>
          <a:bodyPr>
            <a:noAutofit/>
          </a:bodyPr>
          <a:lstStyle/>
          <a:p>
            <a:r>
              <a:rPr lang="es-MX" sz="2200" dirty="0" smtClean="0"/>
              <a:t>Alfredo Méndez			Christian Cuéllar</a:t>
            </a:r>
          </a:p>
          <a:p>
            <a:r>
              <a:rPr lang="es-MX" sz="2200" dirty="0" smtClean="0"/>
              <a:t>Antonio Ramírez		Eduardo Martínez</a:t>
            </a:r>
          </a:p>
          <a:p>
            <a:r>
              <a:rPr lang="es-MX" sz="2200" dirty="0" smtClean="0"/>
              <a:t>Ariana López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489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Autofit/>
          </a:bodyPr>
          <a:lstStyle/>
          <a:p>
            <a:r>
              <a:rPr lang="es-MX" sz="4000" dirty="0" smtClean="0"/>
              <a:t>¿Qué hacer con los datos faltantes?</a:t>
            </a:r>
            <a:endParaRPr lang="es-MX" sz="40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129448"/>
              </p:ext>
            </p:extLst>
          </p:nvPr>
        </p:nvGraphicFramePr>
        <p:xfrm>
          <a:off x="1403648" y="2359421"/>
          <a:ext cx="5544616" cy="4381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Rectángulo"/>
          <p:cNvSpPr/>
          <p:nvPr/>
        </p:nvSpPr>
        <p:spPr>
          <a:xfrm>
            <a:off x="539552" y="1250757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/>
              <a:t>Algunos ejemplos para tratar o completar los valores faltantes de una base de datos: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896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7258000" cy="2593975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 smtClean="0"/>
              <a:t>Interpolación</a:t>
            </a:r>
            <a:endParaRPr lang="es-MX" sz="60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8460432" y="-27384"/>
            <a:ext cx="720080" cy="6885384"/>
            <a:chOff x="7740352" y="-27384"/>
            <a:chExt cx="720080" cy="6885384"/>
          </a:xfrm>
        </p:grpSpPr>
        <p:sp>
          <p:nvSpPr>
            <p:cNvPr id="5" name="4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0" y="0"/>
            <a:ext cx="720080" cy="6885384"/>
            <a:chOff x="7740352" y="-27384"/>
            <a:chExt cx="720080" cy="6885384"/>
          </a:xfrm>
        </p:grpSpPr>
        <p:sp>
          <p:nvSpPr>
            <p:cNvPr id="10" name="9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1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Interpolación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 smtClean="0"/>
              <a:t>Es un método </a:t>
            </a:r>
            <a:r>
              <a:rPr lang="es-MX" sz="2800" dirty="0"/>
              <a:t>para construir nuevos datos </a:t>
            </a:r>
            <a:r>
              <a:rPr lang="es-MX" sz="2800" b="1" dirty="0"/>
              <a:t>dentro del rango</a:t>
            </a:r>
            <a:r>
              <a:rPr lang="es-MX" sz="2800" dirty="0"/>
              <a:t> de un conjunto de datos conocidos </a:t>
            </a:r>
            <a:r>
              <a:rPr lang="es-MX" sz="2800" dirty="0" smtClean="0"/>
              <a:t>o nodos.</a:t>
            </a:r>
            <a:endParaRPr lang="es-MX" sz="2800" dirty="0"/>
          </a:p>
          <a:p>
            <a:pPr marL="0" indent="0" algn="just">
              <a:buNone/>
            </a:pPr>
            <a:r>
              <a:rPr lang="es-MX" sz="2800" dirty="0" smtClean="0"/>
              <a:t>La interpolación construye una función </a:t>
            </a:r>
            <a:r>
              <a:rPr lang="es-MX" sz="2800" i="1" dirty="0" smtClean="0"/>
              <a:t>f(x)</a:t>
            </a:r>
            <a:r>
              <a:rPr lang="es-MX" sz="2800" dirty="0" smtClean="0"/>
              <a:t> que se ajusta a una serie de puntos conocidos </a:t>
            </a:r>
            <a:r>
              <a:rPr lang="es-MX" sz="2800" i="1" dirty="0" smtClean="0"/>
              <a:t>(</a:t>
            </a:r>
            <a:r>
              <a:rPr lang="es-MX" sz="2800" i="1" dirty="0" err="1" smtClean="0"/>
              <a:t>x</a:t>
            </a:r>
            <a:r>
              <a:rPr lang="es-MX" sz="2800" i="1" baseline="-25000" dirty="0" err="1" smtClean="0"/>
              <a:t>k</a:t>
            </a:r>
            <a:r>
              <a:rPr lang="es-MX" sz="2800" i="1" dirty="0" err="1" smtClean="0"/>
              <a:t>,y</a:t>
            </a:r>
            <a:r>
              <a:rPr lang="es-MX" sz="2800" i="1" baseline="-25000" dirty="0" err="1" smtClean="0"/>
              <a:t>k</a:t>
            </a:r>
            <a:r>
              <a:rPr lang="es-MX" sz="2800" i="1" dirty="0" smtClean="0"/>
              <a:t>). </a:t>
            </a:r>
            <a:endParaRPr lang="es-MX" sz="2800" dirty="0" smtClean="0"/>
          </a:p>
          <a:p>
            <a:pPr marL="0" indent="0" algn="just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953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Interpolación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MX" sz="2800" dirty="0" smtClean="0"/>
              <a:t>Dada una secuencia de </a:t>
            </a:r>
            <a:r>
              <a:rPr lang="es-MX" sz="2800" i="1" dirty="0" smtClean="0"/>
              <a:t>n+1</a:t>
            </a:r>
            <a:r>
              <a:rPr lang="es-MX" sz="2800" dirty="0" smtClean="0"/>
              <a:t> distintos números </a:t>
            </a:r>
            <a:r>
              <a:rPr lang="es-MX" sz="2800" i="1" dirty="0" err="1" smtClean="0"/>
              <a:t>x</a:t>
            </a:r>
            <a:r>
              <a:rPr lang="es-MX" sz="2800" i="1" baseline="-25000" dirty="0" err="1" smtClean="0"/>
              <a:t>k</a:t>
            </a:r>
            <a:r>
              <a:rPr lang="es-MX" sz="2800" dirty="0" smtClean="0"/>
              <a:t> con correspondientes números </a:t>
            </a:r>
            <a:r>
              <a:rPr lang="es-MX" sz="2800" i="1" dirty="0" err="1" smtClean="0"/>
              <a:t>y</a:t>
            </a:r>
            <a:r>
              <a:rPr lang="es-MX" sz="2800" i="1" baseline="-25000" dirty="0" err="1" smtClean="0"/>
              <a:t>k</a:t>
            </a:r>
            <a:r>
              <a:rPr lang="es-MX" sz="2800" dirty="0" smtClean="0"/>
              <a:t>, se busca una función tal que </a:t>
            </a:r>
          </a:p>
          <a:p>
            <a:pPr marL="0" indent="0" algn="ctr" fontAlgn="base">
              <a:buNone/>
            </a:pPr>
            <a:r>
              <a:rPr lang="es-MX" sz="2800" i="1" dirty="0" smtClean="0"/>
              <a:t>f(</a:t>
            </a:r>
            <a:r>
              <a:rPr lang="es-MX" sz="2800" i="1" dirty="0" err="1" smtClean="0"/>
              <a:t>x</a:t>
            </a:r>
            <a:r>
              <a:rPr lang="es-MX" sz="2800" i="1" baseline="-25000" dirty="0" err="1" smtClean="0"/>
              <a:t>k</a:t>
            </a:r>
            <a:r>
              <a:rPr lang="es-MX" sz="2800" i="1" dirty="0" smtClean="0"/>
              <a:t>) = </a:t>
            </a:r>
            <a:r>
              <a:rPr lang="es-MX" sz="2800" i="1" dirty="0" err="1" smtClean="0"/>
              <a:t>y</a:t>
            </a:r>
            <a:r>
              <a:rPr lang="es-MX" sz="2800" i="1" baseline="-25000" dirty="0" err="1" smtClean="0"/>
              <a:t>k</a:t>
            </a:r>
            <a:r>
              <a:rPr lang="es-MX" sz="2800" dirty="0" smtClean="0"/>
              <a:t>,	</a:t>
            </a:r>
            <a:r>
              <a:rPr lang="es-MX" sz="2800" i="1" dirty="0" smtClean="0"/>
              <a:t> k=0,1,…,n</a:t>
            </a:r>
            <a:endParaRPr lang="es-MX" sz="2800" dirty="0" smtClean="0"/>
          </a:p>
          <a:p>
            <a:pPr marL="0" indent="0" algn="just" fontAlgn="base">
              <a:buNone/>
            </a:pPr>
            <a:r>
              <a:rPr lang="es-MX" sz="2800" dirty="0" smtClean="0"/>
              <a:t>Cada par </a:t>
            </a:r>
            <a:r>
              <a:rPr lang="es-MX" sz="2800" i="1" dirty="0" smtClean="0"/>
              <a:t>(</a:t>
            </a:r>
            <a:r>
              <a:rPr lang="es-MX" sz="2800" i="1" dirty="0" err="1" smtClean="0"/>
              <a:t>x</a:t>
            </a:r>
            <a:r>
              <a:rPr lang="es-MX" sz="2800" i="1" baseline="-25000" dirty="0" err="1" smtClean="0"/>
              <a:t>k</a:t>
            </a:r>
            <a:r>
              <a:rPr lang="es-MX" sz="2800" i="1" dirty="0" err="1" smtClean="0"/>
              <a:t>,y</a:t>
            </a:r>
            <a:r>
              <a:rPr lang="es-MX" sz="2800" i="1" baseline="-25000" dirty="0" err="1" smtClean="0"/>
              <a:t>k</a:t>
            </a:r>
            <a:r>
              <a:rPr lang="es-MX" sz="2800" i="1" dirty="0" smtClean="0"/>
              <a:t>) </a:t>
            </a:r>
            <a:r>
              <a:rPr lang="es-MX" sz="2800" dirty="0" smtClean="0"/>
              <a:t>es un punto observado y a la </a:t>
            </a:r>
            <a:r>
              <a:rPr lang="es-MX" sz="2800" i="1" dirty="0" smtClean="0"/>
              <a:t>f</a:t>
            </a:r>
            <a:r>
              <a:rPr lang="es-MX" sz="2800" dirty="0" smtClean="0"/>
              <a:t> se le conoce como el interpolante para los puntos.</a:t>
            </a:r>
          </a:p>
          <a:p>
            <a:pPr algn="just"/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167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Extrapolación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A diferencia de la interpolación, la extrapolación </a:t>
            </a:r>
            <a:r>
              <a:rPr lang="es-MX" sz="2800" dirty="0" smtClean="0"/>
              <a:t>es el proceso </a:t>
            </a:r>
            <a:r>
              <a:rPr lang="es-MX" sz="2800" dirty="0"/>
              <a:t>mediante el cual se estima el valor de una variable con base en la relación que tiene con otra </a:t>
            </a:r>
            <a:r>
              <a:rPr lang="es-MX" sz="2800" b="1" i="1" dirty="0"/>
              <a:t>fuera del rango</a:t>
            </a:r>
            <a:r>
              <a:rPr lang="es-MX" sz="2800" b="1" dirty="0"/>
              <a:t> </a:t>
            </a:r>
            <a:r>
              <a:rPr lang="es-MX" sz="2800" dirty="0"/>
              <a:t>original observado</a:t>
            </a:r>
            <a:r>
              <a:rPr lang="es-MX" sz="2800" dirty="0" smtClean="0"/>
              <a:t>.</a:t>
            </a:r>
            <a:endParaRPr lang="es-MX" sz="2800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32103" t="44175" r="34604" b="37764"/>
          <a:stretch/>
        </p:blipFill>
        <p:spPr bwMode="auto">
          <a:xfrm>
            <a:off x="2051720" y="4149080"/>
            <a:ext cx="6048672" cy="217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59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Colocación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 smtClean="0"/>
              <a:t>Se refiere </a:t>
            </a:r>
            <a:r>
              <a:rPr lang="es-MX" sz="2800" dirty="0"/>
              <a:t>a la estimación del comportamiento de una función que relaciona las variables y </a:t>
            </a:r>
            <a:r>
              <a:rPr lang="es-MX" sz="2800" i="1" dirty="0"/>
              <a:t>necesariamente pasa</a:t>
            </a:r>
            <a:r>
              <a:rPr lang="es-MX" sz="2800" dirty="0"/>
              <a:t> por todos los puntos observados o nodos</a:t>
            </a:r>
            <a:r>
              <a:rPr lang="es-MX" sz="2800" dirty="0" smtClean="0"/>
              <a:t>. Los </a:t>
            </a:r>
            <a:r>
              <a:rPr lang="es-MX" sz="2800" dirty="0" err="1" smtClean="0"/>
              <a:t>splines</a:t>
            </a:r>
            <a:r>
              <a:rPr lang="es-MX" sz="2800" dirty="0" smtClean="0"/>
              <a:t> naturales, que se verán más adelante, representan un ejemplo de colocación.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5042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Aproximación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 smtClean="0"/>
              <a:t>Proceso de estimación de </a:t>
            </a:r>
            <a:r>
              <a:rPr lang="es-MX" sz="2800" dirty="0"/>
              <a:t>una función que relaciona las </a:t>
            </a:r>
            <a:r>
              <a:rPr lang="es-MX" sz="2800" dirty="0" smtClean="0"/>
              <a:t>variables, la cual </a:t>
            </a:r>
            <a:r>
              <a:rPr lang="es-MX" sz="2800" i="1" dirty="0"/>
              <a:t>puede o no </a:t>
            </a:r>
            <a:r>
              <a:rPr lang="es-MX" sz="2800" dirty="0"/>
              <a:t>pasar por los datos observados. </a:t>
            </a:r>
            <a:r>
              <a:rPr lang="es-MX" sz="2800" dirty="0" smtClean="0"/>
              <a:t>Una línea de regresión representa un ejemplo de aproximación.</a:t>
            </a:r>
            <a:endParaRPr lang="es-MX" sz="2800" dirty="0"/>
          </a:p>
          <a:p>
            <a:endParaRPr lang="es-MX" sz="2800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20848" t="60717" r="51940" b="21629"/>
          <a:stretch/>
        </p:blipFill>
        <p:spPr bwMode="auto">
          <a:xfrm>
            <a:off x="2195736" y="4005064"/>
            <a:ext cx="5782029" cy="2088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01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interpolación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Las cuestiones relevantes al momento de elegir un método apropiado </a:t>
            </a:r>
            <a:r>
              <a:rPr lang="es-MX" sz="2800" dirty="0" smtClean="0"/>
              <a:t>son:</a:t>
            </a:r>
          </a:p>
          <a:p>
            <a:r>
              <a:rPr lang="es-MX" sz="2800" dirty="0" smtClean="0"/>
              <a:t>Exactitud,</a:t>
            </a:r>
          </a:p>
          <a:p>
            <a:r>
              <a:rPr lang="es-MX" sz="2800" dirty="0" smtClean="0"/>
              <a:t>Suavidad del interpolante,</a:t>
            </a:r>
          </a:p>
          <a:p>
            <a:r>
              <a:rPr lang="es-MX" sz="2800" dirty="0" smtClean="0"/>
              <a:t>Puntos necesarios </a:t>
            </a:r>
            <a:r>
              <a:rPr lang="es-MX" sz="2800" dirty="0"/>
              <a:t>para </a:t>
            </a:r>
            <a:r>
              <a:rPr lang="es-MX" sz="2800" dirty="0" smtClean="0"/>
              <a:t>interpolar,</a:t>
            </a:r>
          </a:p>
          <a:p>
            <a:r>
              <a:rPr lang="es-MX" sz="2800" dirty="0" smtClean="0"/>
              <a:t>Simplicidad</a:t>
            </a:r>
            <a:r>
              <a:rPr lang="es-MX" sz="2800" dirty="0"/>
              <a:t>.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3752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MX" dirty="0"/>
              <a:t>Interpolación por el método del vecino más </a:t>
            </a:r>
            <a:r>
              <a:rPr lang="es-MX" dirty="0" smtClean="0"/>
              <a:t>cercano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Consiste en </a:t>
            </a:r>
            <a:r>
              <a:rPr lang="es-MX" sz="2800" b="1" dirty="0"/>
              <a:t>localizar el valor del dato más cercano </a:t>
            </a:r>
            <a:r>
              <a:rPr lang="es-MX" sz="2800" dirty="0"/>
              <a:t>y asignar el mismo valor. </a:t>
            </a:r>
            <a:r>
              <a:rPr lang="es-MX" sz="2800" dirty="0" smtClean="0"/>
              <a:t>Es </a:t>
            </a:r>
            <a:r>
              <a:rPr lang="es-MX" sz="2800" dirty="0"/>
              <a:t>una opción atractiva conforme aumenta el número de dimensiones por su velocidad y simplicidad.</a:t>
            </a:r>
          </a:p>
          <a:p>
            <a:endParaRPr lang="es-MX" sz="2800" dirty="0"/>
          </a:p>
        </p:txBody>
      </p:sp>
      <p:pic>
        <p:nvPicPr>
          <p:cNvPr id="4" name="3 Imagen" descr="https://upload.wikimedia.org/wikipedia/commons/thumb/4/47/Piecewise_constant.svg/600px-Piecewise_constant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3024336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https://upload.wikimedia.org/wikipedia/commons/thumb/2/20/Coloured_Voronoi_2D.svg/699px-Coloured_Voronoi_2D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04684"/>
            <a:ext cx="2592288" cy="2272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"/>
          <p:cNvSpPr/>
          <p:nvPr/>
        </p:nvSpPr>
        <p:spPr>
          <a:xfrm>
            <a:off x="1187624" y="5877583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 Una dimensión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436096" y="5949280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Dos dimensiones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89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Interpolación </a:t>
            </a:r>
            <a:r>
              <a:rPr lang="es-MX" dirty="0" smtClean="0"/>
              <a:t>lineal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1309"/>
            <a:ext cx="77152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700" dirty="0" smtClean="0"/>
              <a:t>Construye </a:t>
            </a:r>
            <a:r>
              <a:rPr lang="es-MX" sz="2700" b="1" dirty="0"/>
              <a:t>líneas rectas </a:t>
            </a:r>
            <a:r>
              <a:rPr lang="es-MX" sz="2700" dirty="0"/>
              <a:t>entre dos nodos cuyos valores son conocidos</a:t>
            </a:r>
            <a:r>
              <a:rPr lang="es-MX" sz="2700" dirty="0" smtClean="0"/>
              <a:t>. </a:t>
            </a:r>
            <a:r>
              <a:rPr lang="es-MX" sz="2700" dirty="0"/>
              <a:t>Así, </a:t>
            </a:r>
            <a:r>
              <a:rPr lang="es-MX" sz="2700" dirty="0" smtClean="0"/>
              <a:t>la fórmula </a:t>
            </a:r>
            <a:r>
              <a:rPr lang="es-MX" sz="2700" dirty="0"/>
              <a:t>de la </a:t>
            </a:r>
            <a:r>
              <a:rPr lang="es-MX" sz="2700" dirty="0" smtClean="0"/>
              <a:t>interpolación </a:t>
            </a:r>
            <a:r>
              <a:rPr lang="es-MX" sz="2700" dirty="0"/>
              <a:t>lineal en el intervalo </a:t>
            </a:r>
            <a:r>
              <a:rPr lang="es-MX" sz="2700" i="1" dirty="0"/>
              <a:t>(x</a:t>
            </a:r>
            <a:r>
              <a:rPr lang="es-MX" sz="2700" i="1" baseline="-25000" dirty="0"/>
              <a:t>0</a:t>
            </a:r>
            <a:r>
              <a:rPr lang="es-MX" sz="2700" i="1" dirty="0"/>
              <a:t>, x</a:t>
            </a:r>
            <a:r>
              <a:rPr lang="es-MX" sz="2700" i="1" baseline="-25000" dirty="0"/>
              <a:t>1</a:t>
            </a:r>
            <a:r>
              <a:rPr lang="es-MX" sz="2700" i="1" dirty="0"/>
              <a:t>) </a:t>
            </a:r>
            <a:r>
              <a:rPr lang="es-MX" sz="2700" dirty="0"/>
              <a:t>es:</a:t>
            </a:r>
          </a:p>
          <a:p>
            <a:pPr marL="0" indent="0" algn="just">
              <a:buNone/>
            </a:pPr>
            <a:endParaRPr lang="es-MX" sz="2700" dirty="0" smtClean="0"/>
          </a:p>
          <a:p>
            <a:pPr marL="0" indent="0" algn="just">
              <a:buNone/>
            </a:pPr>
            <a:r>
              <a:rPr lang="es-MX" sz="2700" dirty="0" smtClean="0"/>
              <a:t>Este método es sencillo y rápido, pero no es muy preciso para aproximar funciones y el interpolante no es diferenciable en el punto </a:t>
            </a:r>
            <a:r>
              <a:rPr lang="es-MX" sz="2700" i="1" dirty="0" err="1" smtClean="0"/>
              <a:t>x</a:t>
            </a:r>
            <a:r>
              <a:rPr lang="es-MX" sz="2700" i="1" baseline="-25000" dirty="0" err="1" smtClean="0"/>
              <a:t>k</a:t>
            </a:r>
            <a:r>
              <a:rPr lang="es-MX" sz="2700" dirty="0" smtClean="0"/>
              <a:t>.</a:t>
            </a:r>
            <a:endParaRPr lang="es-MX" sz="2700" dirty="0"/>
          </a:p>
          <a:p>
            <a:pPr marL="0" indent="0">
              <a:buNone/>
            </a:pPr>
            <a:endParaRPr lang="es-MX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2915816" y="2564904"/>
                <a:ext cx="3240360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/>
                        </a:rPr>
                        <m:t>𝑦</m:t>
                      </m:r>
                      <m:r>
                        <a:rPr lang="es-MX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MX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MX" sz="2000" i="1">
                          <a:latin typeface="Cambria Math"/>
                        </a:rPr>
                        <m:t>+(</m:t>
                      </m:r>
                      <m:sSub>
                        <m:sSubPr>
                          <m:ctrlPr>
                            <a:rPr lang="es-MX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MX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MX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MX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MX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MX" sz="2000" i="1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s-MX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sz="2000" i="1">
                              <a:latin typeface="Cambria Math"/>
                            </a:rPr>
                            <m:t>𝑥</m:t>
                          </m:r>
                          <m:r>
                            <a:rPr lang="es-MX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564904"/>
                <a:ext cx="3240360" cy="6712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4 Imagen" descr="https://upload.wikimedia.org/wikipedia/commons/thumb/6/67/Interpolation_example_linear.svg/600px-Interpolation_example_linear.svg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6"/>
          <a:stretch/>
        </p:blipFill>
        <p:spPr bwMode="auto">
          <a:xfrm>
            <a:off x="4932159" y="4293096"/>
            <a:ext cx="3384257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3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7258000" cy="2593975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 smtClean="0"/>
              <a:t>Motivación</a:t>
            </a:r>
            <a:endParaRPr lang="es-MX" sz="60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8460432" y="-27384"/>
            <a:ext cx="720080" cy="6885384"/>
            <a:chOff x="7740352" y="-27384"/>
            <a:chExt cx="720080" cy="6885384"/>
          </a:xfrm>
        </p:grpSpPr>
        <p:sp>
          <p:nvSpPr>
            <p:cNvPr id="5" name="4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0" y="0"/>
            <a:ext cx="720080" cy="6885384"/>
            <a:chOff x="7740352" y="-27384"/>
            <a:chExt cx="720080" cy="6885384"/>
          </a:xfrm>
        </p:grpSpPr>
        <p:sp>
          <p:nvSpPr>
            <p:cNvPr id="10" name="9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804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Interpolación </a:t>
            </a:r>
            <a:r>
              <a:rPr lang="es-MX" dirty="0" err="1" smtClean="0"/>
              <a:t>polinomial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85921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 smtClean="0"/>
              <a:t>Consiste </a:t>
            </a:r>
            <a:r>
              <a:rPr lang="es-MX" sz="2800" dirty="0"/>
              <a:t>en buscar un polinomio que pase exactamente por los puntos </a:t>
            </a:r>
            <a:r>
              <a:rPr lang="es-MX" sz="2800" dirty="0" smtClean="0"/>
              <a:t>conocidos. Si </a:t>
            </a:r>
            <a:r>
              <a:rPr lang="es-MX" sz="2800" dirty="0"/>
              <a:t>se tienen </a:t>
            </a:r>
            <a:r>
              <a:rPr lang="es-MX" sz="2800" i="1" dirty="0"/>
              <a:t>n+1</a:t>
            </a:r>
            <a:r>
              <a:rPr lang="es-MX" sz="2800" dirty="0"/>
              <a:t> puntos, entonces existe un </a:t>
            </a:r>
            <a:r>
              <a:rPr lang="es-MX" sz="2800" b="1" dirty="0"/>
              <a:t>polinomio de grado </a:t>
            </a:r>
            <a:r>
              <a:rPr lang="es-MX" sz="2800" b="1" i="1" dirty="0"/>
              <a:t>n</a:t>
            </a:r>
            <a:r>
              <a:rPr lang="es-MX" sz="2800" b="1" dirty="0"/>
              <a:t> </a:t>
            </a:r>
            <a:r>
              <a:rPr lang="es-MX" sz="2800" dirty="0"/>
              <a:t>que pasa por todos ellos</a:t>
            </a:r>
            <a:r>
              <a:rPr lang="es-MX" sz="2800" dirty="0" smtClean="0"/>
              <a:t>. Pero </a:t>
            </a:r>
            <a:r>
              <a:rPr lang="es-MX" sz="2800" dirty="0"/>
              <a:t>conforme aumenta </a:t>
            </a:r>
            <a:r>
              <a:rPr lang="es-MX" sz="2800" i="1" dirty="0"/>
              <a:t>n</a:t>
            </a:r>
            <a:r>
              <a:rPr lang="es-MX" sz="2800" dirty="0"/>
              <a:t>, </a:t>
            </a:r>
            <a:r>
              <a:rPr lang="es-MX" sz="2800" dirty="0" smtClean="0"/>
              <a:t>se </a:t>
            </a:r>
            <a:r>
              <a:rPr lang="es-MX" sz="2800" dirty="0"/>
              <a:t>incrementa el número de </a:t>
            </a:r>
            <a:r>
              <a:rPr lang="es-MX" sz="2800" dirty="0" smtClean="0"/>
              <a:t>ecuaciones y la curva interpolante puede llegar a ser inestable al oscilar en el intervalo.</a:t>
            </a:r>
            <a:endParaRPr lang="es-MX" sz="2800" dirty="0"/>
          </a:p>
        </p:txBody>
      </p:sp>
      <p:pic>
        <p:nvPicPr>
          <p:cNvPr id="4" name="3 Imagen" descr="https://upload.wikimedia.org/wikipedia/commons/thumb/4/41/Interpolation_example_polynomial.svg/600px-Interpolation_example_polynomial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744416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7258000" cy="2593975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 smtClean="0"/>
              <a:t>Ventanas Móviles</a:t>
            </a:r>
            <a:endParaRPr lang="es-MX" sz="60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8460432" y="-27384"/>
            <a:ext cx="720080" cy="6885384"/>
            <a:chOff x="7740352" y="-27384"/>
            <a:chExt cx="720080" cy="6885384"/>
          </a:xfrm>
        </p:grpSpPr>
        <p:sp>
          <p:nvSpPr>
            <p:cNvPr id="5" name="4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0" y="0"/>
            <a:ext cx="720080" cy="6885384"/>
            <a:chOff x="7740352" y="-27384"/>
            <a:chExt cx="720080" cy="6885384"/>
          </a:xfrm>
        </p:grpSpPr>
        <p:sp>
          <p:nvSpPr>
            <p:cNvPr id="10" name="9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1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/>
              <a:t>Promedios de Ventanas Móviles</a:t>
            </a:r>
            <a:endParaRPr lang="es-MX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 smtClean="0"/>
              <a:t>Ventana:</a:t>
            </a:r>
          </a:p>
          <a:p>
            <a:pPr marL="114300" indent="0" algn="just">
              <a:buNone/>
            </a:pPr>
            <a:r>
              <a:rPr lang="es-MX" sz="2800" dirty="0" smtClean="0"/>
              <a:t>Es un </a:t>
            </a:r>
            <a:r>
              <a:rPr lang="es-MX" sz="2800" b="1" dirty="0"/>
              <a:t>s</a:t>
            </a:r>
            <a:r>
              <a:rPr lang="es-MX" sz="2800" b="1" dirty="0" smtClean="0"/>
              <a:t>ubconjunto</a:t>
            </a:r>
            <a:r>
              <a:rPr lang="es-MX" sz="2800" dirty="0" smtClean="0"/>
              <a:t> delimitado de </a:t>
            </a:r>
            <a:r>
              <a:rPr lang="es-MX" sz="2800" b="1" dirty="0" smtClean="0"/>
              <a:t>‘</a:t>
            </a:r>
            <a:r>
              <a:rPr lang="es-MX" sz="2800" b="1" i="1" dirty="0" smtClean="0"/>
              <a:t>k</a:t>
            </a:r>
            <a:r>
              <a:rPr lang="es-MX" sz="2800" b="1" dirty="0" smtClean="0"/>
              <a:t>’ datos</a:t>
            </a:r>
            <a:r>
              <a:rPr lang="es-MX" sz="2800" dirty="0" smtClean="0"/>
              <a:t>.</a:t>
            </a:r>
          </a:p>
          <a:p>
            <a:pPr marL="114300" indent="0" algn="just">
              <a:buNone/>
            </a:pPr>
            <a:r>
              <a:rPr lang="es-MX" sz="2800" dirty="0" smtClean="0"/>
              <a:t>El tamaño ‘</a:t>
            </a:r>
            <a:r>
              <a:rPr lang="es-MX" sz="2800" i="1" dirty="0" smtClean="0"/>
              <a:t>k</a:t>
            </a:r>
            <a:r>
              <a:rPr lang="es-MX" sz="2800" dirty="0" smtClean="0"/>
              <a:t>’ de la ventana se determina con base a la información que se esté analizando.</a:t>
            </a:r>
          </a:p>
          <a:p>
            <a:pPr marL="114300" indent="0" algn="just">
              <a:buNone/>
            </a:pPr>
            <a:r>
              <a:rPr lang="es-MX" sz="2800" dirty="0" smtClean="0"/>
              <a:t>No existe una regla específica que indique cómo seleccionar el tamaño de la ventana.</a:t>
            </a:r>
          </a:p>
          <a:p>
            <a:pPr algn="just"/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245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330351"/>
            <a:ext cx="4597400" cy="219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Promedio de Ventana Móvil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700" dirty="0"/>
              <a:t>Un </a:t>
            </a:r>
            <a:r>
              <a:rPr lang="es-MX" sz="2700" i="1" dirty="0"/>
              <a:t>promedio móvil </a:t>
            </a:r>
            <a:r>
              <a:rPr lang="es-MX" sz="2700" dirty="0"/>
              <a:t>con un ancho de ventana </a:t>
            </a:r>
            <a:r>
              <a:rPr lang="es-MX" sz="2700" i="1" dirty="0" smtClean="0"/>
              <a:t>‘k’</a:t>
            </a:r>
            <a:r>
              <a:rPr lang="es-MX" sz="2700" dirty="0" smtClean="0"/>
              <a:t>, </a:t>
            </a:r>
            <a:r>
              <a:rPr lang="es-MX" sz="2700" dirty="0"/>
              <a:t>promediará cada conjunto de </a:t>
            </a:r>
            <a:r>
              <a:rPr lang="es-MX" sz="2700" i="1" dirty="0" smtClean="0"/>
              <a:t>‘k’</a:t>
            </a:r>
            <a:r>
              <a:rPr lang="es-MX" sz="2700" dirty="0" smtClean="0"/>
              <a:t> </a:t>
            </a:r>
            <a:r>
              <a:rPr lang="es-MX" sz="2700" dirty="0"/>
              <a:t>datos pasando por todos los datos disponibles</a:t>
            </a:r>
            <a:r>
              <a:rPr lang="es-MX" sz="2700" dirty="0" smtClean="0"/>
              <a:t>.</a:t>
            </a:r>
          </a:p>
          <a:p>
            <a:pPr marL="114300" indent="0" algn="just">
              <a:buNone/>
            </a:pPr>
            <a:r>
              <a:rPr lang="es-MX" sz="2700" dirty="0" smtClean="0"/>
              <a:t>El </a:t>
            </a:r>
            <a:r>
              <a:rPr lang="es-MX" sz="2700" dirty="0"/>
              <a:t>término </a:t>
            </a:r>
            <a:r>
              <a:rPr lang="es-MX" sz="2700" i="1" dirty="0"/>
              <a:t>móvil</a:t>
            </a:r>
            <a:r>
              <a:rPr lang="es-MX" sz="2700" dirty="0"/>
              <a:t> indica que conforme se tenga disponible una nueva observación de los datos, se reemplaza la observación más antigua en el cálculo y se genera un nuevo </a:t>
            </a:r>
            <a:r>
              <a:rPr lang="es-MX" sz="2700" dirty="0" smtClean="0"/>
              <a:t>promedio.</a:t>
            </a:r>
          </a:p>
        </p:txBody>
      </p:sp>
    </p:spTree>
    <p:extLst>
      <p:ext uri="{BB962C8B-B14F-4D97-AF65-F5344CB8AC3E}">
        <p14:creationId xmlns:p14="http://schemas.microsoft.com/office/powerpoint/2010/main" val="39499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Promedio Móvil Simple Previo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32" y="1364704"/>
            <a:ext cx="358096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800" dirty="0"/>
              <a:t>Es una suma igualmente ponderada de </a:t>
            </a:r>
            <a:r>
              <a:rPr lang="es-MX" sz="2800" i="1" dirty="0"/>
              <a:t>k</a:t>
            </a:r>
            <a:r>
              <a:rPr lang="es-MX" sz="2800" dirty="0"/>
              <a:t> </a:t>
            </a:r>
            <a:r>
              <a:rPr lang="es-MX" sz="2800" b="1" dirty="0"/>
              <a:t>datos anteriores</a:t>
            </a:r>
            <a:r>
              <a:rPr lang="es-MX" sz="2800" dirty="0"/>
              <a:t>, donde cada peso es igual a </a:t>
            </a:r>
            <a:r>
              <a:rPr lang="es-MX" sz="2800" i="1" dirty="0"/>
              <a:t>1/k</a:t>
            </a:r>
            <a:r>
              <a:rPr lang="es-MX" sz="2800" dirty="0"/>
              <a:t> para cada dato. La ventana de ancho </a:t>
            </a:r>
            <a:r>
              <a:rPr lang="es-MX" sz="2800" dirty="0" smtClean="0"/>
              <a:t>‘</a:t>
            </a:r>
            <a:r>
              <a:rPr lang="es-MX" sz="2800" i="1" dirty="0" smtClean="0"/>
              <a:t>k</a:t>
            </a:r>
            <a:r>
              <a:rPr lang="es-MX" sz="2800" dirty="0" smtClean="0"/>
              <a:t>’, </a:t>
            </a:r>
            <a:r>
              <a:rPr lang="es-MX" sz="2800" dirty="0"/>
              <a:t>se establece sobre el valor disponible más reciente de la </a:t>
            </a:r>
            <a:r>
              <a:rPr lang="es-MX" sz="2800" dirty="0" smtClean="0"/>
              <a:t>serie.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27567" y="5767825"/>
                <a:ext cx="5120697" cy="541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2200" i="1">
                              <a:latin typeface="Cambria Math"/>
                            </a:rPr>
                            <m:t>𝑃𝑀</m:t>
                          </m:r>
                        </m:e>
                        <m:sub>
                          <m:r>
                            <a:rPr lang="es-MX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MX" sz="2200" i="1">
                          <a:latin typeface="Cambria Math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s-MX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MX" sz="220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s-MX" sz="2200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MX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+…+ 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MX" sz="220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567" y="5767825"/>
                <a:ext cx="5120697" cy="5414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76872"/>
            <a:ext cx="447054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derecha"/>
          <p:cNvSpPr/>
          <p:nvPr/>
        </p:nvSpPr>
        <p:spPr>
          <a:xfrm>
            <a:off x="4387915" y="4240191"/>
            <a:ext cx="40010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1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es-MX" sz="4400" dirty="0"/>
              <a:t>Promedio Móvil Simple </a:t>
            </a:r>
            <a:r>
              <a:rPr lang="es-MX" sz="4400" dirty="0" smtClean="0"/>
              <a:t>Centrado</a:t>
            </a:r>
            <a:endParaRPr lang="es-MX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3466728" cy="45720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800" dirty="0"/>
              <a:t>En este tipo de promedios el valor del promedio móvil en el tiempo </a:t>
            </a:r>
            <a:r>
              <a:rPr lang="es-MX" sz="2800" dirty="0" smtClean="0"/>
              <a:t>‘t’, </a:t>
            </a:r>
            <a:r>
              <a:rPr lang="es-MX" sz="2800" dirty="0"/>
              <a:t>se calcula centralizando la ventana </a:t>
            </a:r>
            <a:r>
              <a:rPr lang="es-MX" sz="2800" b="1" dirty="0"/>
              <a:t>alrededor del tiempo </a:t>
            </a:r>
            <a:r>
              <a:rPr lang="es-MX" sz="2800" b="1" dirty="0" smtClean="0"/>
              <a:t>‘t’</a:t>
            </a:r>
            <a:r>
              <a:rPr lang="es-MX" sz="2800" dirty="0" smtClean="0"/>
              <a:t> </a:t>
            </a:r>
            <a:r>
              <a:rPr lang="es-MX" sz="2800" dirty="0"/>
              <a:t>y promediando alrededor de los </a:t>
            </a:r>
            <a:r>
              <a:rPr lang="es-MX" sz="2800" dirty="0" smtClean="0"/>
              <a:t>‘k’ </a:t>
            </a:r>
            <a:r>
              <a:rPr lang="es-MX" sz="2800" dirty="0"/>
              <a:t>valores de la ventana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2219" y="5747435"/>
                <a:ext cx="8200221" cy="561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2200" i="1">
                              <a:latin typeface="Cambria Math"/>
                            </a:rPr>
                            <m:t>𝑃𝑀𝐶</m:t>
                          </m:r>
                        </m:e>
                        <m:sub>
                          <m:r>
                            <a:rPr lang="es-MX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MX" sz="2200" i="1">
                          <a:latin typeface="Cambria Math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s-MX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MX" sz="220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s-MX" sz="2200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MX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+…+ 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+…+ 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19" y="5747435"/>
                <a:ext cx="8200221" cy="5618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69976"/>
            <a:ext cx="44558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Flecha derecha"/>
          <p:cNvSpPr/>
          <p:nvPr/>
        </p:nvSpPr>
        <p:spPr>
          <a:xfrm>
            <a:off x="4387915" y="4149080"/>
            <a:ext cx="40010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2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 </a:t>
            </a:r>
            <a:r>
              <a:rPr lang="es-MX" dirty="0" smtClean="0"/>
              <a:t>Móvil </a:t>
            </a:r>
            <a:r>
              <a:rPr lang="es-MX" dirty="0"/>
              <a:t>P</a:t>
            </a:r>
            <a:r>
              <a:rPr lang="es-MX" dirty="0" smtClean="0"/>
              <a:t>onderado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7848872" cy="5165472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700" dirty="0"/>
              <a:t>Es un promedio que contiene factores multiplicativos para dar </a:t>
            </a:r>
            <a:r>
              <a:rPr lang="es-MX" sz="2700" b="1" dirty="0"/>
              <a:t>diferentes pesos </a:t>
            </a:r>
            <a:r>
              <a:rPr lang="es-MX" sz="2700" dirty="0"/>
              <a:t>a los datos dentro de una ventana de modo que algunos datos tengan mayor relevancia que </a:t>
            </a:r>
            <a:r>
              <a:rPr lang="es-MX" sz="2700" dirty="0" smtClean="0"/>
              <a:t>otros.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5576" y="5589240"/>
                <a:ext cx="74964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2200" i="1">
                              <a:latin typeface="Cambria Math"/>
                            </a:rPr>
                            <m:t>𝑃𝑀𝑃</m:t>
                          </m:r>
                        </m:e>
                        <m:sub>
                          <m:r>
                            <a:rPr lang="es-MX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MX" sz="22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s-MX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)+(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200" i="1">
                              <a:latin typeface="Cambria Math"/>
                            </a:rPr>
                            <m:t>)+…+(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MX" sz="2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89240"/>
                <a:ext cx="7496426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17398" y="6021288"/>
                <a:ext cx="1730666" cy="702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s-MX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s-MX" sz="1400" i="1">
                              <a:latin typeface="Cambria Math"/>
                            </a:rPr>
                            <m:t>𝑖</m:t>
                          </m:r>
                          <m:r>
                            <a:rPr lang="es-MX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MX" sz="14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s-MX" sz="1400" i="1">
                              <a:latin typeface="Cambria Math"/>
                            </a:rPr>
                            <m:t>𝑊𝑖</m:t>
                          </m:r>
                        </m:e>
                      </m:nary>
                      <m:r>
                        <a:rPr lang="es-MX" sz="1400" i="1">
                          <a:latin typeface="Cambria Math"/>
                        </a:rPr>
                        <m:t>=1 , </m:t>
                      </m:r>
                      <m:r>
                        <a:rPr lang="es-MX" sz="1400" i="1">
                          <a:latin typeface="Cambria Math"/>
                        </a:rPr>
                        <m:t>𝑊𝑖</m:t>
                      </m:r>
                      <m:r>
                        <a:rPr lang="es-MX" sz="1400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98" y="6021288"/>
                <a:ext cx="1730666" cy="702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/>
          <a:stretch/>
        </p:blipFill>
        <p:spPr bwMode="auto">
          <a:xfrm>
            <a:off x="3772318" y="2852936"/>
            <a:ext cx="4544098" cy="245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23528" y="3003917"/>
            <a:ext cx="3384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es-MX" sz="2700" dirty="0"/>
              <a:t>Los pesos pueden ser elegidos para darle mayor importancia a los datos centrales, iniciales o finales de nuestra </a:t>
            </a:r>
            <a:r>
              <a:rPr lang="es-MX" sz="2700" dirty="0" smtClean="0"/>
              <a:t>ventana.</a:t>
            </a:r>
            <a:endParaRPr lang="es-MX" sz="2700" dirty="0"/>
          </a:p>
        </p:txBody>
      </p:sp>
      <p:sp>
        <p:nvSpPr>
          <p:cNvPr id="8" name="7 Flecha derecha"/>
          <p:cNvSpPr/>
          <p:nvPr/>
        </p:nvSpPr>
        <p:spPr>
          <a:xfrm>
            <a:off x="3923928" y="4509120"/>
            <a:ext cx="40010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4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61789"/>
            <a:ext cx="8064896" cy="5135563"/>
          </a:xfrm>
        </p:spPr>
        <p:txBody>
          <a:bodyPr>
            <a:noAutofit/>
          </a:bodyPr>
          <a:lstStyle/>
          <a:p>
            <a:pPr algn="just"/>
            <a:r>
              <a:rPr lang="es-MX" sz="2600" dirty="0" smtClean="0"/>
              <a:t>Son frecuentemente utilizados a </a:t>
            </a:r>
            <a:r>
              <a:rPr lang="es-MX" sz="2600" b="1" dirty="0"/>
              <a:t>su facilidad de </a:t>
            </a:r>
            <a:r>
              <a:rPr lang="es-MX" sz="2600" b="1" dirty="0" smtClean="0"/>
              <a:t>cálculo</a:t>
            </a:r>
            <a:r>
              <a:rPr lang="es-MX" sz="2600" dirty="0" smtClean="0"/>
              <a:t>.</a:t>
            </a:r>
            <a:endParaRPr lang="es-MX" sz="2600" dirty="0"/>
          </a:p>
          <a:p>
            <a:pPr algn="just"/>
            <a:r>
              <a:rPr lang="es-MX" sz="2600" dirty="0" smtClean="0"/>
              <a:t>Al generar una serie de promedios usando las ventanas, los primeros datos y/o los últimos no tienen registros con los cuales puedan promediarse. </a:t>
            </a:r>
          </a:p>
          <a:p>
            <a:pPr algn="just"/>
            <a:r>
              <a:rPr lang="es-MX" sz="2600" dirty="0" smtClean="0"/>
              <a:t>Son sensibles </a:t>
            </a:r>
            <a:r>
              <a:rPr lang="es-MX" sz="2600" dirty="0"/>
              <a:t>a los </a:t>
            </a:r>
            <a:r>
              <a:rPr lang="es-MX" sz="2600" b="1" dirty="0"/>
              <a:t>valores </a:t>
            </a:r>
            <a:r>
              <a:rPr lang="es-MX" sz="2600" b="1" dirty="0" smtClean="0"/>
              <a:t>atípicos</a:t>
            </a:r>
            <a:r>
              <a:rPr lang="es-MX" sz="2600" dirty="0" smtClean="0"/>
              <a:t>.</a:t>
            </a:r>
            <a:endParaRPr lang="es-MX" sz="2600" dirty="0"/>
          </a:p>
          <a:p>
            <a:pPr algn="just"/>
            <a:r>
              <a:rPr lang="es-MX" sz="2600" b="1" dirty="0" smtClean="0"/>
              <a:t>Suavizan</a:t>
            </a:r>
            <a:r>
              <a:rPr lang="es-MX" sz="2600" dirty="0" smtClean="0"/>
              <a:t> </a:t>
            </a:r>
            <a:r>
              <a:rPr lang="es-MX" sz="2600" dirty="0"/>
              <a:t>la función de los </a:t>
            </a:r>
            <a:r>
              <a:rPr lang="es-MX" sz="2600" dirty="0" smtClean="0"/>
              <a:t>datos.</a:t>
            </a:r>
          </a:p>
          <a:p>
            <a:pPr algn="just"/>
            <a:r>
              <a:rPr lang="es-MX" sz="2600" dirty="0" smtClean="0"/>
              <a:t>No </a:t>
            </a:r>
            <a:r>
              <a:rPr lang="es-MX" sz="2600" dirty="0"/>
              <a:t>existe una regla específica que indique cómo </a:t>
            </a:r>
            <a:r>
              <a:rPr lang="es-MX" sz="2600" dirty="0" smtClean="0"/>
              <a:t>seleccionar el tamaño de la ventana.</a:t>
            </a:r>
          </a:p>
          <a:p>
            <a:pPr algn="just"/>
            <a:r>
              <a:rPr lang="es-MX" sz="2600" dirty="0"/>
              <a:t>El </a:t>
            </a:r>
            <a:r>
              <a:rPr lang="es-MX" sz="2600" b="1" dirty="0"/>
              <a:t>error </a:t>
            </a:r>
            <a:r>
              <a:rPr lang="es-MX" sz="2600" b="1" dirty="0" smtClean="0"/>
              <a:t>promedio es mayor </a:t>
            </a:r>
            <a:r>
              <a:rPr lang="es-MX" sz="2600" dirty="0"/>
              <a:t>en este método </a:t>
            </a:r>
            <a:r>
              <a:rPr lang="es-MX" sz="2600" dirty="0" smtClean="0"/>
              <a:t>que con </a:t>
            </a:r>
            <a:r>
              <a:rPr lang="es-MX" sz="2600" dirty="0" err="1"/>
              <a:t>splines</a:t>
            </a:r>
            <a:r>
              <a:rPr lang="es-MX" sz="2600" dirty="0"/>
              <a:t> </a:t>
            </a:r>
            <a:r>
              <a:rPr lang="es-MX" sz="2600" dirty="0" smtClean="0"/>
              <a:t>naturales.</a:t>
            </a:r>
            <a:endParaRPr lang="es-MX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Consideraciones:</a:t>
            </a:r>
            <a:br>
              <a:rPr lang="es-MX" dirty="0" smtClean="0"/>
            </a:br>
            <a:r>
              <a:rPr lang="es-MX" sz="3600" dirty="0" smtClean="0"/>
              <a:t>Promedios de Ventanas Móviles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7636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7258000" cy="2593975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 smtClean="0"/>
              <a:t>Splines</a:t>
            </a:r>
            <a:endParaRPr lang="es-MX" sz="60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8460432" y="-27384"/>
            <a:ext cx="720080" cy="6885384"/>
            <a:chOff x="7740352" y="-27384"/>
            <a:chExt cx="720080" cy="6885384"/>
          </a:xfrm>
        </p:grpSpPr>
        <p:sp>
          <p:nvSpPr>
            <p:cNvPr id="5" name="4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0" y="0"/>
            <a:ext cx="720080" cy="6885384"/>
            <a:chOff x="7740352" y="-27384"/>
            <a:chExt cx="720080" cy="6885384"/>
          </a:xfrm>
        </p:grpSpPr>
        <p:sp>
          <p:nvSpPr>
            <p:cNvPr id="10" name="9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1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32" y="2132856"/>
            <a:ext cx="6249652" cy="382391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Definición</a:t>
            </a:r>
            <a:r>
              <a:rPr lang="en-US" dirty="0"/>
              <a:t> de Splines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800" dirty="0"/>
              <a:t>Un </a:t>
            </a:r>
            <a:r>
              <a:rPr lang="es-ES" sz="2800" b="1" dirty="0" err="1"/>
              <a:t>Spline</a:t>
            </a:r>
            <a:r>
              <a:rPr lang="es-ES" sz="2800" dirty="0"/>
              <a:t> es una función </a:t>
            </a:r>
            <a:r>
              <a:rPr lang="es-ES" sz="2800" dirty="0" err="1"/>
              <a:t>polinomial</a:t>
            </a:r>
            <a:r>
              <a:rPr lang="es-ES" sz="2800" dirty="0"/>
              <a:t> definida por “pedazos</a:t>
            </a:r>
            <a:r>
              <a:rPr lang="es-ES" sz="2800" dirty="0" smtClean="0"/>
              <a:t>”.</a:t>
            </a:r>
            <a:endParaRPr lang="es-E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131840" y="5949280"/>
            <a:ext cx="3914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Datos faltantes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Se presentan </a:t>
            </a:r>
            <a:r>
              <a:rPr lang="es-MX" sz="2800" dirty="0"/>
              <a:t>cuando no existe un valor almacenado para una observación en una variable dada. </a:t>
            </a:r>
            <a:endParaRPr lang="es-MX" sz="2800" dirty="0" smtClean="0"/>
          </a:p>
          <a:p>
            <a:pPr algn="just"/>
            <a:r>
              <a:rPr lang="es-MX" sz="2800" dirty="0" smtClean="0"/>
              <a:t>Fenómeno común </a:t>
            </a:r>
            <a:r>
              <a:rPr lang="es-MX" sz="2800" dirty="0"/>
              <a:t>en grandes bases de datos y en bases que reportan los resultados de encuestas. </a:t>
            </a:r>
          </a:p>
        </p:txBody>
      </p:sp>
      <p:pic>
        <p:nvPicPr>
          <p:cNvPr id="1026" name="Picture 2" descr="https://www.ssc.wisc.edu/sscc/pubs/screenshots/4-30/4-30_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5" t="26607" r="7337" b="33695"/>
          <a:stretch/>
        </p:blipFill>
        <p:spPr bwMode="auto">
          <a:xfrm>
            <a:off x="3275856" y="4869160"/>
            <a:ext cx="4719484" cy="146330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de un Spline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93" y="1825625"/>
            <a:ext cx="5333743" cy="4351338"/>
          </a:xfrm>
        </p:spPr>
      </p:pic>
      <p:sp>
        <p:nvSpPr>
          <p:cNvPr id="3" name="Oval 2"/>
          <p:cNvSpPr/>
          <p:nvPr/>
        </p:nvSpPr>
        <p:spPr>
          <a:xfrm>
            <a:off x="2947312" y="5177308"/>
            <a:ext cx="86933" cy="15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76955" y="5177307"/>
            <a:ext cx="86933" cy="15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1763688" y="4643925"/>
            <a:ext cx="1219787" cy="6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73146" y="4597757"/>
            <a:ext cx="1818734" cy="60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441309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Nudos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1026" y="3111351"/>
            <a:ext cx="162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Polinomios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6419" y="2877671"/>
            <a:ext cx="999437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62593" y="2797738"/>
            <a:ext cx="1544042" cy="44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Splines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41" y="1700808"/>
            <a:ext cx="5964872" cy="3424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267744" y="5373216"/>
            <a:ext cx="4521994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Splines </a:t>
            </a:r>
            <a:r>
              <a:rPr lang="en-US" dirty="0" err="1" smtClean="0"/>
              <a:t>Lineales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86" y="1412776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r="9578"/>
          <a:stretch/>
        </p:blipFill>
        <p:spPr>
          <a:xfrm>
            <a:off x="524511" y="3356992"/>
            <a:ext cx="3759457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8651" y="1628800"/>
            <a:ext cx="163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 </a:t>
            </a:r>
            <a:r>
              <a:rPr lang="el-GR" sz="3600" dirty="0" smtClean="0"/>
              <a:t>ϵ</a:t>
            </a:r>
            <a:r>
              <a:rPr lang="en-US" sz="3600" dirty="0" smtClean="0"/>
              <a:t> </a:t>
            </a:r>
            <a:r>
              <a:rPr lang="es-MX" sz="3600" dirty="0" smtClean="0"/>
              <a:t>C</a:t>
            </a:r>
            <a:r>
              <a:rPr lang="es-MX" sz="3600" baseline="-25000" dirty="0" smtClean="0"/>
              <a:t>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07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1"/>
          <a:stretch/>
        </p:blipFill>
        <p:spPr>
          <a:xfrm>
            <a:off x="628650" y="1356366"/>
            <a:ext cx="6544883" cy="53836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Splines </a:t>
            </a:r>
            <a:r>
              <a:rPr lang="en-US" dirty="0" err="1" smtClean="0"/>
              <a:t>Cuadráticos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050304" y="1695296"/>
            <a:ext cx="1950244" cy="647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964806" y="2292469"/>
            <a:ext cx="1120462" cy="100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1612775"/>
            <a:ext cx="155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 </a:t>
            </a:r>
            <a:r>
              <a:rPr lang="el-GR" sz="3600" dirty="0" smtClean="0"/>
              <a:t>ϵ</a:t>
            </a:r>
            <a:r>
              <a:rPr lang="en-US" sz="3600" dirty="0" smtClean="0"/>
              <a:t> </a:t>
            </a:r>
            <a:r>
              <a:rPr lang="es-MX" sz="3600" dirty="0" smtClean="0"/>
              <a:t>C</a:t>
            </a:r>
            <a:r>
              <a:rPr lang="es-MX" sz="3600" baseline="-25000" dirty="0" smtClean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19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28"/>
          <a:stretch/>
        </p:blipFill>
        <p:spPr>
          <a:xfrm>
            <a:off x="323528" y="3212976"/>
            <a:ext cx="7984191" cy="27592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Splines </a:t>
            </a:r>
            <a:r>
              <a:rPr lang="en-US" dirty="0" err="1" smtClean="0"/>
              <a:t>Cúbicos</a:t>
            </a:r>
            <a:r>
              <a:rPr lang="en-US" dirty="0" smtClean="0"/>
              <a:t> o </a:t>
            </a:r>
            <a:r>
              <a:rPr lang="en-US" dirty="0" err="1" smtClean="0"/>
              <a:t>Naturales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0939" y="1796140"/>
            <a:ext cx="183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 </a:t>
            </a:r>
            <a:r>
              <a:rPr lang="el-GR" sz="3600" dirty="0" smtClean="0"/>
              <a:t>ϵ</a:t>
            </a:r>
            <a:r>
              <a:rPr lang="en-US" sz="3600" dirty="0" smtClean="0"/>
              <a:t> </a:t>
            </a:r>
            <a:r>
              <a:rPr lang="es-MX" sz="3600" dirty="0" smtClean="0"/>
              <a:t>C</a:t>
            </a:r>
            <a:r>
              <a:rPr lang="es-MX" sz="3600" baseline="-25000" dirty="0"/>
              <a:t>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2638653"/>
                <a:ext cx="3677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S’’ = 0 </a:t>
                </a:r>
                <a:r>
                  <a:rPr lang="en-US" sz="3600" dirty="0" err="1" smtClean="0"/>
                  <a:t>en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653"/>
                <a:ext cx="3677771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141" t="-14151" b="-349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0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7787208" cy="1143000"/>
          </a:xfrm>
        </p:spPr>
        <p:txBody>
          <a:bodyPr/>
          <a:lstStyle/>
          <a:p>
            <a:r>
              <a:rPr lang="en-US" sz="4400" dirty="0" smtClean="0"/>
              <a:t>Splines de </a:t>
            </a:r>
            <a:r>
              <a:rPr lang="en-US" sz="4400" dirty="0" err="1" smtClean="0"/>
              <a:t>Orden</a:t>
            </a:r>
            <a:r>
              <a:rPr lang="en-US" sz="4400" dirty="0" smtClean="0"/>
              <a:t> Mayor y B-Splines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err="1" smtClean="0"/>
              <a:t>Espacio</a:t>
            </a:r>
            <a:r>
              <a:rPr lang="en-US" sz="2800" dirty="0" smtClean="0"/>
              <a:t> </a:t>
            </a:r>
            <a:r>
              <a:rPr lang="en-US" sz="2800" dirty="0" err="1" smtClean="0"/>
              <a:t>vectorial</a:t>
            </a:r>
            <a:r>
              <a:rPr lang="en-US" sz="2800" dirty="0" smtClean="0"/>
              <a:t>: </a:t>
            </a:r>
          </a:p>
          <a:p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establecer</a:t>
            </a:r>
            <a:r>
              <a:rPr lang="en-US" sz="2800" dirty="0" smtClean="0"/>
              <a:t> </a:t>
            </a:r>
            <a:r>
              <a:rPr lang="en-US" sz="2800" dirty="0" err="1" smtClean="0"/>
              <a:t>condiciones</a:t>
            </a:r>
            <a:r>
              <a:rPr lang="en-US" sz="2800" dirty="0" smtClean="0"/>
              <a:t> </a:t>
            </a:r>
            <a:r>
              <a:rPr lang="en-US" sz="2800" dirty="0" err="1" smtClean="0"/>
              <a:t>sobre</a:t>
            </a:r>
            <a:r>
              <a:rPr lang="en-US" sz="2800" dirty="0" smtClean="0"/>
              <a:t> la </a:t>
            </a:r>
            <a:r>
              <a:rPr lang="en-US" sz="2800" dirty="0" err="1" smtClean="0"/>
              <a:t>suavidad</a:t>
            </a:r>
            <a:r>
              <a:rPr lang="en-US" sz="2800" dirty="0" smtClean="0"/>
              <a:t> de las </a:t>
            </a:r>
            <a:r>
              <a:rPr lang="en-US" sz="2800" dirty="0" err="1" smtClean="0"/>
              <a:t>funciones</a:t>
            </a:r>
            <a:r>
              <a:rPr lang="en-US" sz="2800" dirty="0" smtClean="0"/>
              <a:t>:     </a:t>
            </a:r>
          </a:p>
          <a:p>
            <a:endParaRPr lang="en-US" sz="2800" dirty="0"/>
          </a:p>
          <a:p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generar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base del </a:t>
            </a:r>
            <a:r>
              <a:rPr lang="en-US" sz="2800" dirty="0" err="1" smtClean="0"/>
              <a:t>espacio</a:t>
            </a:r>
            <a:r>
              <a:rPr lang="en-US" sz="2800" dirty="0" smtClean="0"/>
              <a:t> </a:t>
            </a:r>
            <a:r>
              <a:rPr lang="en-US" sz="2800" dirty="0" err="1" smtClean="0"/>
              <a:t>vectorial</a:t>
            </a:r>
            <a:r>
              <a:rPr lang="en-US" sz="2800" dirty="0" smtClean="0"/>
              <a:t> </a:t>
            </a:r>
            <a:r>
              <a:rPr lang="en-US" sz="2800" b="1" dirty="0" smtClean="0"/>
              <a:t>(B-Splines)</a:t>
            </a:r>
            <a:r>
              <a:rPr lang="en-US" sz="2800" dirty="0" smtClean="0"/>
              <a:t>: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514302" y="2186166"/>
            <a:ext cx="914819" cy="522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491880" y="4796383"/>
            <a:ext cx="1057275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779912" y="3645024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Splines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Orden</a:t>
            </a:r>
            <a:r>
              <a:rPr lang="en-US" sz="2800" dirty="0" smtClean="0"/>
              <a:t> del Spline</a:t>
            </a:r>
          </a:p>
          <a:p>
            <a:r>
              <a:rPr lang="en-US" sz="2800" dirty="0" err="1" smtClean="0"/>
              <a:t>Número</a:t>
            </a:r>
            <a:r>
              <a:rPr lang="en-US" sz="2800" dirty="0" smtClean="0"/>
              <a:t> de </a:t>
            </a:r>
            <a:r>
              <a:rPr lang="en-US" sz="2800" dirty="0" err="1" smtClean="0"/>
              <a:t>Nudos</a:t>
            </a:r>
            <a:endParaRPr lang="en-US" sz="2800" dirty="0" smtClean="0"/>
          </a:p>
          <a:p>
            <a:r>
              <a:rPr lang="en-US" sz="2800" dirty="0" err="1" smtClean="0"/>
              <a:t>Distribución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los</a:t>
            </a:r>
            <a:r>
              <a:rPr lang="en-US" sz="2800" dirty="0" smtClean="0"/>
              <a:t> </a:t>
            </a:r>
            <a:r>
              <a:rPr lang="en-US" sz="2800" dirty="0" err="1" smtClean="0"/>
              <a:t>Nudos</a:t>
            </a:r>
            <a:endParaRPr lang="en-US" sz="2800" dirty="0" smtClean="0"/>
          </a:p>
          <a:p>
            <a:r>
              <a:rPr lang="en-US" sz="2800" dirty="0" err="1" smtClean="0"/>
              <a:t>Suavidad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7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7258000" cy="2593975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 smtClean="0"/>
              <a:t>Splines Naturales</a:t>
            </a:r>
            <a:endParaRPr lang="es-MX" sz="60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8460432" y="-27384"/>
            <a:ext cx="720080" cy="6885384"/>
            <a:chOff x="7740352" y="-27384"/>
            <a:chExt cx="720080" cy="6885384"/>
          </a:xfrm>
        </p:grpSpPr>
        <p:sp>
          <p:nvSpPr>
            <p:cNvPr id="5" name="4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0" y="0"/>
            <a:ext cx="720080" cy="6885384"/>
            <a:chOff x="7740352" y="-27384"/>
            <a:chExt cx="720080" cy="6885384"/>
          </a:xfrm>
        </p:grpSpPr>
        <p:sp>
          <p:nvSpPr>
            <p:cNvPr id="10" name="9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1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Se tienen n+1 </a:t>
            </a:r>
            <a:r>
              <a:rPr lang="es-ES" sz="2800" dirty="0"/>
              <a:t>puntos en el intervalo [</a:t>
            </a:r>
            <a:r>
              <a:rPr lang="es-ES" sz="2800" dirty="0" err="1"/>
              <a:t>a,b</a:t>
            </a:r>
            <a:r>
              <a:rPr lang="es-ES" sz="2800" dirty="0" smtClean="0"/>
              <a:t>] y se busca una curva que pase por todos los datos conocidos. Ahora bien, por estos puntos pueden </a:t>
            </a:r>
            <a:r>
              <a:rPr lang="es-ES" sz="2800" dirty="0"/>
              <a:t>pasar una infinidad de </a:t>
            </a:r>
            <a:r>
              <a:rPr lang="es-ES" sz="2800" dirty="0" smtClean="0"/>
              <a:t>curvas. Dadas ciertas características, </a:t>
            </a:r>
            <a:r>
              <a:rPr lang="es-ES" sz="2800" dirty="0"/>
              <a:t>hay una </a:t>
            </a:r>
            <a:r>
              <a:rPr lang="es-ES" sz="2800" b="1" dirty="0"/>
              <a:t>única curva </a:t>
            </a:r>
            <a:r>
              <a:rPr lang="es-ES" sz="2800" dirty="0"/>
              <a:t>que es la que </a:t>
            </a:r>
            <a:r>
              <a:rPr lang="es-ES" sz="2800" b="1" dirty="0"/>
              <a:t>mejor se adapta mejor a los puntos</a:t>
            </a:r>
            <a:r>
              <a:rPr lang="es-ES" sz="2800" dirty="0"/>
              <a:t>.</a:t>
            </a:r>
          </a:p>
          <a:p>
            <a:pPr algn="just"/>
            <a:endParaRPr lang="es-MX" sz="2800" dirty="0"/>
          </a:p>
        </p:txBody>
      </p:sp>
      <p:pic>
        <p:nvPicPr>
          <p:cNvPr id="4" name="Imagen 2" descr="ill_Spline_Kn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8" y="4480685"/>
            <a:ext cx="6462890" cy="21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 smtClean="0"/>
              <a:t>Algunas condiciones para la “mejor” curva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r>
              <a:rPr lang="es-ES" sz="2800" dirty="0" smtClean="0"/>
              <a:t>Se busca que: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La curva sea suave.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La curva tenga la </a:t>
            </a:r>
            <a:r>
              <a:rPr lang="es-ES" sz="2800" dirty="0"/>
              <a:t>menor cantidad de </a:t>
            </a:r>
            <a:r>
              <a:rPr lang="es-ES" sz="2800" dirty="0" smtClean="0"/>
              <a:t>oscilaciones.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La concavidad de la curva no cambie intempestivamente.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61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faltantes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1057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9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Splines naturales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ES" sz="2700" dirty="0" smtClean="0"/>
              <a:t>Los </a:t>
            </a:r>
            <a:r>
              <a:rPr lang="es-ES" sz="2700" dirty="0" err="1"/>
              <a:t>splines</a:t>
            </a:r>
            <a:r>
              <a:rPr lang="es-ES" sz="2700" dirty="0"/>
              <a:t> </a:t>
            </a:r>
            <a:r>
              <a:rPr lang="es-ES" sz="2700" dirty="0" smtClean="0"/>
              <a:t>naturales tienen </a:t>
            </a:r>
            <a:r>
              <a:rPr lang="es-ES" sz="2700" dirty="0"/>
              <a:t>el menor </a:t>
            </a:r>
            <a:r>
              <a:rPr lang="es-ES" sz="2700" dirty="0" smtClean="0"/>
              <a:t>grado necesario para cumplir con las condiciones anteriores. </a:t>
            </a:r>
          </a:p>
          <a:p>
            <a:pPr marL="114300" indent="0" algn="just">
              <a:buNone/>
            </a:pPr>
            <a:r>
              <a:rPr lang="es-ES" sz="2700" dirty="0" smtClean="0"/>
              <a:t>Este </a:t>
            </a:r>
            <a:r>
              <a:rPr lang="es-ES" sz="2700" dirty="0"/>
              <a:t>tipo de curvas se obtiene por medio de una </a:t>
            </a:r>
            <a:r>
              <a:rPr lang="es-ES" sz="2700" dirty="0" smtClean="0"/>
              <a:t>“</a:t>
            </a:r>
            <a:r>
              <a:rPr lang="es-ES" sz="2700" dirty="0"/>
              <a:t>unión” de varios </a:t>
            </a:r>
            <a:r>
              <a:rPr lang="es-ES" sz="2700" dirty="0" smtClean="0"/>
              <a:t>polinomios:</a:t>
            </a:r>
          </a:p>
          <a:p>
            <a:pPr indent="-342900" algn="just"/>
            <a:r>
              <a:rPr lang="es-ES" sz="2700" dirty="0" smtClean="0"/>
              <a:t>Un </a:t>
            </a:r>
            <a:r>
              <a:rPr lang="es-ES" sz="2700" dirty="0"/>
              <a:t>polinomio se genera entre cada par de puntos consecutivos.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700" dirty="0" smtClean="0"/>
              <a:t>N+1 </a:t>
            </a:r>
            <a:r>
              <a:rPr lang="es-ES" sz="2700" dirty="0"/>
              <a:t>puntos -&gt; N polinomios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700" dirty="0" smtClean="0"/>
              <a:t>Polinomios </a:t>
            </a:r>
            <a:r>
              <a:rPr lang="es-ES" sz="2700" dirty="0"/>
              <a:t>de grado </a:t>
            </a:r>
            <a:r>
              <a:rPr lang="es-ES" sz="2700" dirty="0" smtClean="0"/>
              <a:t>tres</a:t>
            </a:r>
            <a:endParaRPr lang="es-MX" sz="2700" dirty="0"/>
          </a:p>
        </p:txBody>
      </p:sp>
      <p:pic>
        <p:nvPicPr>
          <p:cNvPr id="4" name="Imagen 6" descr="CubicSpline_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" r="5566"/>
          <a:stretch/>
        </p:blipFill>
        <p:spPr>
          <a:xfrm>
            <a:off x="4788024" y="4330066"/>
            <a:ext cx="3672408" cy="24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Desarrollo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MX" sz="2800" dirty="0" smtClean="0"/>
              <a:t>Sea:</a:t>
            </a:r>
          </a:p>
          <a:p>
            <a:pPr marL="114300" indent="0" algn="just">
              <a:buNone/>
            </a:pPr>
            <a:endParaRPr lang="es-MX" sz="2800" dirty="0"/>
          </a:p>
          <a:p>
            <a:pPr marL="114300" indent="0" algn="just">
              <a:buNone/>
            </a:pPr>
            <a:endParaRPr lang="es-MX" sz="2800" dirty="0" smtClean="0"/>
          </a:p>
          <a:p>
            <a:pPr marL="114300" indent="0" algn="just">
              <a:buNone/>
            </a:pPr>
            <a:endParaRPr lang="es-MX" sz="2800" dirty="0"/>
          </a:p>
          <a:p>
            <a:pPr marL="0" indent="0" algn="just">
              <a:buNone/>
            </a:pPr>
            <a:r>
              <a:rPr lang="es-ES" sz="2800" dirty="0" smtClean="0"/>
              <a:t>Para </a:t>
            </a:r>
            <a:r>
              <a:rPr lang="es-ES" sz="2800" dirty="0"/>
              <a:t>poder generar </a:t>
            </a:r>
            <a:r>
              <a:rPr lang="es-ES" sz="2800" dirty="0" smtClean="0"/>
              <a:t>los </a:t>
            </a:r>
            <a:r>
              <a:rPr lang="es-ES" sz="2800" dirty="0"/>
              <a:t>N polinomios necesitamos hallar los coeficientes.</a:t>
            </a:r>
          </a:p>
          <a:p>
            <a:pPr marL="0" indent="0" algn="just">
              <a:buNone/>
            </a:pPr>
            <a:r>
              <a:rPr lang="es-ES" sz="2800" dirty="0" smtClean="0"/>
              <a:t>Tendremos un sistema </a:t>
            </a:r>
            <a:r>
              <a:rPr lang="es-ES" sz="2800" dirty="0"/>
              <a:t>de ecuaciones </a:t>
            </a:r>
            <a:r>
              <a:rPr lang="es-ES" sz="2800" dirty="0" smtClean="0"/>
              <a:t>que cumplan las condiciones para encontrar la </a:t>
            </a:r>
            <a:r>
              <a:rPr lang="es-ES" sz="2800" dirty="0"/>
              <a:t>curva óptima.</a:t>
            </a:r>
          </a:p>
          <a:p>
            <a:pPr marL="114300" indent="0" algn="just">
              <a:buNone/>
            </a:pPr>
            <a:endParaRPr lang="es-MX" sz="2800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88697"/>
              </p:ext>
            </p:extLst>
          </p:nvPr>
        </p:nvGraphicFramePr>
        <p:xfrm>
          <a:off x="1464592" y="2237358"/>
          <a:ext cx="1152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cuaciÛn" r:id="rId3" imgW="520920" imgH="200880" progId="Equation.3">
                  <p:embed/>
                </p:oleObj>
              </mc:Choice>
              <mc:Fallback>
                <p:oleObj name="EcuaciÛn" r:id="rId3" imgW="520920" imgH="20088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592" y="2237358"/>
                        <a:ext cx="11525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605486"/>
              </p:ext>
            </p:extLst>
          </p:nvPr>
        </p:nvGraphicFramePr>
        <p:xfrm>
          <a:off x="2817142" y="2237358"/>
          <a:ext cx="42751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cuaciÛn" r:id="rId5" imgW="2057040" imgH="191880" progId="Equation.3">
                  <p:embed/>
                </p:oleObj>
              </mc:Choice>
              <mc:Fallback>
                <p:oleObj name="EcuaciÛn" r:id="rId5" imgW="2057040" imgH="19188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142" y="2237358"/>
                        <a:ext cx="42751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318905"/>
              </p:ext>
            </p:extLst>
          </p:nvPr>
        </p:nvGraphicFramePr>
        <p:xfrm>
          <a:off x="1478880" y="2943795"/>
          <a:ext cx="52720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cuaciÛn" r:id="rId7" imgW="2276280" imgH="228240" progId="Equation.3">
                  <p:embed/>
                </p:oleObj>
              </mc:Choice>
              <mc:Fallback>
                <p:oleObj name="EcuaciÛn" r:id="rId7" imgW="2276280" imgH="2282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880" y="2943795"/>
                        <a:ext cx="52720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5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Desarrollo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Por ejemplo, para el primer polinomio tenemos que</a:t>
            </a:r>
            <a:r>
              <a:rPr lang="es-ES" dirty="0" smtClean="0"/>
              <a:t>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Para el segundo: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Entonces:</a:t>
            </a:r>
            <a:endParaRPr lang="es-ES" dirty="0"/>
          </a:p>
          <a:p>
            <a:pPr marL="114300" indent="0">
              <a:buNone/>
            </a:pPr>
            <a:endParaRPr lang="es-MX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38824"/>
              </p:ext>
            </p:extLst>
          </p:nvPr>
        </p:nvGraphicFramePr>
        <p:xfrm>
          <a:off x="928464" y="1834902"/>
          <a:ext cx="60198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cuaciÛn" r:id="rId3" imgW="2614680" imgH="493560" progId="Equation.3">
                  <p:embed/>
                </p:oleObj>
              </mc:Choice>
              <mc:Fallback>
                <p:oleObj name="EcuaciÛn" r:id="rId3" imgW="2614680" imgH="493560" progId="Equation.3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464" y="1834902"/>
                        <a:ext cx="60198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204621"/>
              </p:ext>
            </p:extLst>
          </p:nvPr>
        </p:nvGraphicFramePr>
        <p:xfrm>
          <a:off x="984473" y="3385170"/>
          <a:ext cx="58197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cuaciÛn" r:id="rId5" imgW="2614680" imgH="493560" progId="Equation.3">
                  <p:embed/>
                </p:oleObj>
              </mc:Choice>
              <mc:Fallback>
                <p:oleObj name="EcuaciÛn" r:id="rId5" imgW="2614680" imgH="49356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473" y="3385170"/>
                        <a:ext cx="58197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22440"/>
              </p:ext>
            </p:extLst>
          </p:nvPr>
        </p:nvGraphicFramePr>
        <p:xfrm>
          <a:off x="757386" y="5157192"/>
          <a:ext cx="68389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cuaciÛn" r:id="rId7" imgW="3327840" imgH="466200" progId="Equation.3">
                  <p:embed/>
                </p:oleObj>
              </mc:Choice>
              <mc:Fallback>
                <p:oleObj name="EcuaciÛn" r:id="rId7" imgW="3327840" imgH="466200" progId="Equation.3">
                  <p:embed/>
                  <p:pic>
                    <p:nvPicPr>
                      <p:cNvPr id="0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86" y="5157192"/>
                        <a:ext cx="68389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Desarrollo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400" dirty="0" smtClean="0"/>
              <a:t>Generalizando, es fácil ver que debe cumplirse:</a:t>
            </a:r>
          </a:p>
          <a:p>
            <a:pPr marL="114300" indent="0" algn="just">
              <a:buNone/>
            </a:pPr>
            <a:endParaRPr lang="es-MX" sz="2400" dirty="0"/>
          </a:p>
          <a:p>
            <a:pPr marL="114300" indent="0" algn="just">
              <a:buNone/>
            </a:pPr>
            <a:endParaRPr lang="es-MX" sz="2400" dirty="0" smtClean="0"/>
          </a:p>
          <a:p>
            <a:pPr marL="114300" indent="0" algn="just">
              <a:buNone/>
            </a:pPr>
            <a:endParaRPr lang="es-MX" sz="2400" dirty="0"/>
          </a:p>
          <a:p>
            <a:pPr marL="114300" indent="0" algn="just">
              <a:buNone/>
            </a:pPr>
            <a:r>
              <a:rPr lang="es-ES" sz="2400" dirty="0"/>
              <a:t>Y por consecuencia también podríamos ver que en los nodos lo anterior propiciará que</a:t>
            </a:r>
            <a:r>
              <a:rPr lang="es-ES" sz="2400" dirty="0" smtClean="0"/>
              <a:t>:</a:t>
            </a:r>
          </a:p>
          <a:p>
            <a:pPr marL="114300" indent="0" algn="just">
              <a:buNone/>
            </a:pPr>
            <a:endParaRPr lang="es-ES" sz="2400" dirty="0"/>
          </a:p>
          <a:p>
            <a:pPr marL="114300" indent="0" algn="just">
              <a:buNone/>
            </a:pPr>
            <a:endParaRPr lang="es-ES" sz="2400" dirty="0" smtClean="0"/>
          </a:p>
          <a:p>
            <a:pPr marL="114300" indent="0" algn="just">
              <a:buNone/>
            </a:pPr>
            <a:r>
              <a:rPr lang="es-ES" sz="2400" dirty="0"/>
              <a:t>Estas son algunas de las ecuaciones que, dadas las condiciones, podemos generar desde los polinomios</a:t>
            </a:r>
            <a:r>
              <a:rPr lang="es-ES" sz="2400" dirty="0" smtClean="0"/>
              <a:t>. Pero, NO son suficientes.</a:t>
            </a:r>
            <a:endParaRPr lang="es-ES" sz="2400" dirty="0"/>
          </a:p>
          <a:p>
            <a:pPr marL="114300" indent="0" algn="just">
              <a:buNone/>
            </a:pPr>
            <a:endParaRPr lang="es-ES" sz="2400" dirty="0"/>
          </a:p>
          <a:p>
            <a:pPr marL="114300" indent="0" algn="just">
              <a:buNone/>
            </a:pPr>
            <a:endParaRPr lang="es-MX" sz="2400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72033"/>
              </p:ext>
            </p:extLst>
          </p:nvPr>
        </p:nvGraphicFramePr>
        <p:xfrm>
          <a:off x="683568" y="1844824"/>
          <a:ext cx="66135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cuaciÛn" r:id="rId3" imgW="3163320" imgH="493560" progId="Equation.3">
                  <p:embed/>
                </p:oleObj>
              </mc:Choice>
              <mc:Fallback>
                <p:oleObj name="EcuaciÛn" r:id="rId3" imgW="3163320" imgH="49356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661352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596333"/>
              </p:ext>
            </p:extLst>
          </p:nvPr>
        </p:nvGraphicFramePr>
        <p:xfrm>
          <a:off x="755576" y="4063603"/>
          <a:ext cx="2676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cuaciÛn" r:id="rId5" imgW="1106280" imgH="200880" progId="Equation.3">
                  <p:embed/>
                </p:oleObj>
              </mc:Choice>
              <mc:Fallback>
                <p:oleObj name="EcuaciÛn" r:id="rId5" imgW="1106280" imgH="20088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63603"/>
                        <a:ext cx="26765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9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es-MX" sz="4000" dirty="0" smtClean="0"/>
              <a:t>Continuidad en la primera derivada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ES" sz="1800" dirty="0" smtClean="0"/>
          </a:p>
          <a:p>
            <a:pPr marL="0" indent="0" algn="just">
              <a:buNone/>
            </a:pPr>
            <a:r>
              <a:rPr lang="es-ES" sz="2400" dirty="0" smtClean="0"/>
              <a:t>De </a:t>
            </a:r>
            <a:r>
              <a:rPr lang="es-ES" sz="2400" dirty="0"/>
              <a:t>entrada buscamos que la curva sea continua en todo el </a:t>
            </a:r>
            <a:r>
              <a:rPr lang="es-ES" sz="2400" dirty="0" smtClean="0"/>
              <a:t>intervalo. </a:t>
            </a:r>
            <a:r>
              <a:rPr lang="es-ES" sz="2400" dirty="0"/>
              <a:t>C</a:t>
            </a:r>
            <a:r>
              <a:rPr lang="es-ES" sz="2400" dirty="0" smtClean="0"/>
              <a:t>on </a:t>
            </a:r>
            <a:r>
              <a:rPr lang="es-ES" sz="2400" dirty="0"/>
              <a:t>esta restricción garantizamos que la curva será también suave </a:t>
            </a:r>
            <a:r>
              <a:rPr lang="es-ES" sz="2400" dirty="0" smtClean="0"/>
              <a:t>sobre todo </a:t>
            </a:r>
            <a:r>
              <a:rPr lang="es-ES" sz="2400" dirty="0"/>
              <a:t>en las partes difíciles: </a:t>
            </a:r>
            <a:r>
              <a:rPr lang="es-ES" sz="2400" b="1" i="1" u="sng" dirty="0"/>
              <a:t>en cada uno de los puntos que tenemos y donde dos funciones  diferentes se </a:t>
            </a:r>
            <a:r>
              <a:rPr lang="es-ES" sz="2400" b="1" i="1" u="sng" dirty="0" smtClean="0"/>
              <a:t>deben unir</a:t>
            </a:r>
            <a:r>
              <a:rPr lang="es-ES" sz="2400" dirty="0" smtClean="0"/>
              <a:t>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					Pero aún no es </a:t>
            </a:r>
          </a:p>
          <a:p>
            <a:pPr marL="0" indent="0" algn="just">
              <a:buNone/>
            </a:pPr>
            <a:r>
              <a:rPr lang="es-ES" sz="2400" dirty="0"/>
              <a:t>	</a:t>
            </a:r>
            <a:r>
              <a:rPr lang="es-ES" sz="2400" dirty="0" smtClean="0"/>
              <a:t>				suficiente</a:t>
            </a:r>
            <a:endParaRPr lang="es-ES" sz="2400" dirty="0"/>
          </a:p>
          <a:p>
            <a:endParaRPr lang="es-MX" sz="2400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396058"/>
              </p:ext>
            </p:extLst>
          </p:nvPr>
        </p:nvGraphicFramePr>
        <p:xfrm>
          <a:off x="2886075" y="1340768"/>
          <a:ext cx="2727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cuaciÛn" r:id="rId3" imgW="1106280" imgH="200880" progId="Equation.3">
                  <p:embed/>
                </p:oleObj>
              </mc:Choice>
              <mc:Fallback>
                <p:oleObj name="EcuaciÛn" r:id="rId3" imgW="1106280" imgH="20088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1340768"/>
                        <a:ext cx="27273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2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" y="4010374"/>
            <a:ext cx="3887535" cy="25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es-MX" sz="4000" dirty="0" smtClean="0"/>
              <a:t>Continuidad en la segunda derivada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64704"/>
            <a:ext cx="7620000" cy="48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r>
              <a:rPr lang="es-ES" sz="2800" dirty="0" smtClean="0"/>
              <a:t>L</a:t>
            </a:r>
            <a:r>
              <a:rPr lang="es-ES" sz="2800" b="1" dirty="0" smtClean="0"/>
              <a:t>a </a:t>
            </a:r>
            <a:r>
              <a:rPr lang="es-ES" sz="2800" b="1" dirty="0"/>
              <a:t>concavidad </a:t>
            </a:r>
            <a:r>
              <a:rPr lang="es-ES" sz="2800" b="1" dirty="0" smtClean="0"/>
              <a:t>debe mantenerse </a:t>
            </a:r>
            <a:r>
              <a:rPr lang="es-ES" sz="2800" b="1" dirty="0"/>
              <a:t>en los </a:t>
            </a:r>
            <a:r>
              <a:rPr lang="es-ES" sz="2800" b="1" dirty="0" smtClean="0"/>
              <a:t>nodos</a:t>
            </a:r>
            <a:r>
              <a:rPr lang="es-ES" sz="2800" dirty="0" smtClean="0"/>
              <a:t>. Así, </a:t>
            </a:r>
            <a:r>
              <a:rPr lang="es-ES" sz="2800" dirty="0"/>
              <a:t>o</a:t>
            </a:r>
            <a:r>
              <a:rPr lang="es-ES" sz="2800" dirty="0" smtClean="0"/>
              <a:t>tra ecuación para el modelo es: </a:t>
            </a:r>
          </a:p>
          <a:p>
            <a:pPr marL="0" indent="0" algn="just">
              <a:buNone/>
            </a:pPr>
            <a:r>
              <a:rPr lang="es-ES" sz="2800" dirty="0"/>
              <a:t>	</a:t>
            </a:r>
            <a:r>
              <a:rPr lang="es-ES" sz="2800" dirty="0" smtClean="0"/>
              <a:t>				</a:t>
            </a:r>
          </a:p>
          <a:p>
            <a:pPr marL="0" indent="0" algn="just">
              <a:buNone/>
            </a:pPr>
            <a:r>
              <a:rPr lang="es-ES" sz="2800" dirty="0" smtClean="0"/>
              <a:t>					Pero sigue siendo 						insuficiente</a:t>
            </a:r>
          </a:p>
          <a:p>
            <a:pPr algn="just"/>
            <a:endParaRPr lang="es-MX" sz="2800" dirty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33972"/>
              </p:ext>
            </p:extLst>
          </p:nvPr>
        </p:nvGraphicFramePr>
        <p:xfrm>
          <a:off x="825054" y="3612831"/>
          <a:ext cx="3890962" cy="752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cuaciÛn" r:id="rId3" imgW="1106280" imgH="200880" progId="Equation.3">
                  <p:embed/>
                </p:oleObj>
              </mc:Choice>
              <mc:Fallback>
                <p:oleObj name="EcuaciÛn" r:id="rId3" imgW="1106280" imgH="200880" progId="Equation.3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54" y="3612831"/>
                        <a:ext cx="3890962" cy="752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2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Curvatura mínima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Hasta este punto tenemos  4*n </a:t>
            </a:r>
            <a:r>
              <a:rPr lang="es-ES" sz="2400" dirty="0" smtClean="0"/>
              <a:t>incógnitas y 4*n-2 condiciones.</a:t>
            </a: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Las </a:t>
            </a:r>
            <a:r>
              <a:rPr lang="es-ES" sz="2400" dirty="0"/>
              <a:t>dos ecuaciones faltantes muchas veces se solventan dándoles valores a</a:t>
            </a:r>
            <a:r>
              <a:rPr lang="es-ES" sz="2400" dirty="0" smtClean="0"/>
              <a:t>: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Parte </a:t>
            </a:r>
            <a:r>
              <a:rPr lang="es-ES" sz="2400" dirty="0"/>
              <a:t>característica de los Splines </a:t>
            </a:r>
            <a:r>
              <a:rPr lang="es-ES" sz="2400" dirty="0" smtClean="0"/>
              <a:t>Cúbicos</a:t>
            </a:r>
            <a:r>
              <a:rPr lang="es-ES" sz="2400" dirty="0"/>
              <a:t> </a:t>
            </a:r>
            <a:r>
              <a:rPr lang="es-ES" sz="2400" dirty="0" smtClean="0"/>
              <a:t>es que: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 algn="just">
              <a:buNone/>
            </a:pPr>
            <a:r>
              <a:rPr lang="es-MX" sz="2400" dirty="0" smtClean="0"/>
              <a:t>BONUS: Estas </a:t>
            </a:r>
            <a:r>
              <a:rPr lang="es-MX" sz="2400" dirty="0"/>
              <a:t>dos ecuaciones ayudan a garantizar que nuestro </a:t>
            </a:r>
            <a:r>
              <a:rPr lang="es-MX" sz="2400" dirty="0" err="1"/>
              <a:t>spline</a:t>
            </a:r>
            <a:r>
              <a:rPr lang="es-MX" sz="2400" dirty="0"/>
              <a:t> </a:t>
            </a:r>
            <a:r>
              <a:rPr lang="es-MX" sz="2400" dirty="0" smtClean="0"/>
              <a:t>tendrá </a:t>
            </a:r>
            <a:r>
              <a:rPr lang="es-MX" sz="2400" dirty="0"/>
              <a:t>la menor curvatura </a:t>
            </a:r>
            <a:r>
              <a:rPr lang="es-MX" sz="2400" dirty="0" smtClean="0"/>
              <a:t>posible.</a:t>
            </a:r>
            <a:endParaRPr lang="es-MX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114300" indent="0">
              <a:buNone/>
            </a:pPr>
            <a:endParaRPr lang="es-MX" sz="2400" dirty="0"/>
          </a:p>
        </p:txBody>
      </p:sp>
      <p:graphicFrame>
        <p:nvGraphicFramePr>
          <p:cNvPr id="4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14195"/>
              </p:ext>
            </p:extLst>
          </p:nvPr>
        </p:nvGraphicFramePr>
        <p:xfrm>
          <a:off x="2195736" y="3000743"/>
          <a:ext cx="1440160" cy="64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cuaciÛn" r:id="rId3" imgW="482600" imgH="215900" progId="Equation.3">
                  <p:embed/>
                </p:oleObj>
              </mc:Choice>
              <mc:Fallback>
                <p:oleObj name="EcuaciÛn" r:id="rId3" imgW="482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3000743"/>
                        <a:ext cx="1440160" cy="644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3"/>
          <p:cNvSpPr txBox="1"/>
          <p:nvPr/>
        </p:nvSpPr>
        <p:spPr>
          <a:xfrm>
            <a:off x="3552400" y="3068960"/>
            <a:ext cx="130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&amp;</a:t>
            </a:r>
            <a:endParaRPr lang="es-ES" sz="24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521931"/>
              </p:ext>
            </p:extLst>
          </p:nvPr>
        </p:nvGraphicFramePr>
        <p:xfrm>
          <a:off x="4790726" y="2996953"/>
          <a:ext cx="1634197" cy="61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cuaciÛn" r:id="rId5" imgW="571500" imgH="215900" progId="Equation.3">
                  <p:embed/>
                </p:oleObj>
              </mc:Choice>
              <mc:Fallback>
                <p:oleObj name="EcuaciÛn" r:id="rId5" imgW="571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0726" y="2996953"/>
                        <a:ext cx="1634197" cy="61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08800"/>
              </p:ext>
            </p:extLst>
          </p:nvPr>
        </p:nvGraphicFramePr>
        <p:xfrm>
          <a:off x="2339752" y="4451772"/>
          <a:ext cx="40243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cuaciÛn" r:id="rId7" imgW="1362240" imgH="200880" progId="Equation.3">
                  <p:embed/>
                </p:oleObj>
              </mc:Choice>
              <mc:Fallback>
                <p:oleObj name="EcuaciÛn" r:id="rId7" imgW="1362240" imgH="20088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451772"/>
                        <a:ext cx="40243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7258000" cy="2593975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 smtClean="0"/>
              <a:t>Aplicación</a:t>
            </a:r>
            <a:endParaRPr lang="es-MX" sz="60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8460432" y="-27384"/>
            <a:ext cx="720080" cy="6885384"/>
            <a:chOff x="7740352" y="-27384"/>
            <a:chExt cx="720080" cy="6885384"/>
          </a:xfrm>
        </p:grpSpPr>
        <p:sp>
          <p:nvSpPr>
            <p:cNvPr id="5" name="4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0" y="0"/>
            <a:ext cx="720080" cy="6885384"/>
            <a:chOff x="7740352" y="-27384"/>
            <a:chExt cx="720080" cy="6885384"/>
          </a:xfrm>
        </p:grpSpPr>
        <p:sp>
          <p:nvSpPr>
            <p:cNvPr id="10" name="9 Rectángulo"/>
            <p:cNvSpPr/>
            <p:nvPr/>
          </p:nvSpPr>
          <p:spPr>
            <a:xfrm>
              <a:off x="7740352" y="-27384"/>
              <a:ext cx="720080" cy="6885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7740352" y="5445224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1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5192" y="1220688"/>
            <a:ext cx="7787208" cy="4800600"/>
          </a:xfrm>
        </p:spPr>
        <p:txBody>
          <a:bodyPr>
            <a:normAutofit/>
          </a:bodyPr>
          <a:lstStyle/>
          <a:p>
            <a:pPr marL="114300" indent="0" fontAlgn="base">
              <a:buNone/>
            </a:pPr>
            <a:endParaRPr lang="es-MX" sz="2400" b="1" dirty="0" smtClean="0"/>
          </a:p>
          <a:p>
            <a:pPr marL="114300" indent="0" fontAlgn="base">
              <a:buNone/>
            </a:pPr>
            <a:r>
              <a:rPr lang="es-MX" sz="2400" b="1" dirty="0" smtClean="0"/>
              <a:t>Navegar </a:t>
            </a:r>
            <a:r>
              <a:rPr lang="es-MX" sz="2400" b="1" dirty="0"/>
              <a:t>a la </a:t>
            </a:r>
            <a:r>
              <a:rPr lang="es-MX" sz="2400" b="1" dirty="0" smtClean="0"/>
              <a:t>URL:</a:t>
            </a:r>
            <a:r>
              <a:rPr lang="es-MX" sz="2400" dirty="0"/>
              <a:t>​</a:t>
            </a:r>
          </a:p>
          <a:p>
            <a:pPr marL="114300" indent="0" fontAlgn="base">
              <a:buNone/>
            </a:pPr>
            <a:r>
              <a:rPr lang="es-MX" sz="2400" dirty="0" smtClean="0">
                <a:hlinkClick r:id="rId2"/>
              </a:rPr>
              <a:t>https</a:t>
            </a:r>
            <a:r>
              <a:rPr lang="es-MX" sz="2400" dirty="0">
                <a:hlinkClick r:id="rId2"/>
              </a:rPr>
              <a:t>://eduardomtz.shinyapps.io/SplinesNaturales</a:t>
            </a:r>
            <a:r>
              <a:rPr lang="es-MX" sz="2400" dirty="0"/>
              <a:t>​</a:t>
            </a:r>
          </a:p>
          <a:p>
            <a:pPr marL="114300" indent="0" fontAlgn="base">
              <a:buNone/>
            </a:pPr>
            <a:endParaRPr lang="es-MX" sz="1800" dirty="0"/>
          </a:p>
          <a:p>
            <a:pPr marL="114300" indent="0" fontAlgn="base">
              <a:buNone/>
            </a:pPr>
            <a:r>
              <a:rPr lang="es-MX" sz="2400" b="1" dirty="0"/>
              <a:t>O en la consola de R:</a:t>
            </a:r>
            <a:r>
              <a:rPr lang="es-MX" sz="2400" dirty="0"/>
              <a:t>​</a:t>
            </a:r>
          </a:p>
          <a:p>
            <a:pPr marL="114300" indent="0" fontAlgn="base">
              <a:buNone/>
            </a:pPr>
            <a:r>
              <a:rPr lang="es-MX" sz="2400" dirty="0" err="1"/>
              <a:t>library</a:t>
            </a:r>
            <a:r>
              <a:rPr lang="es-MX" sz="2400" dirty="0"/>
              <a:t>(</a:t>
            </a:r>
            <a:r>
              <a:rPr lang="es-MX" sz="2400" dirty="0" err="1"/>
              <a:t>shiny</a:t>
            </a:r>
            <a:r>
              <a:rPr lang="es-MX" sz="2400" dirty="0"/>
              <a:t>)​</a:t>
            </a:r>
          </a:p>
          <a:p>
            <a:pPr marL="114300" indent="0" fontAlgn="base">
              <a:buNone/>
            </a:pPr>
            <a:r>
              <a:rPr lang="es-MX" sz="2400" dirty="0" err="1"/>
              <a:t>runGitHub</a:t>
            </a:r>
            <a:r>
              <a:rPr lang="es-MX" sz="2400" dirty="0"/>
              <a:t>("</a:t>
            </a:r>
            <a:r>
              <a:rPr lang="es-MX" sz="2400" dirty="0" err="1"/>
              <a:t>CompuStat</a:t>
            </a:r>
            <a:r>
              <a:rPr lang="es-MX" sz="2400" dirty="0"/>
              <a:t>", </a:t>
            </a:r>
            <a:endParaRPr lang="es-MX" sz="2400" dirty="0" smtClean="0"/>
          </a:p>
          <a:p>
            <a:pPr marL="114300" indent="0" fontAlgn="base">
              <a:buNone/>
            </a:pPr>
            <a:r>
              <a:rPr lang="es-MX" sz="2400" dirty="0" err="1" smtClean="0"/>
              <a:t>username</a:t>
            </a:r>
            <a:r>
              <a:rPr lang="es-MX" sz="2400" dirty="0"/>
              <a:t> = "</a:t>
            </a:r>
            <a:r>
              <a:rPr lang="es-MX" sz="2400" dirty="0" err="1"/>
              <a:t>eduardomtz</a:t>
            </a:r>
            <a:r>
              <a:rPr lang="es-MX" sz="2400" dirty="0"/>
              <a:t>", </a:t>
            </a:r>
            <a:endParaRPr lang="es-MX" sz="2400" dirty="0" smtClean="0"/>
          </a:p>
          <a:p>
            <a:pPr marL="114300" indent="0" fontAlgn="base">
              <a:buNone/>
            </a:pPr>
            <a:r>
              <a:rPr lang="es-MX" sz="2400" dirty="0" err="1" smtClean="0"/>
              <a:t>subdir</a:t>
            </a:r>
            <a:r>
              <a:rPr lang="es-MX" sz="2400" dirty="0"/>
              <a:t> = “</a:t>
            </a:r>
            <a:r>
              <a:rPr lang="es-MX" sz="2400" dirty="0" err="1"/>
              <a:t>SplinesNaturales</a:t>
            </a:r>
            <a:r>
              <a:rPr lang="es-MX" sz="2400" dirty="0"/>
              <a:t>")​</a:t>
            </a:r>
          </a:p>
          <a:p>
            <a:pPr marL="114300" indent="0">
              <a:buNone/>
            </a:pPr>
            <a:endParaRPr lang="es-MX" sz="2400" dirty="0"/>
          </a:p>
        </p:txBody>
      </p:sp>
      <p:sp>
        <p:nvSpPr>
          <p:cNvPr id="4" name="AutoShape 2" descr="data:image/png;base64,%20iVBORw0KGgoAAAANSUhEUgAAAUAAAADaCAYAAAGgHautAAAAAXNSR0IArs4c6QAAAARnQU1BAACxjwv8YQUAAAAJcEhZcwAADsMAAA7DAcdvqGQAAH4xSURBVHhe7X0FgF1H2faz7m7Jxl3bpu5K5UNKkRYKRQsfVj4KfPADHw6lSKG0hVJ3l0ibNmnj7rrJRtay7nJXrtv/PnPubE5u7iabZJNssudJZkfPnLlz3nnmHTlzMNgRZbJjQrY2pwtBk/HrgsSKyWp9+KFm/2fuhCvgRn19AwIeH2KS4uH3eWFrtyGvcDhGDR+OxqYmpKWkIi4+zrh6APDaa68hMTERhYWFmD59Oi699NICu93epguYJGZyY2PTjk5bB15+5RVMmzYNt932KXj9fjRUlaNw9DikpKYiJjrauOIkwOv14oHNT6OleSce/dyzM8Vfai7gTJvNtsnw9gFW+kl7+IdmnpeXd74UcG/Iqwp48RfvuisYCaVb14VcBh5+8AFlv/avfyj7ZCAuLm6WlCnhkBqU8CPX4ClEfHy8qsFDCihC2e8CJicnh1wnB0ctYHRUFAJBykVksIB/euh5oHIlyltdqKtrwc9++j9475238LMf/QgHWroxYcpkNLR04NwZM0JX9R99FtDpDaiAtuYGDB82TLnDERMTc8pq8DDO6OjsQkJcDEaPGgkRVMTGxqgCxcTGykVxCAb9oZSAw+E4qjlRDHoZDHlVAS82Gvixo6WtJRgQgW1rrA+uWrZAhX24ZFlw3aatyn080DQzIN2CPRgvPU4A1Q2NmDzzfBW2q7gILbZW5T4RDBgPsr0HpM+Olq4wKjoGdqcLUq1ITTk+UeizkRwv+EtjYuNU4YiUpMTjLpwZJ1RAl8t1VHOiOKECUj06mjlRnFABRWZDLgN2WxuaqsqUe3PRbqzfsVu5TwQnKIMieVLGth4XHG4fGhuaUFJeomLK9u7ByrXrlHsgcEI8qOFy9gTbmuuUu6TiQLCqoVm5jwdnjLp1Qo84Ut8bbk4Ug74GzQWc5PP5dhre04+kpKRzpIC9gyaOH6n8jRRz4uR14qBsVItp0QWkzULGh9w6/HRAdetivCFj4YSgHyXphm49P3M6wUfMcYV61FreUisrKrrGlH4bU1MLsemcR7BuwyYU5GTCJzpeMOCXK2IwbepU0fdicKDyALIys+SygcEbb7yhOPNjH/sY1qxZg1tuuQUzZsxIkSinLuCwpqbG+kAwgKhgtKEESGhBQQH27NohhRTFMzMbhYXDkTQAGkokNDQ0qB8flPYRExWD/IL8PAlWk0c0hTabrZYJBwsyMzPzxVJjBhZwBDtoYuG8V0MuA28sO3Re5lRBysQaZNkOFrCqtFhFDgboAvY+Ygmr7W/nnpCQoAbzJxNRUVHqEfepzcTHRo6SC0Mu4JX5S3DTzbfixdmL8acnX4fb1ohVRSX4yX0P4oZrb8HbzzwSSnn8OKQGnVSRQnMzXe0tyM3NVW4zWEDpyJVbDTFNBSacTmdv/IlA1+AhBeQjVgHS3Ntbm9Bhs0uzZ9P3y8A8iOzcbGRnpiMlMUFRkcfjkdSHwu12KxEgTmR6pM8C9ge6AKeiBpVbTC/N9BeiOwa9fn/wpTfnBdet26LC1m0tCsqPDJbs2Bysry5XYccLKZNqxSem8rt8yI4JoLW+XMQgiMvPnym/XHqgUaNFI+bKxonjkEesQvoJv196Z6Ga9nYbEpKTlFwSfMQxUayAKMQnHv+j1o/4hGqQyM7O7C2cRnxi8gkVzowTKiBrK3wuhq1YuwcCJ/SIT0UrPqEaNBeNDW/zzj2G2+fB7s1rlPtEcUIFtPU48cjTL+G5F95Srffi86arGt28ehHKaypDqU4MJ/SI2Yp3Fu1BQmI8pk6eqML5iKNEC3c6e5CVX6jCjgf6EZ9wAcPBxjEQ84InXEDpSSL2xQyLj+fw+iT0xYzoL/qqwYFuxbqAw6RG6hkxGCCFC8qPZwF7B03pYsaI4VjyhHuXEwTHxC1iODfjYOEIPisKDnt4HXa6wI7cJ8YtxtCeBzMi1ZYOO901ORjBp2u2D6kktg2KYnRzc7PSRDgciRKRFY1AZCGoqI9d7rGCbES9YrCjp6fnkN8nZHKIn33QDTfckNrU1MTmoea3zNLG+dU0MZmbNm0yFotM4Nr7qJGjpHqjJLGxm0Gcaj3TcDALuZn8FxLjHxXGgQBx4MABBJhWgnn9YERs7JEHKazMK664YrxovO3i5fjSp38JbXbvZOnh1dU1W8BKkP9ekTpuWnj9tdfxhS98EVVVlRgzZrTo+Tmoq6vDsOGFCHq9aGmph9Pjx6jRY5Eo/VyijJjcbq+MT41O+UzCxo0bcdFFF6G+rh7VjnqMTinE0qZ38ZFht2HC+PGzvF4vu9wuMZ7wCswWQ6Vh0CzmDDaEFpfqxHn0Clz42tNYtXI9Zlw0Hbd8/n/xlTs+gp/89u948P4/4JppY/CRO76MyQXxeHlzMyYmdmHc+dfgrz//IRrbHcgUZeuZF57Bb377a1x08VV4+81X8Mizr+P7X/sccsZMxxWjRNgLxmJEXjouuOIGZKUOzAj1ZKPfFdjd3c3wAUVKSsoZ0ZkcCf2uQM7Bvfv808gePw2r1i7H+MLRSBk5GZVFm/CR6y7G1qIiNLS5ECf8VzBmFD7z2c8iMe7IJKznjP1uJ7787Z/giUf+jD/96Dv4yzOvhlII7UpH8/N/iuR+90tISU6Cw+nChtIGTM0IYMGGXbj7jltlwCPaQLTcK+CD3d6N3JzDZ1hPFo6pAtvbWpGZlSNSo5MBi0racaDNjW9fPjwUcmR0dXZiy+79uOHKS07JpPvJxjFVYIxUXIfDhyifE6lpaXDYHeju7oLL6UBubh6i4xIRFx1EY5cXI7IS0Wr3IiXah4REkRx7D1JTU+D1eBEnw2M23V4JDI1U5T74/R//gXOnTkFR0S7k5STg6/fci+ee+jdqSqpw6RUXoaK2Ht+753+wfNEH6HT5sOLDBZgy6xLsLd2Ppx75J8t+SnFMFTjQMFcglwupKhLvzJmHm269Fcs//AAf/8THVVjVgTKMGTcRjs52RMUnqSmAxqoSbN5XiUumTUBdtxsXzJiu0p5KDJoK1BJIbf9oGKg5lIFAvyuQgScLrEA9TDqRCjwdPXp4BZ42nYI//kTNYMCgKEVXVzd8IpVdJt3T7/GIuuKFX4aSGl4JY1qP2wWXxA0GnMYKDKKzx6lc/3nsKZRX1+OlN+bB5TU28XRKb79jTykaa6sQFVKjqvYV4eXnX8XujSvwwkuzVdjpxumrwGAUMtI46x9EalYe8grykZoUjRjFiaI+tbbgklnT1YBeqFLB5XIiNiMNgYQkZOYP3E6nE8Fp60TOll74tEkg15+kIMo+muFEbqTwwYDTVoGRetVjNYMBp60UnP1lM6Z9NMPKihQ+GHDaKvDlt96WntYe8oVBOo2i7TuwfmsRVq5YGAoEbO3tmPv2m2irr8Jrs+eFQk8vTlsFpqWlIzM9VbnnvrsQHU4X3njjdbh9AbW8MnzUMFx+4bkYXThBvVFKODoa4IuJRnl5mXQq3A58+hHeC1M3YC+8mYEWDof0wn2uiXD1h1sAuCeAr2iwMlmpnMDT6YYiqIVSuyffcGNloxhuTaC/d1WOYHPm0iYVLm6roxnqlafBLRIcU1J34po5h1CsVPXOgxn0m42FgwiNh5StjYUTRSQJ1LAk8FCYJbAX4RVGHmQC2lrFGeoVqSuMPMi6MKaLQuG6cnTlxXV2djpdnDFW83BRoe1FxjYzjl2PB9xXM9jR0dFxxNENJz3cbve8adOm3SleVg4rRe0IInQPzJ1Hrfnf/TaqHn4cWSW/R05SA6pG/lsUXI8or8loqS1Dl8eP7Mw8FOTnYMemNUjIzEdsYhJiA35kpqRid209rrzgQsRGR6Gy8gBSJMzpMub+MjMzlT3YwAqaM2eOmiHiEPOmm27Cv/71L2RkZGDKlCmYNWsWK/D9Sy+99EuSXG0sEtPbC1NdofqSuWPHjppIMx0TJkyQuwQhdSQ3M8JoBeUv92AxJ7XripN3KoJ/DKnnWLa0tFTcvJbhgw/9GVtXV1cv+tSnPvUVcVKJVjtA9a/h1Rwb5Ykol1ZWVaOgIE+9oRiQf7t37Ua0PJWZ06Zj245tmDp1mtorN3XqVGzZshmTps1ARu+pGEE01NeiYPjI3iHYmQabzQa3y40fbX8AD134U/h9QTy8+QF8Mu/Ty6+88uqvSRJub1O6oLmjoDuG6xDJiYnwSTP1eN1ifMjPz8fkiZNUM3Q53UqKNB963B5puj60NjeiqbkZXZ098HNaXlPvGYi9e/fCI5T1o4l3SbP1wOt3Y/rwqfC43KwjXWcKWkQU/4kpcDgce/uerGStDGapOrnlK92/f+XFl176dXFyKKck8LAKFBLtPeTIwqHYs2fPyhkzZhxSgYeIo0ZjTTluv/Mbyv2LH35L2X3B4zJ2MFS39DG31wc8hmZ0xiNiBa5dvgKzCgLGaNnnxrKFb+Ge7/4Mr7/2Gl558TkjkeDTt9+OHWVVKNu5FrW712Pvrh0qfMG82cIbwKuLNuDlp/6NP/3zOWxe8Bo+e+fnpOa68ZlPfwLzn/8HnnzmWXzvG+zUzlwcsQkPdsY71YjUhCNWYFdX10nR19LS+BLAmYt+cyBBbXygzdmIPiWQmvkffvdL5Oblw+10IU2GbuTDFrsPmQnRSIyKxegJU1BRsQepMpS764u3M58jQr9/+MTj/8Hkcy7DFRefC5/Xha998bP4z9Mv80RVuBydiE/kXupY0TntqCotwvhpF6GtoxXp6dlISojHvKf/iY9/5XuIT+CE+alDJAlkOMEK5BT+VKnAYGdnZ9But6vX+Gmbjc/tDDrCwo5kzHloOHpswarSHcHPffaOYFObLfi1L346uGvLehXXXFsRvOOr3wk22XqCv7j/n8GyvduCt3/zB8FdZQeCzz/4x+D6oorg+889HPz9I08Fly9bHvzE7V9S150KFBcXr5A6GieGwqaa1BElcN77H+BTH/8vlYBg4v9sbMalI5NwwYj+8dnct9/FZ+64TQ3ST/ZhnScbx8SBxC033wyeBasNzx759Ngg0p1Nan9Lf8wnP/1xVXmREOlwAG7j6A94wMBgwBElMBAIwuEURTkuEfFRQTT1+BHoalTj42EF+UhLTYXd4VDzfTEx0bDbHeqYbI/8uE4ZDealxqO+041R2YbkhUsgj3X68333A/ExKBwxBcU7duHvf/8N7v35bzEpKxMbd+3Ep77wJWS6G7Bg/W6MGj0MzmA2qvaX4N8P/Q6xcaf2NbJjUmNUBYo0RItdX1eLwpEjsXv3fsycIR1HWQUmTJqI6tomjB5VgKa2LqTEiWSmZ6Cs7ADGjx+DkooqTBJ7b0kZpoWOBNAVKHyo1CSOueNDL7hrUGr702NTUtPTuQp76nDMTZiVRxSOGKm0alYeMX7ieGmWAYwakadejMnPShXJS4Nf3OOk0thgWXmErjwz+MbSjo3r1fEFrNT1a1aInYSyPVvVNrYNyxehsqEJ61cuQUxcrEpD09DUqmxbt1NtWB8MOKIEDjS0BGpEOgOCktWfe5MDT3UlHrMEWug/DtEDTwVeeOHZoEiguALBbWtWBju6eoJPP/N00Ov1Bl965plgWU19cPmSxcG2zm7jAkF1fWtw1bJFwYa6+qBbXXtq0W89UIWcRKg31wWRmuGxNOFTve130DRhLjLVlBYrO1rUo3mzX5POyIeNm9aosP1bN+KN9z/E1jVLUCI9vUonpmjXHvD8hj17ywfd2PqUN2HC6XSGXAfBJtwfGM3/1CJSEz5tnQgPatWw9xgv2Oj38zra2uCX0UtXV6f6lo2Gzz/4prFPWwWa5xvpIi9GhYZ8fD2Wq4NcZ441NVURAsV9x7tD4mTgtFVgTMzBjiJZlHByXJIo2KxYvpvMaas0GWkcrGap2NgY1ekMpq0ip60C1y39MCSFQTUqabd1Yum785SUPfbA/Zj93gr89U9/wNodB4+wKamsl9HJUhlCNp6UGfPjgS7FKVVj9CzMiYyF2YxP9RLBoFFjOHx79623VXOk+705byMuOoBXXnpFhT3x8MPYWLQXr7z2Aioa21WahIREdEinQve+/SWIP8XDuKPBUmP6gUGlxpwtOG0VWF1hfGsmEmorylFa04ANa1ah0XbwJeyahlasX7McjfVNoZDTj9PSiejNSyfaiXBe8VRi0HQirLQnn3hU6XPx8TFY/v58BD09ePrp/6iwhx/8Gzbt2os/P/AQVmzfr9LHxcWjpLwa8bTLSiVscOiCp0UC9cLRiUggrw2foD3ZGDQSyOmqyvJSqSjjNda6mkplFxcXqco7ULIfLq8PxdysJAoz42jc3oCy/QFjH/NggqXG9AODTo2JNBwbLEO0/uK0VGBQmuB7c+eGfIdCHjTeevFZrNm0FU88/jDaOntCMcCKNduweskCrFq3RSr6tD77XpyWTkTP+1EVCZ9Z4bQWZ2aOhjNiXfhkgb3nNlGSOe6le8/enYgOeLFl/To11l38/mxs2V2MeXNno6yhQ6VJTkqCrdul3CVllSrdYILVifQDg64TiSRFVFP6g/DVvFOIQ3ZKmTlQvakkFV0iyiwTnVnd4clHcNu2ba9ecsklvxR3mxjFgbqS+Ni5yMpmzA+B8FRXzlayYgdHd3f6wFUtDt47xXAWg2cm0M1Z4UNeNuSYipWWIYavVFoHThhga+QqFiWuQwwrjy/FMKy3Ammzskgs+tAJSiWlz6pAqSgxrDB94AQlkmFBcwXSsMJYkbryCKsCDbApm40KD68cXZHaWDgIVpjZWBgIHKuUWVJpoT/odwvtS6DM4XRrf7htwUI4tPCZbbNAHiKc4YJkFjAaKjLetra25ujo6BxGWDj7MUBT2lFlZWVfvuiii94St9KYw4yC+U5a6LTgUZOmCYoAdrs8HuT+8hewffZ2+C64FDnF96In7XIER9+JT1T/FjNjRuK+wq+rV4+4gY/foOY3xrhPjXeLDm3846fA1B2UAs+wKPWDgxLO3x1KJsHiF09QBYqXySWtulwFGQlVsPzl66Qenxde7tpUUYwJDqp9cGcSVq5ciUsvvVTNeHMjOp8R331hffIkoiVLluCyyy5TaTn7zefHZVI9w81nL/53rrnmmq92dHRwDVYf9aRHIL1PSYNuCh4NnxonFjgejqurq6uhUClhECjBYDLxRwX9IqWG2yduFiQtIx3xsXHo7upGfHwCHF2tWLh0BSZOnIQY8Xu6bHC4nLj84guwc385WlraMSwnG11Op+QbhN8bizGjR6G8eBcKxg5DfWs3MqK8SMjJgdPmxAVXXIr0xFhJGQWPyxC8tNQ0dNg60N7arn5aUH3njo4AcvP4wWwL/YVeb+fSikEMZjERCQptuea8rdpVHIpnWhqCwmq32xdeeeWVPLGEcwd8M5RzCby4lxHNOVPw6NfCx5ksrvondXd37+FJ7JR0xWDGExYjN49RliGMFAmm8ck9xM/CKDmQrPlaHQ89cjoknyjmI9fKZUwnkXSpEhlsSIcRFqWLqPIRyB/10UTjPz3iMNhTQfJmOSicRtpQOv4Nsa5KK27DCqUVqO3ZofTq14T8Rhz/GDmrWMNSiek03KZySP7M27iLBh8QbeNCXTb+Rp2v+s88VRLjelVC5ecfQhKosjAt3UaQCjMC5Y8BHaVcKu5gdO89jMyNAP3DQhYddEbzGco/v9+HvLx8dV1MlAig/GM4ZSAqmk9a0sl1fD+gsqJiibDoPXI5V1X1BJaexFJCqG4RAt3scrUAckaQU6spba2t2xoaGxWtsrAjR4ySWwZQWVWJGBG4MaPHKMF78qkn8bk7PoeAtJDMrCx0dnZi7tx5SEhMwBe/cKe0LK+i74SEJAipCiNOxGtzFyHYVYuLz5+BCedeimUfLEX+xCnoqitDwYTzsHXNCtx0wzXYvmef/IROTD9vFrKys1FZWY9pU8dL8SycbPBURTIde0HuheOLyg6vE9/f+QDio+Lw1IW/hFd6P6pZ92/9f9JtpuGnl/weJaUly6+99tp7JQuec8fpZ7Kg/qRrnwJIo9mPApja2NC42eWmAIfas2qikoMYtTVAUaCRm9ECSN0GS7CdUji5E4jueBFGMqBiF/Vf/vRCt3gNo3UyqUpMsABkX5WWYTq94Y4E3aiZhuVSnmgyMPPWkUYuBhjDfCVMRfFexh1772NmCrroVO5QuILZ3ZvjQajoUBqdVNUt0zKIgcZvNSJZz6H8eDPl1LVAI251PUNCfuUKpQjlbaQ26k/VB729YFp9z4NRuvdj90s9+2CKENTvkFAlFCoAMghZ+dGPfvSHokfq9Q9upWA3rPVBVRoNuiMJYJo8JOsrrxaOGdwCM2vWLC2Auhs+RAApyBYsnDYcEwNuXb0Iz8xeiq9/9S7Yyzbh/Z21KN5djKkF8bj4skswbMQYfLhyOxra7ZiQ7kdiRiZuvO0LePTxJ9Ajo6I3XngK+7Yuxyvvb0BNQxvs7TV45u+/wb6uOPzyZz9DfmoUfvH97yJ+1Lm47w9/QHPtAdz+ievQ7o5CXMFkLHntKeRkpeLFV16H29WBz3/5B3B3NeMH/30nyht6EJdeiFeffhA/v+cbuOCjd+J/vvsNxDptmHn5zdi5fSecznbcfs1luOa2O/Dcm3PR0+1ExZ4tGJ2fi788+gyS4lgF5iqxcCIYcAY89+LLEePvwdqNW+ATfSA/PQGf/+JXcNHl12Ds+GkoHD4S//fr3+O6i84X4fiSCFk7pkwchzwR549+1PhU66SZF6O9oRr3fO87+OxHb8TTc5ciNyMVn/qv6zF83EzkFBQiIysTY/JTcNd/fwcf+9TtOFB+AHd87AZ84ubrMGriDJVPdHQifvbb3+Luu7+MMeOno66pFTXVZfjmV7+Ec6+9Bff99pe4+trrcfVHbsH//b97UViQjhuuugKFk2dg+JgJ6G6qwyc++Ql8Tkx8diHi1Rf/LOE71TDXON2WDmhhwNAfBjwmATxZp0CdDHDT6mB7/2ao4aQOQtQsuRjjBS2+Jhgv7lg15cLlGn56IEbNlAfV8RD8inqs2BRgXsdrOIfIa+jm1AzjTmYnKBWhjN90YIqfk+Yh+EJv7UUCz6LrDzitw1kQ/m4LR4eZIvjsKZA0pDlOSHMpLuF3v/vdf4utJiL1Wy91FQdQV1eNHdt3ICiCZWtrQXV5uaRxokPcTn8UqvftQo/Lg/0VtfB0NqGupQMHqqvg66IeuQktDTXgPGJp+T55aNEo3rcPeXkFIpgnLoYUZl1WDY+rB/988i1cPGMsXp+/CL/79W9RvXURMkZPwVfu/i6Wv/8GAs5u2DrasX5PI2ZMGo3/uu46zJoxGU8vXI+H/vEg2g8UYdik85GREosHHnwSLz/5N2SmJWF3XQc+d8cduGzaGLT5YvDLPz6IncvmICYxAZ6YPHz9M7fD2VSCzMJR+M1fH0XJ+kUyKOrAup0VKC4txzlTJ4VKefagpaWl6vHHH/9AyIqTz1wB0cyn2E/MsemA5i64vb0dFVX1uGiWDArUUs7h4ETosrJ2PLW+AT5/EL/56FjMLBjYt8pZpn2lJUhKSMY5M6eHQiN3wYGAHy3tXSjIzcSObTuQmZ2JxPg4tLV3YMyEKWhtqkV2RgbqpaHECCvz1E2PswdllbXIyctHXMCDpo4uTJsyWeVXvHsXMjIzJa5AGmOtMH8CRuRnSR8Ti+aGBri8AUyZNE5G4NtlYJWFkSOGoaHZJo/BCbc/GhMl/23btmHajHOk/GffpomTqgPqheqj6VndHj/e21qtJshvv3QcEgZYLWMZWBb2e+zyNSILYP+60XDwHnrBvS/0J40Z4ex8NuKkCSAT/nBuKTZXdymW09qOWtoJuQ3+C+L3VyZgxshcFd7U1IQZM2YoQTBijdS9D04e4sG8+McI58PV0GkPCRPjFf2NOzg0wgUw/OQFXs9r3pv9KrLGnYfR2SkYNnw4murrkZ2fq3bXNFZVIm/sRMSJSvDk4//B7V+4C7FeF3aXV2L65EmKtbi7JzomDj6vB/MXLhK9JRrX33g9fB4X9u7br9gyXtKlJKfA6faJDupBYkK8Kt/ZjlMyCub6IAccvJjvI8qYhHKkZMcrAbESQEWfu2HUMeN63ZhpY6JEGA1B8nGwIg9aixX9/IofYSw3023E8j6xofsQ5rQa/RFA6rRMp4W6Yl8xCsZOQkpivIrX4RyckLFamhpRMJzvDRrgb9KvyXO3kD7AlQMWDrCUWwY8HKgRzJNlphBaAmgIoFEzxwk+AD2ipCz4/d5eAaI8e+UBs8bVSFkevn6tn+COGYeDuqmBoDxkr8/IiyNVimLo+cNudylhIRjmk/iQ3Co29Xo8hzalY4C52xw/dYYSPsIcTlAAzcJH9HVGgxY+QgsfwTyjB2CAdTbBXBt0HzMDDlb0yYDSID544xXccueX1AcmDCYK4PFHH8e0yaMx+dyLRNrisOC9eUiUQcud3/iWahz83S8/8xiuv/njqO12oaejE62Ve3D++bPgTyvEuLy0gy/byz1KizahK5iGbcU7MDI9AZMmTECnjI63bdmJr33pDsRJ132245R0wYMV4QLIbpQsqpmN3SGZNvyUrnAwHVnWnFck6O68P2BZTvXhLKcDA94Fc4KZD8PQZQa3CR9lUvC4mTJJBirr1i6VZpagdDZ1+ExyEt586XWseO8d9PijEBv04pVXXsWSRe8hPjHZSJeUjC3LF6OqtBSbdu1R1734/DOorTuAymab5KvzYvpkONpbUFxaidmz56iwbeuXY8/+Mryz6MNBd7jN6cQxMeCZjPBBCNFf1op0bTjMg5Cj4VjY8kzGSR+EnKngKJQgU2p4uETH78SH4PUbUyaETscumzD7g6ZrzNBpfKGlPp3OWqI7FENSAGuqODFunjgOoqKyGi3NjWpgwi/iVVfVobSkRKXTKC8rhcNuh8cfRF1Ti8SXob6+Bnbn4Z8R7GhpQme3A222TsnrAJob6tBhs4Hv1lg4iCHVBZv1QjIUu8L+6GMcNBxt8HWsXfBQ0AOtLjgMmvGeeuRhqQXjY1YMY/DrL72AiuJiuKXLdHv9WLBkBf72wD/g8vhCaaKwfvkHqquubHOgsaUNK5d9iLdeeArb9pSrXUA6HU13exNKKhqwcPFqNAlLul1dqG2sxVvvvHfYAGkoY0gxIHU2CgdBBqT/aNMwRH8YkN+R6S+r8b6pqTwo9OyGxYBhoIBw9Llr+3axE0X44pSfZuf2XWioPYCouDjEx8WgWNiwZF+x+oaYTlO6pxg+txMNHR3Kv6doK+yd7XB4fUqQdToaV3cHbN1u7Nq3V/ltbY3oEf2xvLZGTWdZMDCkGNA8lXK6dUAK5dkOiwEtDHoMOQbkhyLmz3kL13/sk4iPiTKYKBjAe+++h0CUF9POuwQpCfFYvX4NPA4PPve5OyDJEBsTi22b1yIhOV29JupxOdBSU4KxY8cgJW8MJo3IP4RN25rrUVVvw669e1AgNVk4Yhi8cWmorG3BJ268Ru57dN3zTEd/GHDICCC7URozOBjojz7G5cejjVwjff2pL/C+p/qjlacDVhdsAke/ahAipnzfPqmBWCUwDDuaUemEKavL9mL31q2ob+1Q4S+/8CyWfbBQTelQkHuvkQGOo7MVVRVVeOK551SYvbMZWzZtx+Zd+/otqEMBQ64L1rAGIScfFgMeAXo+UIMCaQb9fH00Eg5JG3adGeF5mpf1LBgYkgJYW1utbLMIHqiswoHyMtHPPPD6A6iprceBKklnEpqWpnrYu7vU6khLewdqqqrQ2hJ5bZe7w90uN6rqGtDc1AivywmX2yPXkgAsaAzZLpjob1cY6dpwHMtKiNUFD/Eu+P15r6Ojx7yDJYi5b76AVUvmo7K5DW4Z0b7x9jy88ebr6t0T3ZXWHdiDAxXleHX+B2hoasWc119EZfkeNNrspndhDHg9Lqxasx5/euAvqK+uQm15MerrG7Fg9fpQCgvEkGJATqeY0d+pk/4w4LGwGu97qj/7fjpgMaAZwmKcKlm1cTM2Ll2C6Ng4NbJl2NGMkS4WDdUV6GlvxwFhMobt374ZZSW70dbjFH+MKX0cGg6UoMveg+VrNqmwyrI9sHV0YXtxCeKOMqIeShiyOiC7VWsa5uTCYkALgx5DRgD1QOKRx5/Ah2++xtfeTXOBQbzy8qv41yN/Q2NTPVq6evDuO+9hy/rVqus2UgTx/vw52LppNYpLKvDBynV4b84b6Gipg9d0xJuBIGqrSrFz5y48/txLku518Zeg1daNqlprS74ZQ6YLpgBKVxDyGf7wyegTwbHkx7RWF2x0wZEEUH+oRgtgilTYVrEtWDgm7N27d8V55513rwig/lDNUQWQWjoFkIYCyLkCvsJPPz9GTz81bQoo09LwOnM+FoYWqKPQUA/he6w8xIfC1i2GAscDgSiAdHPylQLItBEFkDqhFkL2EborpuDRpp/hZEqz8FkCOHShBZACZRZCCp5mPbopfIxjGhp1XbgA0mghNHfH2tBvCZ+FcJiFkN0rDZmOgkihozmE+bQJFx6zUNFQ0LTRgklD6Gu1bWHogkJFOdBCqNlQC6QOo2EaQtmRhCdcsGibDaFtjXC/haEDLVAaZgELN4S2FfojOJZwWThRHCJ0FiwMGhwru1lsaKE/6DfjHU2gwuMtAbRwNEQSvj4FMpJAmcPo1v5w24KFcGhBM9tm4TtMEMOFKVzIOPVCN4fPtLUxI9xvYeggXKC0wGlD+TH7CW0rRBIms4nesmXLHRMnTnwpyBV0C0MCA7FJw+/3t+Xk5OSLk4sXev7vMCE030m7NevFFBQUxK5YseJlyehTjAjGxCDKz/lFcUfFIirIOUa5g7i9IbeGeefJqQB3HVs4cfAbgPo1hb44hwJ6JD7iKRJ85SA/P59Lt5Slw1ZAxCiEC6ASPDEUwtisrKzYlStXvpCbm3tb/LJlSF29Cm2//z1iWjYju+klNE97GLvsZfhWx5NYUfhHJEbHq8Lx4zVpaalwudzq9Hh+SUkdb0GbXxfibeS/UQoe7CiuoP50V1AE22Bu5WeJ1IINd/ARRjpdCfzMK+Mam5rUFifzex/cxTwQrXkogQKoXiGorFQ7yKdOnYrOzk510j/DRowYgX379mH48OHKdHd3qzrmNRQ6fYyJz+fDqFGjuJuKD0Avzx0mhPrp0NaGAsj13njJUORu2bPDhhd+PP2ZJ5GxZw+q//EgkmveQp5jESonPIq3u9bip+53sCn71yiIz1E3FsaEzWaTlpQAv/ifePJJ3HjzTaiub8SEwkLExsUgMSULPbZWjBo3BkvXbcSk4Tnq2AwKzahRo1FeXYeetmaMnzJdfYnS73UgOTFNfkEUJoe+VklR3Ld/PyZNnAy3y4mODhu8wtCGPMufQBDZOdlHbK0WDgUFkK8X8Lt+e+R5U5jq6+vVN/7q6+qRk5uj0o0dOxb7pe7Z6JmGQkhh5bMXwlJyMG7cOHbBFDq9HhzOhErgtE1DOqEA6t0wSatWrXpy5MiRHw2GDueJUgwTLVeTkWiiEC1Z+fnABQ6nC8OHDYOtswMF+cOk8HXYtXMbKmraMOucqSjITsO+yjpkZ2ais70FPW6P5BmDUQXpsPskV78XM2aej4aGKtRU16uufMqU87C/dK9iytj4ZNxy0zUhpotGpwg62TYuPk5VUE8P9z3KT5EKYfrMjMyjvtFm4SDa2tqUEGmh0mB9az8btOp9QjJB6EZOm+n4Do6MHUZJkHlTAt18cFoIldBpm6aX/cQkinQnv/HGG48XFhbeLP5+YcyYMYiJlWyk29SZB+Re/Ai1OpneKKdxdyUoRlgoWNlR7HJ1iUI/iLb6jepbaypV6CJ9ZRTaW1vR0WkL+QVyQbQIn8WA/QfreiAaLOt91nnnTRQnhY9bsrQQmllQPWJtU5xp9NYrbjxN3bx586NCtzf2Pmz1/EWYxFINggKiYljwaPWtjaDcQn3hksklUj1/sVtbmtU5e5QvntNnRPZah1xgWFqIRfgYIIhSaYz0jFXCZUQpwY2igEoY0ythZxzt3jyUJ2RJGkmkfkEoLfNn+ZRHlcN0DSFOplflCwXwvioXlVRdHPIz3Mjz4C1YZhXIoFCgcb1OZL6lyk6Vw/CrgN4fpmFcHUqs0jJ3o2HrDPVlKlCF0VKFMWWpvIwL+RXETaEMBHyIT0hEquiDjOSz9AaE1EJlipZ/vBW/X5mYGM/PkfEL4uH7AcmCzJ0i1HsL2hQ+ir5iPzHJolimLV2x4l8TJ0y43ut2iX4WL7TLKhTInagv5GTnKGaj8D388CMoKMjHF77wBfUtXn41cs3atbjmmqvVJ1uzs7NRUVGh9LwJEybA63ErXcHp8aK0rByXXnQ+SqsbMbEwBzXNdowuzIbb60N7cwNSs3LQ1dWN7PQ0JWSJif17BdLCwGDdunW44oorUF1VpYRwZfMmvFWzBP84/3+REJ0gMhGFd/e9gZLuffjS5LsxdthEZGZmzpJLuSmVhkKoBZAsSCFUQheOXqEU/SuaX4oMSn9eV1uHqsoKeEVn8wrL1dbWoktGR41NDcJmPlQcOIAf/eiHpF11wA9b1B/v+yPWrlkjguZTOgFBwckQvYz+kv0l6Oruwpr1O7B33wEUrV6CLYvmYPUH72L9ovnw9Nhw4ECdOqG0S7rX3TuLsbe4GKViLJw6bN26TQnftm3b1Oco5OFhRfNWeIMBlHfKANHvE3b0i98FX1Q3fNIFhp435UvLGOVKm170CpsYJtS7oEkvKcKAGQs/+ODhyZMmXaso2eBu9Y8S5hJWTEpKRIAfpha9b87sOZg2bRomT56iclywYIEMAjJwzbXXCgN6IaNpbN++Q9H5rFkiqMJ8ttYG9HiiUTiyUNqGG022buRmpcPW40SWsJ1QpLpXitynrbMHyQlkYRkhWQx4ylBaWqpIJT09Q7pmpVwgLioGD5e9jHsn3KXmgKOjY7CzbQPa/c2YlXYFhmcOR15+wUVyOUeF+v0QdsN6SkZJVF8CqN4DUQK4YOFDEydNuFb8BpQMUgApF0HVkfNClZuCilC28c/QTyjAHJzExRoTxmwxKm0IvESpEiq9OOjh8JoXqz9Mq20DB3MnQrpPSA9SYADdEma+OnSH3r8KdPKPeJVToBqdeEypQm4jojed/qPuJzWiCsJAwkirYaqRkJ8u46/2ma9XITqqF+aAQ2tBxamKDNUHvzTPpLqCFXhHXmW4+d+4JeMZymuMWuIjIOvp+Vu3kA5TKbVLhI52MEp+c1D0P3GrKhDEJyRh+PBhF4tTC6DWA/slgGoAQgFcs2bdQ1OmTDoogGckQpV6JPQjyeDFsRZ+gOsjQlqupiQnJ18iTgrf8Qvgjh07Hpo+ffoZLoAWTgdkNH1UAaTQWbBw2mAJoIXTimMSwJ/84Lv44uc/hy3FB0IhMnB19WDe0tX4+5MvhUKOHfdKvho//X+/D7mOHY72Bhxo7Aj5IuN/f/VwyGVhMOCYdMCPXHM1vvLt7+HOz92Ba668BrdcdzE+87XvYm9VLTZsKcbGBa/hyotn4Se//hP+8Kc/o72xAZOHJyIxoxB3/Pf/YPKIfHzqkx/HqIJcfOL6qzD9ljvxv9/5CjKT4zD5vEtl7D0MG5Ysx5TRosBm5uGC6z6BJx55EDHebvzwW1/F9som+KNT8aPvfg1333krps26FCPPuxqzX3oOUd1tuPmWq1HvSkTR+pX448+/j/jUdHzvp/fhI+dPQlJOHiZedhPeeeNDOBq2oyA/C1/+0p14f9V2tHS78M/f/fxgbVgYEAysDhj04Qvf/AG+cvtt+MbP/ohJ087BH+7/K7ZuLpK4KLVpID1/Gn7wja9h3+Y1mDRhPK696jLcKQLq9TrR0W4w0/hZN+PP//gnYmSYbyzdBRCIisFPfvy/2Lh+iZpyKDrQgF/+5vcoTAviR7/4NX72/a9jxMxLEOf3obWpTeXj8QXx05//ClXVNWr3RXpSDD5z6yfw6Ts+Dx8nQSVfzjr86Df3q/sPGz4CjS02tW2oye7BeRddhuT8cRiWkYC2hjpL+E4T+i+AUbEoSHHj+z/+Kf513/+hu6MD99z7U3z+9o9hwqjhuPyCmbjlI1chNSsP06+8Gd3NtUjJHwVndyc6HAFMHT9WyfxVk1Lxpwf+hWs+fRfu/9XPcPV1N+Ha627AT354L/70xz/jmmsuxV9/93/43vfvxdRzL8aWxW9j2e4m5KYnYE9JOW77zCdUca75yE3KPm/GJKRGe3DhVdfDlToM7770Au767MexeFMxMjPyMCI3A1dfcyP2lFbCVlmKiy+Ygv/99l3YuXsfRhZkib0Xd931ZclJNUgLpxjH1AWbsXT5anzk+qtDPgsWDsdJnYaxhM/CQKDfDMjFZbvdTqmWqMGPofA1ysGOAWVALkJzGxU3Egx2Y+HMwXF3wRYsDASOWwCjuOU5OlptOuXCc6wwD6c4aPRrfZxmiQu5VRphUH7wJRDgFEyM2sLDXbWMozmZ7OXz+dRUUfjroiwLobYZcQ4oArjfrb/gffgiloX+od86ICuWn5giEhLjcffXvoPJM87FuLGjULRlPVLyCtHe3Ij0xFj1wZZvf/fb+Pcj/0Z3dyd+/Mvf4m9/+J1cGY+M4bmI9fYgMTEXo8aNwt7iEiSnJKCybB9u/czncd1Vl6utPycC6qvhOuDiBe/hL3/7M+76yjdx991fR0tLG/Ly0vHAwy/jW1+/HUFnMzaXd+DymZMQl5iMhHhWA9DVacNf/vhz3P/3x9HW2ors3NzeSmtpaZE88vDxz9yO+W+/Do/bi4XvL8Ci+a/gwUefR1JqOpwuNxIT4kW4A/jN7/6C+/7wS7S2tCI3L1ftCHd7/UhN4e63sw/90QE15bBOtRAyjLUfL4yU+J3vfOe/pJLH8q0ovauZ73NcfsVlKByej8TkZFxx6UUYM3o0hhcOxw033AC/ZD1j2jR0Od2YPm0SJowZr5jmootm4brrP4LczAzMnHUeunqcmDR5LLIzsjFjxhRk5+QjP8947e9EQCYL/wzChEmTsWjBO7jv/r/h4T//DvFx0WjoicPrs99CqqMO3oxCBHwerN1ShN98/x7cdffXULVrM+au2YktSz9Agt8OV2yKNKwf4a4v3IE5Lz+DmMQk/OvV+agpLUaKpwVbKjrw9nPPICsjHlNnXYYf/urv+Ne/Hsenb74Mq3ZWo2jbNiya9yJmXnAJvv/j3+Khh/8mLT2ImRdeZLxrdZbh97///VNikbX0VnwKHtmll2GOqwumMOZkZ2HalEm4aNZMjBk/XgRtMq4V9ho+fBhuufkm+ETgbv7IDbj2muuREBeDj3/0Fpx/wYXIyUjDuedfhLGjR+HG667EZRddhOvEvvKqa0RoJ/XZDfYFjsq1ORq46kLMXbgUKSmp6v3XzLQM9Saf3e5CZ1ubiEO8qA1GXj6vByNHjkZCUiJs7e1Iy8iU33ipils4722kpkoeLp+oDqJWiPB+/o7b1L5P3of1YO+yIVHqvbG+BqlpmeolfXu3HQWMs9vw1S99BbVlxWjvdh7z7z5boJ+aZr9+dcF82Fu3bMboMeOQG3pRORJiY6Jw2cPbkBkfA4fHj1X3XggfX5kaILAcRdu3wCVd37QZM5VAEJG6YILvtIwZOx6tzfVo73QIe8vPDPhhs3Vjpgg/y1i2bx+ysjIwQtLFSq3sK94l6VIxdtw49U7EdLkPu1SHdM2lNfVIEL02Q1SIWGHcnPxhqK6oEH02Dm0isFOnz0RXe7MImBvDRxSirqoCk4SJd2zfjnNnnY/2pnq0dNql4U0JlfDsgjyfo3bBxy2A61Ysxfjp56EgXwSwj8YbK4OQq/+9HRfkJ6OkuQcLv3+BCODAtXSWY+PaVWhq6cS1N1yL9JDQ9SWAFk4tTpoAEnzIFADz2/HhkGgs2tuOusYmjBsxDNdNzpKuJhQ5QODGA1V4KQfLQ0QSQOMkhYNgl6fTHwn9SdffvDSOVGdnE6ROTs5SHKvaI8/TLWMSpzfQp3FIoqkpdvzXtGyMietUhxVROAbSsCz9EQA2Hj54bTgdY/b3ZcKvi2QI3j9SXCQTPhU0lKGfGu3+M6CkvPTvW2SYbJwRo3HIm1aCuCg/Zn9xHDw+gy0JvpxuFhi6NY41jNB5cUCRns6vikVmQJfLdci3gfnN3qDXgUeffA7f+949KCreg4ljx6K5vQMjhg2Dx+3C7t3FuPyyi9FUU4HlW4px6803YNfWTZgkul3esELRPd3wSL6ZWZmwdzSh2+lAclo+0hLj0CPl8Ul1piUloMfhQLTomtQNU9LSlQBK3YZKcvZCnstJ7ILlwbd0e5CdFK1eteRDb7T7kBHrV18EjxelnPpeecleJRjVdY244NwZiJWKDwb96HQGERc0PtzMh+GVtBxJ8uEEYhORkWRMWPOezY4g8pKBhPgE9ZJ6p0sE2udSE9dxCYkqjJPcWkj7JYAeN3ZvXoX2NjuW7ihFnt8NpKfA4e5Efn4BNm/chOuvvwG3f/YO7Nm+GS+8NhuTpp2LgLMZHe4EZMZ1o7S6B/bORjz7/Isqz1v+6zaMyk/H+JnTkJMQBW9cGmrra3HBtAnYvGU74uOycNc93Jibq8p7tuOkCiDBAa2QoAHJgQIXqye0xKI88ExAPvzouARhTGHIkJBwAeLQuS96dFyU5MuVCeVVwhnHIan4SX7U5si2RgKdSSixoD8CqP2cIFarOpLXhi1bcdnFfJeaeQTUSo7+EnpQdEiOnHOyjJE2wQlzdcaNgF0rmbg3P4LlC7E1y8S64Du2FgMeFEAtPscMVnZV1QFV8QQr90BVfa84cA6sy+6SuwSRnJSI2upaNDS3S0yUMJ0XlQcqQw8nCm2Nzdi7Z7/xEEUqS0or0NTB95n5DAOoa2hUws70bS0tqCiV+8qlPKemoqwcB2oa9HPuE3zoDukKtWEXTNvpdBlhImjnzphuijfCe9OJwCYlRPfG07jkWsZTSHVYb340pnCVTvKg26xODHXox0abknRMDKjZQcPp8iAp0Vj7JWPwNCoKJuGVa6Ol2+HaMcEBSWKisVpBFnG7PUgUfYlwipvdOKdxOHql4WQvs3IzHxE8fcKCw+FElHTFSQnGfYljYcCjIfw3RoJitxAD9gcWAw4AAxLhD0YLH8GuRgsfwU0JWvgILXyEOu0qJHwEhYnCR/DBUl/SWSVIPlr4iOTkpEOErz/YVV4bchkoLdqMyuoafLhyteHftRXdwt77K8p7W2jAY8eyFWvx1uy3lN/r7MaW7cVYtvQDSXM4o707ezbWrl6Bjh7WOzB/7mzs3bExQsqhjRMSwDMSfi92Fe8zNY6gDESa0d3jREtHB2bPnYt2WxeaWxqxZcd+1TiIgMeljqrtsbVj55b1sHV1o6FN0qzniVGH7uJhD9vQUId40Vb9wnbVtXVosdlQtq88NG9piaGGfgq0KYzH1AUPVlhd8OBAf7rgISOAPM3dvN+Qv0XvWzwSOHgI31kTjmMVQKoU/bn3mQ5LAE2wGPDUoz8C2G8dkOzB0SinEAa7OdLDdbt68PLstw8OiCR91d4ibN62F6+/NUcFvfP2qyipPIB5i5b06op+GYQ899JcvPTUU+p82eqSIsxfuATPPPekCN/hgvfmi69gxcL3UNPYIj4/Hn30UaxY/gE8IqwWDqLfAsjWze1O/BjJYDdHYjaf24lxoyeYhgFRaKirw+hRwzBsxAgsWrwEU6ZOR0q0HxNGj+1N53e5MXbieOQXDEPJ7p3IGzUO506fhuTUvFCKQ9Hj8yMvNw8ZKYlq/nPG1JloEjs2bMAy1NHvLlj8ZzTCdbn+6HZEf7pq9gxsoFYXfCgGtAs+06EntE+GoQ4YKTySoYpg4SCGjACSnThQoKEImP2EChfhULYIitLrQqym01F2KETaz3ju8NZ+s6FQ8gKzn6a/LDlUMGQEsBciQM8++5raaGAgiI7GGmzeuQ+PPv2MCmmoLUN9Szs+XLVWBiFGOr/HiXfnL8Fzzz6p+g+nvQurV2/A+x/MFwE7VKgo4OuXL8eSZQuxq4yrLkEZkLyDfft2we2Tqy0Z7IWuCtqs6bNWB9S6nM/jQnNnN3LS03t1wPrqA0jLLlDC0dXRjuiAF5nZ2eoIuPS0VHWd3+1AbUsXogIepCQlIF50OIcniE5bGyZOmKCWHs3sVrx3HwpyMpGTVwC7w47a2kbExgQwYeJk+CwdsFcHHHICqGHNA5589EcAh1QXbJ4rPF3GwqEYUgJIhqLhaQXaTeOy96jBhcvjNeKly6Rtd5rSBQPSlbrQFfpAMxswd4V3d/ccTGMyHfzuLvPhP/H3yD3cwroWDsWQEkCip7VeBhMfHLI1rLOjCY3tPVi3dQ9qq2vQ1VKL/VtWY8XqNb2DEBkaY/mKtdi0cg262ltIp9i3vwxvvPmG5BXW9QrRrV36IXpqq6V79oogO7FyzRq88OLz6HT7evUeC0NUB+TOZP5YfqGdcImAxMbFw+FyIp57DQN+9a6JT1iRu7epAwYlzOHywu9zIyk5WQkwX4in/scd3+E6IL/syRMhYuITJVwEX5gzQfQ+HmVi6YBDUAfkZgquftBwfdcjQqD9HMHyBCwKCIWFO6x9IngURAoL03i8PnXSQ4IIZsAfkHB+jjZKRsOxvfmYTQI3yUbHqI80ctRL4We+jLN0wYMYMgJIxuG0izbcDmX292X6k47CFSm8L2NmyqGOISOAmnW8ji7U1nOHykE01RxAe3sXtu8xvkN8oLQYPT09KK2qUn4i4HVh164SbNu+Rfld9g4cqKrB5q2blT8cmzdsQl11BexuYwvbpo0bUVqyx+h3LPRiyAigRlDU3UWLP0SM6dXJyj1FcPn82LBqM5YtW4GizRuVnrh27Q7pro1kfrcLew5UoaqkHMV7dqPb1omqxnYUb95+2EoIsUTuYRc9sKauGY0trViyYjXaGpvQKXqkxX8HoeuCNp+INREdBmsi+vjRn0HIkBFAdqnm0whO55Z8daKDJYBDSwAtBjz16I8ADj0d0OvG0nVbe7fasx6Wzn8TDW02vPCmsSV/0QfzUFZegveXrVFCxfGLz9GKxRuK8Phjj6uaa6krx9LV6/DYU88dPhEt+NsDD2Px+++ittmm/E89+xTmvPUWnL5Dj4kb6hhyAui2d8HW1tL7vi8x7ZxZaKyul642EbPnzFUvvruF1UT6VNdAWY2KSUJPYwMSU1KwefN6dV4NT0VKSuIB46oxH4Lzz5mCoHTdPo9TvReclJyK+CRObnMYdLjADlXomqBtdcERYHXBxw9LBzQhfBDSXyHoz2BF75LuDyikTGsJ4BDTASl8ZDxtKABmf1+mP+n0CkekuHBztBH1UMPQ0wEddrw9f6EMHI7t9Ui+zjlv7vv401/+rvxlu7birXfew3+eeuFgP6Ihbful51/F3DmvYm9lvQpY/M5beOw/TxjxFnox5AQwQQYNV112GfyBY3tBPFYGKFdcfSWuvHgWSvbtxqjJ03D15Zdh0vjRh+t+4r3wgsk4b/q5mDgyD03NLejyJ+Pyi86D7/DxypDGkNEBrUHIqYelA5pAIeGAQht91s3RTH/SUaAihUcyTGttxzqIISOAXP7iaJaGh2XqE6p6w4SRaMxpwtPxS5/abfjj1KHr5uv6Mjp/mv4y5VDAkNMBu1tr8PiTLx08qi0YwHuvP42Sskq8/e4C1TE8/tgj2L1rOx5+9hXVtZKv3O01mLdoLV556UWlx5XuWo8Vazbj/r/eb3rH+CDu//s/sfrDBahv5UqIH/989Bm8+cZzsHE3jCV/vRiSOmBDSzuy05J7t+R7XHYEoxPQbutA0O9DalKCiouO43vE7l4dsFGu4yrK8GH5yMjIRGdPDxwuN/Kzsw7TAWuqqxAlXe2I0WPgcnvQ2NCghH706FGWDmjSAYeMAPJ0enaFGtTHzP6+0J/dMJyIpvD1p2tlGqa3BHCIDULIPtTntAn392X6m66/prfrt6AwZASwd+QpVn1Ts+EIwdbcqD4nVllTx4Sordyv3n5raqf+pq8LoKq2SXTDXcrr9zrQ1tmFHUXF6ppw7NpRhLqaypAP2LFzJ/YWG9daOIghI4AabkcXXnlr9iErIckZadiyfTfemjsb1TW1aG9uQg8/03CABwuFulXpOpcuXohN65erbwF73T5UVNZiU1GRiOihXS/F0dZWi4baKuyVPOxOF3bt3C7pD6iX2S0cxJDRAa2J6FMPSwc0gYo/H7w2FBqzvy/Tn3ScrI4UHskwrTURfRBDahBC1tGGAwKzvy/T33T9Ncyvv0w5FDCkBiEHSorVDuV1m7eGaW19w8xW6zftw3uzjW377EFKS8vxzoL3mSgUdhBvvjUHKxe+B4+XW/CDmP/eAmxcv071O5b4HcSQGoSkJCeiobpKBhnNx8xCnh4bthfthtfvw86ibWhuqMXusirUNXVElKhRw3Ix+dzzUFZVJaPuNrRUl6G5sUGthFgieBC6Jmhbg5AIsAYhx4/+DEKGjACGf6qrv0LQnxWTY92Sz3L0ZxXmTIclgCZYDHjq0R8BHFI6YHVpsdoJvWl3WSjEwO7Nq9De2YM5899R/g/ef0cGGBWYv3R1r1Bx5WPzzhIs/PA95a8u3YPFy1Zizpy5Ednvjddex549RahrFR0RfrzyysvYuXkjXD7WvQWNISWAZJ7Wjm5UVFb1vpgelH9RCUloqKmCyx2N1958A6NGDMOIkSNw3vTpRjMlZKTbWHkAGzdsw5aNa5A3ajQKhhUiT4w/glAFo4LYsG41EqMDqKxtRnx0LIJS24mx7GQsaFhd8FFgdcHHD6sLNoGKv3lrPIXF7O/LULAihZuNXi2JFBfJcDLagoEjMWBKiAEfPhsY0MKphzTyi8XqEdMlxinmmBkwKJn0qkEWLBwjjGUgA7QP01H6YkAqR2TAtLVr1/78wgsv/GJoSeqwDCxYCIMSNKo8Ql7niZvMRxak7RZzCAOGCyBnarUAshtOF8Pjn+jmN/BTxHB/OmdRmZbXWUI5dEEhouFb/jQ8EJuCZhfTKYbrjux+6ecghH4apj1MAGm0AFLA1EjYZCh8DGMc0zA9hdYSwKELLYDsailUFC7qeVoI9QhY638UUC2sfQogDYWMLKjZj8JHt5n9tPBZAjh0oQWQhkLFrpXdLIWNjKeZj36Ga/br1Q3DBVB3w9QFKWw0FETdJZP5GGcWQAtDG1oAKVRav6Owadajm4bsxzim61MAzUKou2IaCqIWPhqL/SxoaAGk0SxIpqPAaUM/w83sd4gAElqgaChgekSshU4LHoXTnNbC0IYSJIEWLC2EZmGMKHyEWYC0mzYFTRuz4OkwpmEmdFsY2tDCpG0KmhY27abRgqeNQjiDRRJC7aat3WboaywMPfQKUghauCh8mu3MrEdDaDui8OgwLXBmQ2hbI9xvYeigV5BCMAuY2RDhtkJfwhMubOZ0lsBZOBL6ErhDBE/jaMJkCZuFE0VEwbNgwYIFCxYsnE6cqIpnqYgWLFg43TjuYcaxElh4+qP5CYskLViwcLyIRG7hYUfz94n+kNORSE67+7I1wv3hOFq8BQsWzj4cjaj6Ira+bKKvayLiSMTTF4nRNrsxcuTI2N/85jejEhISuGua78hG8d3XQCCg4qOjD/+evcvlOizMggULQxOJiYmHEZXwhwoT/gjyIK+YmBjld7vd9j/84Q81tbW13OJH6Gtpm91mhPsV+iIhc7h209ZutTNrzJgxUVVVVd6ysrLXCgsL7+B3YPoHluXwW6sjWiKEW7Bg4fRBH3/OA0IGw9HmWVlZaGhoeGvixIlfEA6KEw5ioWi464/QfsJcYLNboS+20eFmW5veLap5eXnRLS0t/t27d78qWuCneNQPeDRPQMrR2iJuSZabK0k1JM7VimDAI5Q/TKKZHTdZR6PVY0O3vwfD4vOQEBMvJT1YVl3pbjc/dOpRfvUw+M/oJE45WPLjv3PfV/NVbh6XFHqlOxTaNwaDQFo4e0H56ujoUKTD04xCIzslo5RPugm6tV/LLa/V4Tw5iX6SKT96Z05Lo9Oa5VnnrcE239nZieTkZLS3t8+bOXPmF4WDYoSD9HZn2tqtDRFu9yK8hWm/2dZGkZ4Y80shdAe3bdv2wqhRo251SS8B0QKzHn4IKS3Nigg7p01H193fRDAuCWmlDyDLUyS5RMMZSEfrhF8jJWk4/tzwPP7uWYmomARkeAOYk/djzEgeD0+QL7IYcLvcyMrORFxcPLq6uuF0OuRhsFeKQuHwQqm4AJxCwDGiKqenJMMrD8ot8fFS2bFCJgE/z8+VCmZmUslenx9x8XGqSgLycALg2WqxCPJByYOIl4dNDVw9KLmEV/Lh8cPAURLONPxuF9MEmSIqBrHygAi/3wuf/Pb4+ERVB+wHWFamjApKTlGGzdpkuaOYwMhOyhqlvu0fExMLe0+P5GzcnRXPcgv10yHXQJ3tlpKiZh0sWDhpELJBTk4O6uvrsXLlSpx77rnSBrtQUlKC0aNHY8SIEUpDFCJSJKnPwW5qaoLwgiK1K6+8EnPnzu0lwOzsbJWWo0YSW0ZGhjorkWntdruKu+aaa5Cenq6u0eB9SYBtbW3zL7jggq9KEJuGfvmIRr94RDdtbYhw22hXJmg/bbNhq9OGb8eR+GKkIDHyA6LWrl379Lhx4z7GT5oiWjSXpkYkbVgvnCA/8OqrEZQfJ60eUaLlJbatQpTfDnf2FfAnj0E0f7DfgQXdm1DubcQNyefhkpSpUnqjjGz6rJiU1BSkpaVJQBRsbR2IFfLKzMyUCnSiu8sGr92GlRu3oramFWnpmUiO6kYPUpAQG0BmfBQq6xvg9EQhMTaIgonn4cbpY7BqcxFS8pLgD8ajfv92BLNHI7qnC7FJfmTkjYPb2QWfJ4CepgbYkIxvfOHTWPLhGiDdi/rSSsnPIw94JHKHjUJnTSWi00egrX4fOqQa0jKT0N0oZcnMgi8Yg2/89zeRk54oJCcEq6ZG5fnIg/d6fNi4cYPqUS++6GL51fJP6oTCQ/LVwiRBqi4Ub4qHtcNcKCjpGenqGgsWBhqUK2qAbGskorq6OtXpUhNku2SbJCmRqHqkwya5kcxIhvrwVcqxjBBJWopISZbV1dVITU1VeTF/yjH5g+3AfBAsZV+D+WoNUNrHgiuuuOKb4g4KB5nfuiRbajIMJ0HdSHobC9uQGdpPm4aEp21FemJ630+XwsZKJUQvX778cRmP36IIcIDBSk6USs2RobRxAm6M6jVaW1tVz8GzxqmeZ2ZkIkY0vJ4eOwLBWKSmxRtEIZWvtD+pSP4I/nKq1n4xrHQOodUx0RJJrSxANUz8B0mGGqChCfpEa4xhWvkfGxstaSU/vzEcZ5jf7xNtL1pdQ8Fhvupa+efz+sRl1DsPWjSWhxgjf5kn7ydGncJIYhQhaWxskt8UjfaOdvh9fJZMbJSKWfEyCkh+fv4hgmLBwkCCGhnJzeiIDRk+nRg+fDgqKys/vO66674jHBQQjiDpmY0mQ02AZiIken+EaoYmaD/tSORHow/piBO2jxfSi9mwYeO/J0+efKPL7TQapkRqqOYvjTZIDZB+9YcxBtEQbNMMOhgfSiTx/JpvdAwnX4XEJFxFCQIki1DexsUheuN/CWMcg1U2ykX6UVcwVKG3LEx/0KNSEkZK+RvN8ovTCDYgZVO3VpeoP71lUT65jL+ZPlIiy2TIjoSF0hmxB/0Kqk4kVBiSQ2sO1RVBHkwgxnCry+gVw7zpJNQwW1WHvoa2xPI/r1GJQxcyLmSFCt2bD4MOxolRHCwOqQ8VpsLlj7qOcTo5PaHnoa+nQ9Ia9zeiD5aZAXQZaYz0IfQG6TThMMKMZxy6VIJUZ6LTs5JCxTFuSsNEjNe/l3cIpQ9ZRrxyqEuYhyF3PIZeKoP1rPKWSMZr8LJQkM6hF7quxGInS6i/DBaHSs8/7CGVh2AKRjIRA43rlItOOnrTMk0oXizjJ9CvpJAe4z6h+g8Hg3qz0mCWoWevfrfAuK/pXrxIOeUu4jbuHYrTD1vfX6VlXsprBNMtAWp6iQHi1sGhy0LPMChaYhJK9u9fctnll39fOMgvHGQ+dYi2WSNkgZmDtgltG/mboP28Fd20SXraJvlpE0+IKhyzfv26h6dPm36D00UNMDSnJbeg9qNk42DtGNA/Tn4MF0KohSk/40IO9jYc3lKrShFVmWnUVVJxAalYpiUxUPuihufxGt/R0nfpkaFjXm6esHS8mg9kg2CeVMt1L6aIhUb81AaVhilpmLdP1H2m45yf3AA+uQcLFhtnzBNSg+zNQ2Dkb1RbUM37GStmeqKXbnNaCxbONlC+OTTmkJhDZj2s5WgtNUXasKSR5q7mzasc9bD7HJiYOhqJsYmqTSgWIDFKuiCJg0oAw8WppsklgvdISErEnuLiZVdcfsW90ub9ck/z0WvaaPILJ0GCbgWjRR6E9rMlmw3JTw99FfmFDM8KjF21atWDM2fMvN7ldqkKaGhoUIsVubk5iuBIPNHyC5g5h40+H8sHIakeNbwbPnwYUqSC1C8Vja/TZsPLL72Im266WQ2B33zrDXzkIzfiZvF7uNAi4C9YsWI5Fi5YoCr7k7d+EufNOk8RJn8GO4URIwrVcFlPnO7fvx/DCoZh3IRxkiIKc155AY6YLEwdk4w9FQ3S+8Ri1nlTsOi9Jbj1C3chxduKRcs2wS3E9pnPfRGtZZuxYcseRCdk47bP3Q5fWzlenrMct912G1ITOUR2omjHThSOHoPa6lpMnnkuolwdkncTrr/iQixavBRTZl2KGZNGq99gwcLZApJcbW2Nasdsa/yoE4fNXAThEDo+Pk5aXDS6vT342/4XUGtvQUyU0IqQwo8nfwEz0yfCJ2omtUO2TRLflpY1aHTXIVa4I+iPw+X5VyE7OR8y8ERx8e7lV199zY/l1mzw+tBTsyaoh8IkPbMhegmQ5HY0mEmSbm2iRZtSBCnD0yjOxVHb4ZA1KTmpl+SoDVJ78wd8SsMKBEXLIhmK8UoaVgy1LM6v+ahZSVhcbAwSEhNRXVut5vjOOedcXHDBhao3IcEFJMztcWHb1q34/J2fVwsRpWWloTnBgNLWSLzsMVgm5p2YmIypU6ep/ALiJy647BrkD89Ft5BwU1MnrrjiSjTtL8Wlt3wS+WnRqGtsVZQf7XehZO9utHe5EYiJlY5JiG73TgSScjFt6iT4vE5VId0dHRg15VwU5OUgMycTVeWlSM4ahsljRiA+OQ0XnDsTCezZLFg4y5Cbm4ucnFxFXFzcoOJC8svKylTtkG2b7T05KhG3FlyNQmk70toxLW0MRicNh1faJduu2pHBNip2s60RZQ27UdpUjKrm/dLmpf1J22Y6r993CAeJoV8bDbM7IsITaL/OVJtD5v7EUPtLlJsneL3euCVLlvx95jnnXOt2GsvY/MVqaCo/xACzlXA17heVVrxUd1UPIODCA68jMXLbB6cOooVojLkz8YuLQ1IDOi/SeUAtNKh7SrhcHoqXaCHdYcOGqVWpHnuPqjiCq0wcKodykfIY6Y8Pxn3N6FXjQ8E6BctoDYHPBKinZTjPGJzeMmtZ56iL7ZQaILU+KjGcu2+sb1BtnkVUlvxhm3f6XEiLTVFTWr3FV3nJH2kjCTEJolCRcoxot6QXdUbadBJ279q18qabbvqJcJBQkJcaoP7wh9YAaR9VA1S3M0H7j0SAvcNfuXkiCfDt2bMfmDZtyrWsgIMZ0sX78MfQCrlDYQZR9nrlv4TJP9qqnCrcuFZVHr1idIqDYAKxQmkVVIVyBVbyCWWlgtVf8R2awUGY8jEWUowwzmHqSxSR0RH6o8k3tC3buF4h9GuMaMNtRDCVmv9U7lDeoWQhl/wNSYyKlUxUdYUyOJjWAJNy0YQxyk2bV/IC9ft1mY0rQ7dWD5ZOFaoShJfZAMugglQhGB4qM73MhPMa9BuhRqypzOpaleIgVDn5R0Xyj5Gq9/69fmMOlReESqfijN9pwEipcTCdzoEw3FJYzuYbWYQukhQsqGQYJdq58Xx15r2JFMxlNu5Ph3Ybc75MbS4zfQxV8mF4VZbK4h9C+8XoIPVsVGD4RXygzI2QnFV06KpQ2tAvMMG4Vss072ussYTKzIBQFgxVixdSWKWshEI1VL4MNLIM+Y1rjPl+hhsLLsybSo3oQhRD0wUsX6hhqvQq0KiPUHwv+NvoVXkbv4sKzL6SvSs/++nbfxoiQP39Dz0MPrUEuHfv3gemTp1qfcLVggULpwT79u1bOW3atBMmQJLbCSP8lRULFixYOJkYKM4ZEAK0YMGChTMRJ5UAOztasWbVCqxctRYNTe2h0MPB18Mqy8vQ0dWNpsYalFfVhmJOHbhgU15eirZOfs37IOy2duzZUwK39zRoucGgeiNEzVEdJ5rra1FZ03BQ57dgwUIvjGXYg9BzgLTNRs8DapsmNiYmJlZU0Zh77rnn5ry8vLESZsxZyhVzXn4c9/78r7jzq/+NySOz8bff/QolHcDwFGDdpu3YuXkdlq5eh5ikdOSmJeI3P/s+7Il5SPY7sL+uFWlxQUm3GaV7irBw0XJJl4rCgjx0tzfj3blvY8mq9YhLyUBhfg7qKksxd/ZsrN24BXGJqSjIz5VCsyAsUAA7t6zH27PnorjkAHLyh8HZXI21W3Zi+MjRCLo6sHT5aiSnpuEPv/459jZ2o3rPTuzcV47xEybA3lyHpeu2YsKUqXDZmjBP7r1c7u3yR6t9hh57Jxa9/y4WfLgEje12jBwzRm2bWbHkQ8x/fyHKquoxbMRIpCRxyyTg87qxasUyVNdUY8GCBaiqb8HosWMR8Diw4J05+HDxMlRJZzFsWAHee/NZfP9/foQOfwwKkuOxdTv3GI5FT2sDVq3fiNycdKxbvQZ1dbVYtWodhhXmYfHC+fhA6qu9x4lx48bircf+iRff24aPffRaVJfswptvvI0d+0qRP7wQaYlx2LR2Fea9+x527S1FrtRNRpp1uIKFwY+Wlpaq//znP4uFg4SCAnrPnzZ6vo/9frg5BAOuAaqFKMFtn/86Hv7brzD7pUfxre/cgx2l1cjOSsW+LavxxNPP4/pP34XvfPkOPH3/r/DW/GVqpzj3BO4u2ogPV29BSfFW/OXvT2L6pbfg1qvPw2OPPIXVK5bijjs+j4omadzDc/Dr79+N+x9/AU8++iBmL1qFmJg49ZJ1t90ZKkgU/v3HX+Hfry3B939wLz5541Uo27cPOzeswmOP/wdt3Q64OxrxxBOPora1Q5FmSkoOvnr3NzC9IBH//b0fYF/pfrz/zhKUF23CV+4WMr/oRvzgnm8jwd+D4q3r8T/f+S6cqSPxwx/ei0RbKb785W9i6Xvv4P77/45Ol1c0OCfqamuMShEEfA48+Z9/oqjBhe9+77tYt2gOHn7xbTQ31sIfk4SxowvxmvyeR556AzfdcAMKC/Nw480fRVv5Djz8r0fQ5XChoWq/1OFTaKmvwr8fegDbKjtw15e+KAS3H/6oZIzIT8c///JbPDdvKWLj4pEi5L74zSfx1e/+DFnDRyFoq8U3v/oVzHl/Pu7/619RLiQcIz1XRVU1fKEVXQsWhgIGnAB183n3lSfxgx//FIUTz8HX7/4aUhP82F9egZjYODRWH8Dbr7+J+e/MEzLrROGIYfB63GqoZzbRsUlqAzMXv6P8AaRmD8Ow/Gyh+ChkZ2Zh3KRpOH/CGLh6PLjiqusxMi8FD/35T1izrThUCmD6OVNRvW8rZr/3AZ5+4t947vV5yB49Wq7pwrLly/D6W/PQ2tEDHpUV8LmxetkCLJLwdz9YhGEjxyM1PhZenwdJWQXISo7DO/Pm4d23X8df//x31PcEMWZkPhbOnYPlK5Zj/odLMX7mefBIhzRszFRcc9UVqBRCf+Rfz8AZGkLLz1K/LSM9Q3zRiE1IEO3PiaceexQbd5UhKzNTEXFLSxMcHj+cdge2bNqExJxceFwOLPpwkWjA76Kzx4XoOFHEhfQnTZ0Kb0cdHrzv99hcWoV00eICXg+amhrg8flE6/Ri+OhJSI6PRkxCktwjC+eeOwtpgQAy5Hddd9218Nqqcd/v7kNzZ7cqpwULQwEhfa0X2k9iNBsOefvcBlNcXPzA9OnTI26D4ZsbbPQxsbEq8w9e/g9eX74fzz/zsNo0yfcFCa7qqFNVSH7i5z6q3jABSaN3I7HaNR7szZNQO8gljc7vEEg430Lh+7k6PwlU9+e5e2bwHn5uupZ0PImF6agUqRNjBOpgR7H5ep++N8vG30kNNJRMwPk7I//wLwIwPcF7md3qvlG8r7hDv/2QepC03FGvTrERt7GbihvF5Z8un+ShTqQxXyfQ8fzNjDd+m0CVXUYNEs/fZMHCmYA9e/asnDFjxuDYBnMkkADYYDUF/NeXvqfIjzCTVS8xSUPUjfUgWR1swERUdMwheRI8xCAi+RFs3BJnzk8CJT0Jy7ifNgTT9hKEpNPkR5AkeMCq+d68zsgrFKAQpQ5eiPA5lEPuddh9eaCC+BXBhsLNdaN/o4qT/8ZrhUY6Qv9Ohuk8zPG8/uBvEzCduq9FfhaGHg62DAPazxZiNsesAXL1kgcjaA3HwomBJMbX+vokeQsWhhAGtQbIYRZPg2CjpTZimRM3rEvWqRquWrBgYUBwUgjQggULFs4EnHICVHNSyhEyJxHmuS91X5PfggULFsJnvjVDaHrSRs8Dapsm4kZogquPnAPk0E2DtBcXH48P3n4VS7aVw9F4AJUdXgzLSYfd4UKXrRWNDU3o6GhHICYOXnsnmlrakZQQh4b6enW4YkNjE9IyMpAYH4fOliYsW7IIdW12JMUB3U4fMtNT0dNtQ011HbzOLsx75wNk5eWgo6Ue27ZswZbtG9DQ5kBBTgY8Hp/6atzWtauxq6wOWelJqGtoRnpaKmprquFwedQHi+IT4o3vgAwCcD7VWFiJ0G9xrlXK6emx4cH7/4R/PfE0Fi5coL7E9frrr6OhKwqXnj89lFjDh6f/8ReUNLkwc9qEUBjPNazHX++/H2nDxmJ4XnYo9GiQvB57CFsrO3DBjElKaI4Fjq42rFm3EalZ+UhJ5BSzgZbKvfjTfX/HmHPOxYuP/wOdvhRMHDsiFNs36sr2oaKmGQXD8o65LBYGPwZqI3S4bGg/W5jZHNMiCOcAeRLzwQl7ZhsUMonFnKeehz8pEXPemY3ps65ErM8OJGYgNTsFqV4PolPisWdXObrtPcgbXoBhyfHIHEGBj0ZDXTWSC6bhjlsuwX/+8xSyM1PRUt+Itp5uFI6fhq/c9Tmsnv8aFm/chclTzkGsx4P4DGDCrOvQvH4VahxdSEjJgaPHgZTYINq9QUwbNUqItgFunxcZGWlSliS0Vu6Hwx+LG2+5FVdediES42LUFpvTDc7/8ay1/qzYuqQD+O+vfwXnXnMHfvq9u0QcvJj94hN468P1SJU6Tc8fg9/88n/x2O9+gnWlbRgzIhctra346Be/hU9dNRX33PN9fPunv0OwtRJPvPAWUlKT5Yln4v9+8QuMk7RKmvw+vP70fzB70QqMKCzE/n17ceVn7sZPvvhxPPLgX7DnQJ1wchzu+PK38IkbLzPET0ShaNUiPPj0i4hNSoY/EIUvfPlrWDPnRbyzahP+61N34JKJeVi8epM8JxcuOv98NNY14hs//B88et9PUGWLQn5mCmw9Ptzz458jP7EHf3roBdz3l78gw9+BX//mb7jqxuvwzmtPorLZhe/8z//DpdPy8OBDj8LpD8IbiMa37/lfnDMqAX/72z/R1OWWunLhC9/6Hm69/gpVdxYGPwZqEeQUEeBBcLsKtRU2YvVNXNFm1DdBlAYjCYKiK8odQwNlRTzGnje5VtJyvx/3yPHbHOqra3KtGtpKGq/EMV9+n5cnPzMjbirmNTxqn3lyWwrjjO0jJBXuleN+PEkuAfQbBCPXyX0G06LDsRCgUzTob379yzjnqs/i5z/4KjzOHrz+0gsoqW1GwOXAzt1l+PVfHsTiZ+9DyuRr8OPvfRU9jZX48lf/B1/78Y/wzsuP4svf+zl8zQewastuRAc8WL50Fb7/67/icx+/Wt1j67L38Iu/voR/P/0EJo/KxH3/90PEjLsUGXVb8c72Klx7+UXo6WxDc3sXfvzL32L66OFSrT6sXPSeENwWGRHEYvvm9ZjxkS/gm7deiHt/9kf8/h//QsWSl/Dqumo898QjcFVswz0/+h1+/cjDePqvv8AFt3wFX/vsx7B18dv4y+Oz8c1vfwl/++cLePKZ55Ab046vS/l//LeH4ChaiA1VbvzoW5/Gt77zXXz5x/fhY1degNItK/CjPz6E3/z5r1g+52UU768Q6U7ErZ+9E5/6xI2Io1BYGPQ4Y/YBHoooOIUYOZzt7LQp2yvDUBImG7ffJ0a0Cn5CUn6UMtzYq0hPjPILKRF+ScM3HJq7nHh+fQ0eXVWNZ9bXK/u1zXWwOTwIiFbHzcjcNM18eEw/t+bwPsyLHys38mWccU8eiuAVTVTdS+JONngfu9QJOwwanqTLsBOGNOSEhEQZMhvDSYcQ4rr1a1FWVo1OqfeAyMmmTauQnJ6ORe/Pxrf++5v44te/jVm3fBJXnD9Z+os4VWdbt2zB/tJytAqJpaQkYu2m9aIdqyxx3lU34LbrJuHee76Kb9x9N1as2w6e4Pupr34L43KTUFpejprKSkw771IhSCE/QcDrRtGmTdi5Zz/aWlsQH5eA0m0b4PTGIifGh1efexrdopmnpwnRk4uko+Lv4KcWkhOS8dbzT+Mb3/ga/u8fz+HWL92Nqy65BLPGJOOnP/omfvqr38EunQM7iPyRI7Fx7YeYu2w37hUCfPaB3+OrX/sa/vePD+Oub/4QBcFuFO3YJdyXCq/bgcqaRnneRrtgZ2hhaCC8u9N+s/ZHMyAaIDWsttYmbNqwDhXNbnz21puQn5MpGtixf2+UBeWm4feLW/HY5mZ86/JC7Ci3YebwFDy5php/vG0SLh6VNqjfbWV9dNls2LZhFXYfqEZWUjoScgtw0zVXICM99bCGeCwaoAULZzPOTA1QWrRwJmaccz4+ceOVSIhlQzaO5T52kAKDohVEo7HNjkeWVmFJeQceXVcrNRCFRH4r5QwYzkRLJzF+2rn4xMc+iSuvvwaXnj9TfRTK+H0WLFg4mQhvZdpv1v5oBkQDJHgDfrFNQfHecWpokgW/acBhbWtzowwbfUIcsWqIy3lFHnvFDyAdH7meOkTamtNXmfujATINN0zrzdPhYN58PoQ8P2WfCJgfh+ws04lqpiw7DcsVqewnAv5mysNA/GYLpx9n3CIIM+Ziw/xdLVha2jEgAh4T9OPT4wKYODxHzQ2qD7BLg2Te9fX1yMnJQUZGxqAnwXAkJSWp197C0V8CJCGxsUcC64KfFyVUB8EtS5p0VCgXf4KKQJUvVHdHel4kXF7P560PYzBv1WEWasFL8jhSPiw7OzD+9t60vPgI1/QX/M0sk0WAZwfOyFVg7qdbXW7Dqgob+IUxlz+gVmz5jSsudPD7wFwU4QovS+71yxA3Nlp9DF03eq7Sxkm8w+tHYkwULsrowXmjc6SUseCn9ijkbEQkwNGjRyvCYDkYRps1wEURDr91GBs5V3zZOHgElRo+i1+fLsN0cbFSNrmONRcfEy0kI2GSnr+VDTVG8nO4/UiKjzFWnQUsM8mI5xy6vAH1+2OlzAzT1yqiEOOW35Ms17K986tXjGe+ZvIeKAJkHcdJmdYtm48lW6vw6Rtm4fV3FonWnAefJxaj8nIlDxua2u3Iyy1AXIIHDbVNSM4pwPQR2Vi1cSfys/ORnBGPO+78CmKD8hsTErFq8Xy8/f5SqfdxyC/IQmNDCzKkvFH+bqRnjkF7RxM6u7sxc9a5qC7dCwdSMCI/A6WlFbjtU59XH6V3uUSO/U78+5//RlxiMryxCUgQ2fZEJWBUQSrKyuqRm5uGkspanDvrQtRJPqMnTUJbSws8bg8uuuQibF+/DnHpo+CztyIqNQVfvPOLUo54VZ+sVwtnPs7YbTAER8C8UUuPF8kJMUiNj5aGK5qbEAtXYUmJbiG6Lpcfw9ITlIaitAEBGzBPM2nodCMvTYohpNfRYYPNZpNGy98dgCMQj8njRiItKUFphppIqIG6fUE4heSyk4WAmC8JSEHuL+5GyTcnRQhIgkmA6sPu/Jh7dAy6heB8Us7sFOND7lyEIXHy13BYzzKxvDykirzF+ypiFXJs6fZKhUUhLUHIXZdJruTdpUho7fagQAjl4KM5HANFgCR0/q4ovxsrli1HdWMrLrzoYiFpP/JFY25uqMf2TatQdKARV197A0aPzEJ27ij4PZ2wtbSjQ0gsKTENw4ZnY+r0c+CXzoBaW03FfmzcWoTElBTU11TKM4zHuefMQGaS/EZPDNwiD4W5qWqlu7mhDTEpachKT0RNVQ1GTZyMc6aRAJ2SdxJa6iqxfN023HjDVSjauQNR8enITI9HUkoG3J3N8rzt6LQ71TNKEpJLzypEbkoA9c2d6La1IjouFUkiW51OFy655HLkpMlzkefLU3ssnPk4owlQEYaUgQ2VB6Qa+/AObfkcMvl8AaU9hccRvNbcm2uC5G/jvkKvlEEdUUW2NV8vbrXVRqoiQfI+DBLfe625diTcIwSREE9NM7T3MAS6qX1Qg1XfzuU9VVVKOvnrE1IPCqEr0pQ08UKILJEiQSkrNdxYCSOXkiwNPfNw9JcAWf+RhtAaegh8pDTHApfLpZ7FkcrVH7CzIDnrIfBAwhoCn104M1eBQ6Bs+/1elJVXoFyGVsJSDDXixJAQy8sPYNvuchl2Moz/DFD7c3TbsHHbTtGajMl+giTJRuN12lFdWYM9+8rUBlxuhe7NW6zmhmYZclViX1mVaGJGmLqDlMHR3YMyiduyfTdqmjvUvdS9Ja7L1oG9MlRrbm1DU0e30v4MiJYnv6VEyltSUYGtRcVKe1UfmxZES7rGxiaUVtWhsaUV/lA59S/y+9woLyvDlp27UVpdC09IOzwRsC76MiQZbSLFH48ZqPwGulzamOvEggUzwlua9rN1m80Aa4AGdEOPJJhHiiMYf6Q4Xk1NLRxmcjmW+x4Mp/vweL6VIk1MXIeXS5Um9Nn7I92TiBSvcSJDYI8MU6nVspzU2IhD0shtRTeGy+2VIWgifJKe+qtZY/K4XQhKZ5AQH6/KyX98o8a8CKLBTxwgKkbCYyRPt1xj0urkWqcMdTlvyE5GvZkTbcydUgNkucx1cgjkWmpz8aIlshMNBKLUKEHDz83uoqknJfG3kVSNBR1LAzy7MFAaYHhL0lJH22w0CWqb5pgOQzjV6JtGTg5Oxf1IOmzAR6pXpmH995JRkGpuEHvWr0VFaw9GFearDoo4SFhS+qgAls6fg3cXLhPpicW2DcuwcOV6DJ8wBRlCNuxMPF0teOqVV5GUnIo5zz8LX1wKRo0crkiXZTLKJQTFdI89ja37KxEbdOPdd2ZjT20rpk+bQoYW0gxi+/rlWLazBK6GSsx7ez4mnXsekoTImBfLFU6ABuFGoWj9Krzy+lx4pRMoKd6OOfPfR1ruSORlpqrpDq/Hidlz30R9pxebPpiP2hYbJkwcj6DkyxxPdJhuYXDgDDsMwcJA4Lg1QCHB9tZWBGLjkZ2VCa9oQySUcC3R7exBd48T6RmZsNt7EJeUhMTYGLS1dyAzKws9nZ1qq1FOdrbS8LhynZaacrgGKHnbbG0iOfGiiSWgu9uObLnG3m1ThxHwtJf2jg6kpWcgNSUZXZ02JKWkK2I8mgbok87eZuuSazPhdtlFIhOQnpKE1pYWpEp+XtEs7U43cnJzpDJ8cHq8SE9LszTAswxn+CKIhePBcROgCSQ+vQjSV5pjRaQh8PGAZT/qEPg4YRHg2YUzehHEggULFgYDLAI8Q6DmwMQcj2bEVeqGhjq02zrFx1Vtw4Sju6MNdbWNooX5YGttUSveRldpTJ/YJL6lpU0Nf2tra9HZY1cx4XkFAz401Nahta0TfklbX1MLOzc4h8DFCx5y67C7ZPjbgdqGBrXXsz9wdnehtrpOht8+dLe3o7Gp6ZDFLoe9Sx2s63F70djYgPbOrlCMBQuHI3wspSWZttnoYbC2afpcBOFQg28z0OZwzTInbji85NDQWGjoGyRJ8yIIlw641WbDpvWoarRh3OiR8kANwjh0yBpEfVUZ1m/YjJjEZOzavhUtTS1wxSWiTcgqPiEJdeV7MXfOW0jLK0Tx7u3ocgUxZniBWr1luXTZgnK/retXq/t197ShqqIStU2tCEZHobOzBzFCkGuXvo/Ne0uRmZaAtZu2I69gONJTEtUwmOU6jKBJchLW2d6E9evWy2/yo6SiFHWVtfAEo9HZUq8++t5eX4P3330T3b5oKX8taho7MEZ+s+48WJcWznwM6kUQC6cPkeYAuamcr79xASM+Lk60I7eShPA5QL7Hy03g8fEJcpEfPB6PB0zwjRluV+F1cdw8zfzUKn8s+Fpi+Byg+X7cMuP1GJvEDS2WQhZQW1USExPAwyy4QZzbWvhe8tHmAEm26oPzkl+05MPXGnlvfcitz8ftOzHyO41XHSm+3CZjzQGeXRjUiyAWTh+4AEVCOpKmQ/IiBooMSDQkv6Npp0cDNVeWn6OHgQTJlL+ZxDrQeVs4PbAI0EJEWKvAkWFpgGcXrFVgC/0CnzQXJbZsWIONRbtEAvpeBKmrKMHiRcvR1NyOjWtXYf227fDwfUEi6MP+3VuwctUq2Do7sHLFEuwqKVP5h+cV8Lmxec0qbNi8C02Ndfhg0QeoamgKxQKunnasXLIQ+8rKUVtdisVLl6Kty94v0utoqseyRUtR39SKHds2YeW6DXC4KfMG6qtKsHTJYjQ2t2LzxnXYVLQbMko+rKe3YIGwCPAsBxu+x+lAV4cNu7YWo8fpRow6rCEETsopBFBatBVrN29R71877R3YuXs3mpsbMe/d+Whq7cS29euxY08lOttbsGjpcjS22IRceztTg2zln9/RjVVLF6G8tkEELBrVQqxltfXYtX0zVqzfpo6uWr5iDZrburFv9w6s2bRDfaL0YFkOh45qqCrH8pXL0OPyIei2Y1vRdti6urF4wTuoaahH5b7dWC33cPR0YcWa1aiqaTQqwWJACxEQLhbar4e+2lhD4DME1hA4Mqwh8NkFaw7QQkToRRA29kgkQgJkGmIgyID5kXD1dp0TAQmQhuUaaALkbyaxWosgZwcsArQQEZYGGBmWBnh2wVoEsXAMCGDD8gVYuWGDIhYeiXUIwagJtiAaq8rxzptzsK+kCjvWr8GKrbuN+BD27tiAxavXo6u1Ac889jR2lVSq8PCsAl6nXL8as+d8gI6WRsybMw/1XZRRJhCpFHl9/925qKxvwrY1K/DCy2+j2+U9JJ++YJP8Fr2/ADv2VmHvlg34cOVGBPRCjaCprgLvLngfDkcPXnvxVazZXBSKsWDhcFgEOATgF40wgATUVjfCQ644jGkM//5dO9FodyErK0MtnLQ2NqOptQXvvDsf7V0O7o1GS1MD7A4XcvMzVJz6rEDYQMLrsGPj5u1Iyc4WAYtWr6/xtbqi7ZuwasMWGY4G4HY5UVdfj6TkJCQmAA0trUY+R2HB+qoK7C0/gJzMNLmRF81NjehyOLB04buobWgWgo2Crb0DTZ1dGFaQCVuXDQ51QO2R87UwNBEuFdpvHv7SWEPgMwQcRnK+62hH4nMoPFBD4IE8Ep9ls4bAFo4GawhsoU/oecC+DAnyaGmOxTC/SOHHYwayXNqwfDQkfQsWzLAI8CyE1nTMhh9d4rHzPBZfr9iGp+F7vTExfL/XSM9FDXM8w/gRK7rN19N9WFrJxwhjnoffi58RVekkDdNqd+RyHWr0vSLd1/wbdF7qHmKsYbCFcFgEeJaDWo+9pR4vPvU0lq/fCK/f+HbyYWQQ8MPW3IiFb7+NXfurUVu2F4/9+xm0dTtVNL+10dpQjXdffxlN7Z3YvOJDvPj6e2rTNA8h0DAWQVwo370Db7w5Hz12JxbNm43Z85eFUshYxdmDovXLsWjxCjh7OvDsY49j+/56deCCeY92JNg727F+6VJs3VWGrtY6/Ofhx9SpMwaCsLU3Yun8N1G0uwR7tq7HU8+8BpfHZwi6pQFaCINFgGc5uLAQn56Fi6+4AqMLhxtvgRxGBOKX8JaWZmSOGYfC3Az0uPy47r+uQ3yUFzuKitDjdKKhvhkjp5yHOPgQl56Ha665ELHM7uCUilrDCHg9aOriB9Bnwu3oQe6osbjqilmorTmAkgPVsHd3o8sbj4lTJqO9rROzrrgc40Zlq3P9TC+WRERnRwe8CUkYNTwXbe09uOqm65CbmYBiIdwOWyfaW9qQlDsOwwqyEZ2UhmtvuALx/JQpL7Y0QAthCJcI7Scxmo21CHKGQM+hWfsAD4W1CHJ2wVoEsdAn9LFSkQxJhvFHSnOshnkx30hxx2J02SLFnYhhvjQWLITDIsCzENR09MS/NoGAXx04wIUBmohphCRcbo9oX9FKE3MxvSmeR9nzG7+81uV0wSfjVYbTrxcklBE3D0/lfCM1OYfDqYa2Op4flefWGX4knoegOiSvqCOUy2w4fOe1UZKO85JOlwfRpnvzMFZ+c5jDXWp9Hp+/9zdbsBCOcKnQ4w7aZqOHwdqm6fNIfAunDxziUotSZBHyd9SV4dHHnkO3EM2IkaMQF2v0ezqNMSIIorxkDzat3wq7w42li+dhw9a9GDlhojrC3u+24725b2LZhq2IiQfmvj0blXUdmDxpvBIKrjCTvJhPwN2NjRs3YVdROezdzXjzrbfR4Qhg5OhCdZR9Q/luvPz6a6jpcKC5Zh/mz1+MmJRsjBmepzQ1livSEJilbKipxLo1W2C3O7B+w3IsWboWeYWjkSQ/JTomCmuXvY95HywR4gtg07oV2LKzDJNmTFNzlczTIsKzA9aR+BYiggQSaQ6wy9aOgDBXZlqq0qCI8DQ9nW3ocQVQUJCHblsHRP9DRloKerp7kJaeDrejGw63Dzk52eo7vEmpaUhNSjx8DlDksampGYlpWUhLjhNhbUdGdjaCXo9ojUBqShLaW+X6tEwhpgDaO7uRn5cn2uDR5wBdjh6027pQMGw4XHYpj8ePnOxMKWMXkpJSEBX0oU3ic3Pz0NnRrr4TkpGabM0BnmWwDkOwEBEkQDb2vho6NUISJDFQJ6PwfiS/E9WuNHnzLZa+CPB4wLx0nVinwZwdsBZBLPQJEhEbeyRDAiBZ0USKPx4zUHmxbJHCT9To3zuQpGrh7IBFgGchqOWZ4XM5sGXdOmzcXqQWBQaaCHg/8z0DPhe2bVqPTZu2q28I7yvehQPVdaFYvjtsx6YNG1Df2Aq304HtW7ehrduhhh/hZT8MMkyuLq9AR0c3yvYXY/uuYrXYotFUewBr165Ft92B2soK7N5X2nskvkV/FsJhEeDZDiGU2MRkZKYnwOV0Iz42JkQyRyGa40YQ0bGJSEtOgisYhe3bt2LBwsXYX16N8gOVYlfB5/GgYs92rF69Gos/eB/rNmxC6YFaqBdK+ngVRPNi8eYNePKJp7G3ohaO7g58uGgBquoasW/XDnR0dqGztQFFu3ajproaS5ctx7Ydu9DlltGQpf1ZiIBwqdB+JYomY80BniHoaxFEg+TH+TCirzTHCmsjtIVTDWsRxEJEkES4ynskMiLJEINtEYTbd0jeLNdAL4LwNzPfgfrNFk4vLAK0EBEkQL79cLTzAIkjpTkWDOR5gCSqgV4FJiwN8OzCQBFguMRqqaNtNpoEtU1jbYQehOAQlyTYqwHKo/bYbXh3/vsorW/B6JEjER1lPP9wLbG+fDc+XLYW2dl5mPfaS2jo9mLCmFG902fbt63Hxh17kZwQjfc/WASHL4Dh+fkI+H2KXIyN0IKAD6s/fBfVrW642xvx+ltzUTBiDDLTU1S0x2XHvPnviMTGoqZiP9Zu2oTMvOFIT0oQ8u57IzTBE2A+XPgh0jLzsGz+bOypbML4CeMQG5o7rK7cj4VLVyIrMx2rVi1HXWsHRo0YIfXCt1JEcK2N0GcFBmojdEhiLZyt4EktLqcddp8X9q4e0bD47Y1wcqFc+FFV2yiakgsNza249MorYe9swb6qSrwz713U1zegqaEFjs5WeP1RyEuORktnj3SPzMucXxBeRwcabE401lQiPX84zpk+ESWVFdiydSNWrNuCxtoquBxu1NbUojA/D/buTjh9LEP44foHwUUQ4TDU1Tagw+5GVV0DZl16BaI8XaiWfJa8Nxc19fVobmyExyH3bm1HVkoi2jo61a/rK18LQxvhcqH9JEazYbdpDYHPAFiLIJFhDYHPLlhzgBYigiRCQmJj74tESJDEQJEBSYtDy4GYA2TZBnoRhGC+JFZrEeTsgEWAFiLC0gAjw9IAzy5YiyAWIoIER01KkxFPWW5vrMQbc+dh1/4KjB0zVnou47EfSlhB4xu+b7+NHn88Vi9bgK3F+1EwZjzSEuLg87hQXbEPyxctQmJ2Lvbu3oId+8pVflFB45j93kWQoB9Fm9Zh0aqt8Lh7MP+9+WixuzF+zGglQN22Fmxfvwp7ymuRkBSLZUs/gCc2HcNyMoQEjbJHIkDOAzq6bFj64Qew9Tiwbcs6LF+3EZm5hcjOSJUUATTUlmPtsiXocMjvbq3Cmi3bMW7ceLW/mnnGRIeLvIUzEdYiiIV+gR9Bz8ofiUmjRmLqjBnISEtWpHgQ2h1EQ30NElJyMSIvB5MmTsCkKVOR6HNi3vz5aO3ows6t2+GKy4TfYcP2bbuRn52HuJgoUw6G8Tm7Ud/WjuG5+Rg7ehRGjhyBc2bMxJ5tG7Fi4zbYWluwbfcBZMj1pbt3oK3Dg7yMNHWxziscDCcntrc1wekNIDsrH+NGjsREKeOogkwsXvgOausbUF1SiupWD7IykrBjx25kpGaqt196C2fBggnh3az2kxjNht2mNQQ+A8BhZH/2AVJTHKgh8EDuA2TZrCGwhaPBmgO0EBEkv6O9CSLPTNkDRQZnyiIIOwVrEeTsgEWAFiLCWgSJDEsDPLtgLYJYiAh+Y4OaFL+T0dFQiYXL1yFFZGPd5u0o21eCzLx8pCQmKAk4UcLSoNZJ7Y8EoxZhXD1448VXUFzpgNfViqJt21FR14ThY0YjTqSps7UGzz75PFxIRHZqLOa+OwcxqblqHtAfWsAJJ0BOWzJo387NmD33A3VC9abli7Bx1z4UjhqD5ETpk4N+bFixGPPmz0NbZzeWfrAEzT0ujBkzihWj8jxRLdXC4MBALYJYBHiWgeRHQ02nu7tHkVPh+ClIF+bJGzsehfm58PqMIfDJIECSTHRcAkaPKxRNLg5TJ41Xx19NO/ccODta0NrZg4JhIzByZAGSU1Jh77EhPiEdE8ePRVxsjMorEgFqb2xsNBKSEzFxwkTExsUit3AkRg/PQ+WBcsTEJyElLQUjx0zDZZdcpFaGc4YNR16mEKvkaxHg2QPrmyAWIkIPgfua69JDYJLBQB2GwCEw73ei5HKyhsDMS8+LWkPgswMDNQQmuVk4C0Ft7EiGpBAp/HjNQOc3kEaXzYKFcFhScRajp9OGlrY25W5uakS3k5qf8vaJ6soqdHU70FRfjbqm1lCogY7WZtQ1tMiQ1onSkv1oaGlXXWmkPB093aisrIPLYUdZaSnsLmPYTfBklqrKSvQ4XLC1NKGkhPH8HnH/tL7W5ibYuhxobapHdX3jIeMap70LlVU1SpusrChHTcOh8RYsmGER4FkGDnHZ4DkP6HN1quPmvb4AOirLUbR7n8REIBkesyKjhndffgpvvfch6hob0dhcj7Wbt8DucKKtpVWIpQf7du3EK88+hvK6dgScXaiqrgvlZvw1iCYIT1sV/v3wQ1izeRscLjt2FO/E3ooDcHR3w9bZg/bGeqxZshAvv/4m4pOSUVFaoj5vqXLogwPV75LoDYvn47GnnkeJkGtDSzNWb9wEm92JDiF6foy9qmQf3nnjRazasBlBVw/KyqsR4AfaeTGNBQsmhIub9pMYzcaaAzxD0Nc2GBIINSw9B0hE2gZzMJ3y9V5jtsMRaRsM0xI6vfYTDKEvPK/+zgFGKkdvmL5N2OXWNpizC9YcoIU+QTLgaioJRRtqhNrWxhyvzcF0h15jtsNNpHCGmcO1X4WFxYWnCQ8PN31dq9xSbmUixFuwEI5jJcBI3fLBrt3CaQdXYpOSkpQ2Rnckk5ycrEykuOMxKSkpakU5UtyxGGpnzOtIZT9ewzqxtL+zDpG4p++hQwQcKwHyhpGMBQsWLJxqROIimn7jaATIzMioNOE3CcrYW42rpWc9Jta1YMGChRNBiHMCIQ46jJvEmHmrT4QTl/aTGOmmzQUQbTiG0Ish3EVLE3f11VcX3HPPPVdIYVLExPn9/hix1VsidIsdrY2k5xxVtJjwe1uwYGGIIioqKihGTdRGR0cHtImJifGL7RfC89EttleM/dFHH123evXqJknOxQ4ugNDoxQ+9AKKNJkk9EdxLipEIUBsinAA1CerVYBKgthUZmmxtzNcyP0WCAvN9tG3BgoWhA01EtLVbjSrFmAlMk5omO23rlV9tm1d/zcZMfOZ7HUY8ZkKiIVnRNpMYyY+G5Ka3xGi32dbpaDTx6fy00TC7LViwMDTQS0QCMzlpEqQhqWlDciPRhdvardOZyU/np/MmtH0Y8Wi/JihtSFxagyOhaSIk2WmS06RHm8ZMmn2RX7htwYKFoYNwQtIkRaMJ0ExmJDlNdGbC09of09DW15mJTxtC24cRTyRiotHkZSY1bTQBanKkYTj9Zpugmwi/jwULFoYuwomJxEVoEjPbmvTo126GhxvmZSZAItyOSEDh5ERbExdtbczkFonw9HXaEAwz56sLosMsWLAwdGBu/2Zy0m4SmDYMI7HRbbbDw7QhaJvzNdsKfRGPOZxu7dduM7GZjTleu7Uhwm0LFixY0IhEVmajCU27IxkdT5jdhNmtcCQiMsdFIjAaEh1xJMIz+zXC/RYsWLAQTlCawHS42U9DwiMiEZ/ZJszuXhyNiI5EXHRrv9nuK/xIOFq8BQsWzj5EJCUTIhGaNkR4uIbZTYT7e9Ff4ukrXV8EdzS/BQsWLBwNRyMy7e+L4PokPo0TIab+XGsRnwULFk4URyUyQX/SHIaTSVAW+VmwYGGgcFwEZ8GCBQsWIgL4/0+xsQIp9/V7AAAAAElFTkSuQmCC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data:image/png;base64,%20iVBORw0KGgoAAAANSUhEUgAAAUAAAADaCAYAAAGgHautAAAAAXNSR0IArs4c6QAAAARnQU1BAACxjwv8YQUAAAAJcEhZcwAADsMAAA7DAcdvqGQAAH4xSURBVHhe7X0FgF1H2faz7m7Jxl3bpu5K5UNKkRYKRQsfVj4KfPADHw6lSKG0hVJ3l0ibNmnj7rrJRtay7nJXrtv/PnPubE5u7iabZJNssudJZkfPnLlz3nnmHTlzMNgRZbJjQrY2pwtBk/HrgsSKyWp9+KFm/2fuhCvgRn19AwIeH2KS4uH3eWFrtyGvcDhGDR+OxqYmpKWkIi4+zrh6APDaa68hMTERhYWFmD59Oi699NICu93epguYJGZyY2PTjk5bB15+5RVMmzYNt932KXj9fjRUlaNw9DikpKYiJjrauOIkwOv14oHNT6OleSce/dyzM8Vfai7gTJvNtsnw9gFW+kl7+IdmnpeXd74UcG/Iqwp48RfvuisYCaVb14VcBh5+8AFlv/avfyj7ZCAuLm6WlCnhkBqU8CPX4ClEfHy8qsFDCihC2e8CJicnh1wnB0ctYHRUFAJBykVksIB/euh5oHIlyltdqKtrwc9++j9475238LMf/QgHWroxYcpkNLR04NwZM0JX9R99FtDpDaiAtuYGDB82TLnDERMTc8pq8DDO6OjsQkJcDEaPGgkRVMTGxqgCxcTGykVxCAb9oZSAw+E4qjlRDHoZDHlVAS82Gvixo6WtJRgQgW1rrA+uWrZAhX24ZFlw3aatyn080DQzIN2CPRgvPU4A1Q2NmDzzfBW2q7gILbZW5T4RDBgPsr0HpM+Olq4wKjoGdqcLUq1ITTk+UeizkRwv+EtjYuNU4YiUpMTjLpwZJ1RAl8t1VHOiOKECUj06mjlRnFABRWZDLgN2WxuaqsqUe3PRbqzfsVu5TwQnKIMieVLGth4XHG4fGhuaUFJeomLK9u7ByrXrlHsgcEI8qOFy9gTbmuuUu6TiQLCqoVm5jwdnjLp1Qo84Ut8bbk4Ug74GzQWc5PP5dhre04+kpKRzpIC9gyaOH6n8jRRz4uR14qBsVItp0QWkzULGh9w6/HRAdetivCFj4YSgHyXphm49P3M6wUfMcYV61FreUisrKrrGlH4bU1MLsemcR7BuwyYU5GTCJzpeMOCXK2IwbepU0fdicKDyALIys+SygcEbb7yhOPNjH/sY1qxZg1tuuQUzZsxIkSinLuCwpqbG+kAwgKhgtKEESGhBQQH27NohhRTFMzMbhYXDkTQAGkokNDQ0qB8flPYRExWD/IL8PAlWk0c0hTabrZYJBwsyMzPzxVJjBhZwBDtoYuG8V0MuA28sO3Re5lRBysQaZNkOFrCqtFhFDgboAvY+Ygmr7W/nnpCQoAbzJxNRUVHqEfepzcTHRo6SC0Mu4JX5S3DTzbfixdmL8acnX4fb1ohVRSX4yX0P4oZrb8HbzzwSSnn8OKQGnVSRQnMzXe0tyM3NVW4zWEDpyJVbDTFNBSacTmdv/IlA1+AhBeQjVgHS3Ntbm9Bhs0uzZ9P3y8A8iOzcbGRnpiMlMUFRkcfjkdSHwu12KxEgTmR6pM8C9ge6AKeiBpVbTC/N9BeiOwa9fn/wpTfnBdet26LC1m0tCsqPDJbs2Bysry5XYccLKZNqxSem8rt8yI4JoLW+XMQgiMvPnym/XHqgUaNFI+bKxonjkEesQvoJv196Z6Ga9nYbEpKTlFwSfMQxUayAKMQnHv+j1o/4hGqQyM7O7C2cRnxi8gkVzowTKiBrK3wuhq1YuwcCJ/SIT0UrPqEaNBeNDW/zzj2G2+fB7s1rlPtEcUIFtPU48cjTL+G5F95Srffi86arGt28ehHKaypDqU4MJ/SI2Yp3Fu1BQmI8pk6eqML5iKNEC3c6e5CVX6jCjgf6EZ9wAcPBxjEQ84InXEDpSSL2xQyLj+fw+iT0xYzoL/qqwYFuxbqAw6RG6hkxGCCFC8qPZwF7B03pYsaI4VjyhHuXEwTHxC1iODfjYOEIPisKDnt4HXa6wI7cJ8YtxtCeBzMi1ZYOO901ORjBp2u2D6kktg2KYnRzc7PSRDgciRKRFY1AZCGoqI9d7rGCbES9YrCjp6fnkN8nZHKIn33QDTfckNrU1MTmoea3zNLG+dU0MZmbNm0yFotM4Nr7qJGjpHqjJLGxm0Gcaj3TcDALuZn8FxLjHxXGgQBx4MABBJhWgnn9YERs7JEHKazMK664YrxovO3i5fjSp38JbXbvZOnh1dU1W8BKkP9ekTpuWnj9tdfxhS98EVVVlRgzZrTo+Tmoq6vDsOGFCHq9aGmph9Pjx6jRY5Eo/VyijJjcbq+MT41O+UzCxo0bcdFFF6G+rh7VjnqMTinE0qZ38ZFht2HC+PGzvF4vu9wuMZ7wCswWQ6Vh0CzmDDaEFpfqxHn0Clz42tNYtXI9Zlw0Hbd8/n/xlTs+gp/89u948P4/4JppY/CRO76MyQXxeHlzMyYmdmHc+dfgrz//IRrbHcgUZeuZF57Bb377a1x08VV4+81X8Mizr+P7X/sccsZMxxWjRNgLxmJEXjouuOIGZKUOzAj1ZKPfFdjd3c3wAUVKSsoZ0ZkcCf2uQM7Bvfv808gePw2r1i7H+MLRSBk5GZVFm/CR6y7G1qIiNLS5ECf8VzBmFD7z2c8iMe7IJKznjP1uJ7787Z/giUf+jD/96Dv4yzOvhlII7UpH8/N/iuR+90tISU6Cw+nChtIGTM0IYMGGXbj7jltlwCPaQLTcK+CD3d6N3JzDZ1hPFo6pAtvbWpGZlSNSo5MBi0racaDNjW9fPjwUcmR0dXZiy+79uOHKS07JpPvJxjFVYIxUXIfDhyifE6lpaXDYHeju7oLL6UBubh6i4xIRFx1EY5cXI7IS0Wr3IiXah4REkRx7D1JTU+D1eBEnw2M23V4JDI1U5T74/R//gXOnTkFR0S7k5STg6/fci+ee+jdqSqpw6RUXoaK2Ht+753+wfNEH6HT5sOLDBZgy6xLsLd2Ppx75J8t+SnFMFTjQMFcglwupKhLvzJmHm269Fcs//AAf/8THVVjVgTKMGTcRjs52RMUnqSmAxqoSbN5XiUumTUBdtxsXzJiu0p5KDJoK1BJIbf9oGKg5lIFAvyuQgScLrEA9TDqRCjwdPXp4BZ42nYI//kTNYMCgKEVXVzd8IpVdJt3T7/GIuuKFX4aSGl4JY1qP2wWXxA0GnMYKDKKzx6lc/3nsKZRX1+OlN+bB5TU28XRKb79jTykaa6sQFVKjqvYV4eXnX8XujSvwwkuzVdjpxumrwGAUMtI46x9EalYe8grykZoUjRjFiaI+tbbgklnT1YBeqFLB5XIiNiMNgYQkZOYP3E6nE8Fp60TOll74tEkg15+kIMo+muFEbqTwwYDTVoGRetVjNYMBp60UnP1lM6Z9NMPKihQ+GHDaKvDlt96WntYe8oVBOo2i7TuwfmsRVq5YGAoEbO3tmPv2m2irr8Jrs+eFQk8vTlsFpqWlIzM9VbnnvrsQHU4X3njjdbh9AbW8MnzUMFx+4bkYXThBvVFKODoa4IuJRnl5mXQq3A58+hHeC1M3YC+8mYEWDof0wn2uiXD1h1sAuCeAr2iwMlmpnMDT6YYiqIVSuyffcGNloxhuTaC/d1WOYHPm0iYVLm6roxnqlafBLRIcU1J34po5h1CsVPXOgxn0m42FgwiNh5StjYUTRSQJ1LAk8FCYJbAX4RVGHmQC2lrFGeoVqSuMPMi6MKaLQuG6cnTlxXV2djpdnDFW83BRoe1FxjYzjl2PB9xXM9jR0dFxxNENJz3cbve8adOm3SleVg4rRe0IInQPzJ1Hrfnf/TaqHn4cWSW/R05SA6pG/lsUXI8or8loqS1Dl8eP7Mw8FOTnYMemNUjIzEdsYhJiA35kpqRid209rrzgQsRGR6Gy8gBSJMzpMub+MjMzlT3YwAqaM2eOmiHiEPOmm27Cv/71L2RkZGDKlCmYNWsWK/D9Sy+99EuSXG0sEtPbC1NdofqSuWPHjppIMx0TJkyQuwQhdSQ3M8JoBeUv92AxJ7XripN3KoJ/DKnnWLa0tFTcvJbhgw/9GVtXV1cv+tSnPvUVcVKJVjtA9a/h1Rwb5Ykol1ZWVaOgIE+9oRiQf7t37Ua0PJWZ06Zj245tmDp1mtorN3XqVGzZshmTps1ARu+pGEE01NeiYPjI3iHYmQabzQa3y40fbX8AD134U/h9QTy8+QF8Mu/Ty6+88uqvSRJub1O6oLmjoDuG6xDJiYnwSTP1eN1ifMjPz8fkiZNUM3Q53UqKNB963B5puj60NjeiqbkZXZ098HNaXlPvGYi9e/fCI5T1o4l3SbP1wOt3Y/rwqfC43KwjXWcKWkQU/4kpcDgce/uerGStDGapOrnlK92/f+XFl176dXFyKKck8LAKFBLtPeTIwqHYs2fPyhkzZhxSgYeIo0ZjTTluv/Mbyv2LH35L2X3B4zJ2MFS39DG31wc8hmZ0xiNiBa5dvgKzCgLGaNnnxrKFb+Ge7/4Mr7/2Gl558TkjkeDTt9+OHWVVKNu5FrW712Pvrh0qfMG82cIbwKuLNuDlp/6NP/3zOWxe8Bo+e+fnpOa68ZlPfwLzn/8HnnzmWXzvG+zUzlwcsQkPdsY71YjUhCNWYFdX10nR19LS+BLAmYt+cyBBbXygzdmIPiWQmvkffvdL5Oblw+10IU2GbuTDFrsPmQnRSIyKxegJU1BRsQepMpS764u3M58jQr9/+MTj/8Hkcy7DFRefC5/Xha998bP4z9Mv80RVuBydiE/kXupY0TntqCotwvhpF6GtoxXp6dlISojHvKf/iY9/5XuIT+CE+alDJAlkOMEK5BT+VKnAYGdnZ9But6vX+Gmbjc/tDDrCwo5kzHloOHpswarSHcHPffaOYFObLfi1L346uGvLehXXXFsRvOOr3wk22XqCv7j/n8GyvduCt3/zB8FdZQeCzz/4x+D6oorg+889HPz9I08Fly9bHvzE7V9S150KFBcXr5A6GieGwqaa1BElcN77H+BTH/8vlYBg4v9sbMalI5NwwYj+8dnct9/FZ+64TQ3ST/ZhnScbx8SBxC033wyeBasNzx759Ngg0p1Nan9Lf8wnP/1xVXmREOlwAG7j6A94wMBgwBElMBAIwuEURTkuEfFRQTT1+BHoalTj42EF+UhLTYXd4VDzfTEx0bDbHeqYbI/8uE4ZDealxqO+041R2YbkhUsgj3X68333A/ExKBwxBcU7duHvf/8N7v35bzEpKxMbd+3Ep77wJWS6G7Bg/W6MGj0MzmA2qvaX4N8P/Q6xcaf2NbJjUmNUBYo0RItdX1eLwpEjsXv3fsycIR1HWQUmTJqI6tomjB5VgKa2LqTEiWSmZ6Cs7ADGjx+DkooqTBJ7b0kZpoWOBNAVKHyo1CSOueNDL7hrUGr702NTUtPTuQp76nDMTZiVRxSOGKm0alYeMX7ieGmWAYwakadejMnPShXJS4Nf3OOk0thgWXmErjwz+MbSjo3r1fEFrNT1a1aInYSyPVvVNrYNyxehsqEJ61cuQUxcrEpD09DUqmxbt1NtWB8MOKIEDjS0BGpEOgOCktWfe5MDT3UlHrMEWug/DtEDTwVeeOHZoEiguALBbWtWBju6eoJPP/N00Ov1Bl965plgWU19cPmSxcG2zm7jAkF1fWtw1bJFwYa6+qBbXXtq0W89UIWcRKg31wWRmuGxNOFTve130DRhLjLVlBYrO1rUo3mzX5POyIeNm9aosP1bN+KN9z/E1jVLUCI9vUonpmjXHvD8hj17ywfd2PqUN2HC6XSGXAfBJtwfGM3/1CJSEz5tnQgPatWw9xgv2Oj38zra2uCX0UtXV6f6lo2Gzz/4prFPWwWa5xvpIi9GhYZ8fD2Wq4NcZ441NVURAsV9x7tD4mTgtFVgTMzBjiJZlHByXJIo2KxYvpvMaas0GWkcrGap2NgY1ekMpq0ip60C1y39MCSFQTUqabd1Yum785SUPfbA/Zj93gr89U9/wNodB4+wKamsl9HJUhlCNp6UGfPjgS7FKVVj9CzMiYyF2YxP9RLBoFFjOHx79623VXOk+705byMuOoBXXnpFhT3x8MPYWLQXr7z2Aioa21WahIREdEinQve+/SWIP8XDuKPBUmP6gUGlxpwtOG0VWF1hfGsmEmorylFa04ANa1ah0XbwJeyahlasX7McjfVNoZDTj9PSiejNSyfaiXBe8VRi0HQirLQnn3hU6XPx8TFY/v58BD09ePrp/6iwhx/8Gzbt2os/P/AQVmzfr9LHxcWjpLwa8bTLSiVscOiCp0UC9cLRiUggrw2foD3ZGDQSyOmqyvJSqSjjNda6mkplFxcXqco7ULIfLq8PxdysJAoz42jc3oCy/QFjH/NggqXG9AODTo2JNBwbLEO0/uK0VGBQmuB7c+eGfIdCHjTeevFZrNm0FU88/jDaOntCMcCKNduweskCrFq3RSr6tD77XpyWTkTP+1EVCZ9Z4bQWZ2aOhjNiXfhkgb3nNlGSOe6le8/enYgOeLFl/To11l38/mxs2V2MeXNno6yhQ6VJTkqCrdul3CVllSrdYILVifQDg64TiSRFVFP6g/DVvFOIQ3ZKmTlQvakkFV0iyiwTnVnd4clHcNu2ba9ecsklvxR3mxjFgbqS+Ni5yMpmzA+B8FRXzlayYgdHd3f6wFUtDt47xXAWg2cm0M1Z4UNeNuSYipWWIYavVFoHThhga+QqFiWuQwwrjy/FMKy3Ammzskgs+tAJSiWlz6pAqSgxrDB94AQlkmFBcwXSsMJYkbryCKsCDbApm40KD68cXZHaWDgIVpjZWBgIHKuUWVJpoT/odwvtS6DM4XRrf7htwUI4tPCZbbNAHiKc4YJkFjAaKjLetra25ujo6BxGWDj7MUBT2lFlZWVfvuiii94St9KYw4yC+U5a6LTgUZOmCYoAdrs8HuT+8hewffZ2+C64FDnF96In7XIER9+JT1T/FjNjRuK+wq+rV4+4gY/foOY3xrhPjXeLDm3846fA1B2UAs+wKPWDgxLO3x1KJsHiF09QBYqXySWtulwFGQlVsPzl66Qenxde7tpUUYwJDqp9cGcSVq5ciUsvvVTNeHMjOp8R331hffIkoiVLluCyyy5TaTn7zefHZVI9w81nL/53rrnmmq92dHRwDVYf9aRHIL1PSYNuCh4NnxonFjgejqurq6uhUClhECjBYDLxRwX9IqWG2yduFiQtIx3xsXHo7upGfHwCHF2tWLh0BSZOnIQY8Xu6bHC4nLj84guwc385WlraMSwnG11Op+QbhN8bizGjR6G8eBcKxg5DfWs3MqK8SMjJgdPmxAVXXIr0xFhJGQWPyxC8tNQ0dNg60N7arn5aUH3njo4AcvP4wWwL/YVeb+fSikEMZjERCQptuea8rdpVHIpnWhqCwmq32xdeeeWVPLGEcwd8M5RzCby4lxHNOVPw6NfCx5ksrvondXd37+FJ7JR0xWDGExYjN49RliGMFAmm8ck9xM/CKDmQrPlaHQ89cjoknyjmI9fKZUwnkXSpEhlsSIcRFqWLqPIRyB/10UTjPz3iMNhTQfJmOSicRtpQOv4Nsa5KK27DCqUVqO3ZofTq14T8Rhz/GDmrWMNSiek03KZySP7M27iLBh8QbeNCXTb+Rp2v+s88VRLjelVC5ecfQhKosjAt3UaQCjMC5Y8BHaVcKu5gdO89jMyNAP3DQhYddEbzGco/v9+HvLx8dV1MlAig/GM4ZSAqmk9a0sl1fD+gsqJiibDoPXI5V1X1BJaexFJCqG4RAt3scrUAckaQU6spba2t2xoaGxWtsrAjR4ySWwZQWVWJGBG4MaPHKMF78qkn8bk7PoeAtJDMrCx0dnZi7tx5SEhMwBe/cKe0LK+i74SEJAipCiNOxGtzFyHYVYuLz5+BCedeimUfLEX+xCnoqitDwYTzsHXNCtx0wzXYvmef/IROTD9vFrKys1FZWY9pU8dL8SycbPBURTIde0HuheOLyg6vE9/f+QDio+Lw1IW/hFd6P6pZ92/9f9JtpuGnl/weJaUly6+99tp7JQuec8fpZ7Kg/qRrnwJIo9mPApja2NC42eWmAIfas2qikoMYtTVAUaCRm9ECSN0GS7CdUji5E4jueBFGMqBiF/Vf/vRCt3gNo3UyqUpMsABkX5WWYTq94Y4E3aiZhuVSnmgyMPPWkUYuBhjDfCVMRfFexh1772NmCrroVO5QuILZ3ZvjQajoUBqdVNUt0zKIgcZvNSJZz6H8eDPl1LVAI251PUNCfuUKpQjlbaQ26k/VB729YFp9z4NRuvdj90s9+2CKENTvkFAlFCoAMghZ+dGPfvSHokfq9Q9upWA3rPVBVRoNuiMJYJo8JOsrrxaOGdwCM2vWLC2Auhs+RAApyBYsnDYcEwNuXb0Iz8xeiq9/9S7Yyzbh/Z21KN5djKkF8bj4skswbMQYfLhyOxra7ZiQ7kdiRiZuvO0LePTxJ9Ajo6I3XngK+7Yuxyvvb0BNQxvs7TV45u+/wb6uOPzyZz9DfmoUfvH97yJ+1Lm47w9/QHPtAdz+ievQ7o5CXMFkLHntKeRkpeLFV16H29WBz3/5B3B3NeMH/30nyht6EJdeiFeffhA/v+cbuOCjd+J/vvsNxDptmHn5zdi5fSecznbcfs1luOa2O/Dcm3PR0+1ExZ4tGJ2fi788+gyS4lgF5iqxcCIYcAY89+LLEePvwdqNW+ATfSA/PQGf/+JXcNHl12Ds+GkoHD4S//fr3+O6i84X4fiSCFk7pkwchzwR549+1PhU66SZF6O9oRr3fO87+OxHb8TTc5ciNyMVn/qv6zF83EzkFBQiIysTY/JTcNd/fwcf+9TtOFB+AHd87AZ84ubrMGriDJVPdHQifvbb3+Luu7+MMeOno66pFTXVZfjmV7+Ec6+9Bff99pe4+trrcfVHbsH//b97UViQjhuuugKFk2dg+JgJ6G6qwyc++Ql8Tkx8diHi1Rf/LOE71TDXON2WDmhhwNAfBjwmATxZp0CdDHDT6mB7/2ao4aQOQtQsuRjjBS2+Jhgv7lg15cLlGn56IEbNlAfV8RD8inqs2BRgXsdrOIfIa+jm1AzjTmYnKBWhjN90YIqfk+Yh+EJv7UUCz6LrDzitw1kQ/m4LR4eZIvjsKZA0pDlOSHMpLuF3v/vdf4utJiL1Wy91FQdQV1eNHdt3ICiCZWtrQXV5uaRxokPcTn8UqvftQo/Lg/0VtfB0NqGupQMHqqvg66IeuQktDTXgPGJp+T55aNEo3rcPeXkFIpgnLoYUZl1WDY+rB/988i1cPGMsXp+/CL/79W9RvXURMkZPwVfu/i6Wv/8GAs5u2DrasX5PI2ZMGo3/uu46zJoxGU8vXI+H/vEg2g8UYdik85GREosHHnwSLz/5N2SmJWF3XQc+d8cduGzaGLT5YvDLPz6IncvmICYxAZ6YPHz9M7fD2VSCzMJR+M1fH0XJ+kUyKOrAup0VKC4txzlTJ4VKefagpaWl6vHHH/9AyIqTz1wB0cyn2E/MsemA5i64vb0dFVX1uGiWDArUUs7h4ETosrJ2PLW+AT5/EL/56FjMLBjYt8pZpn2lJUhKSMY5M6eHQiN3wYGAHy3tXSjIzcSObTuQmZ2JxPg4tLV3YMyEKWhtqkV2RgbqpaHECCvz1E2PswdllbXIyctHXMCDpo4uTJsyWeVXvHsXMjIzJa5AGmOtMH8CRuRnSR8Ti+aGBri8AUyZNE5G4NtlYJWFkSOGoaHZJo/BCbc/GhMl/23btmHajHOk/GffpomTqgPqheqj6VndHj/e21qtJshvv3QcEgZYLWMZWBb2e+zyNSILYP+60XDwHnrBvS/0J40Z4ex8NuKkCSAT/nBuKTZXdymW09qOWtoJuQ3+C+L3VyZgxshcFd7U1IQZM2YoQTBijdS9D04e4sG8+McI58PV0GkPCRPjFf2NOzg0wgUw/OQFXs9r3pv9KrLGnYfR2SkYNnw4murrkZ2fq3bXNFZVIm/sRMSJSvDk4//B7V+4C7FeF3aXV2L65EmKtbi7JzomDj6vB/MXLhK9JRrX33g9fB4X9u7br9gyXtKlJKfA6faJDupBYkK8Kt/ZjlMyCub6IAccvJjvI8qYhHKkZMcrAbESQEWfu2HUMeN63ZhpY6JEGA1B8nGwIg9aixX9/IofYSw3023E8j6xofsQ5rQa/RFA6rRMp4W6Yl8xCsZOQkpivIrX4RyckLFamhpRMJzvDRrgb9KvyXO3kD7AlQMWDrCUWwY8HKgRzJNlphBaAmgIoFEzxwk+AD2ipCz4/d5eAaI8e+UBs8bVSFkevn6tn+COGYeDuqmBoDxkr8/IiyNVimLo+cNudylhIRjmk/iQ3Co29Xo8hzalY4C52xw/dYYSPsIcTlAAzcJH9HVGgxY+QgsfwTyjB2CAdTbBXBt0HzMDDlb0yYDSID544xXccueX1AcmDCYK4PFHH8e0yaMx+dyLRNrisOC9eUiUQcud3/iWahz83S8/8xiuv/njqO12oaejE62Ve3D++bPgTyvEuLy0gy/byz1KizahK5iGbcU7MDI9AZMmTECnjI63bdmJr33pDsRJ132245R0wYMV4QLIbpQsqpmN3SGZNvyUrnAwHVnWnFck6O68P2BZTvXhLKcDA94Fc4KZD8PQZQa3CR9lUvC4mTJJBirr1i6VZpagdDZ1+ExyEt586XWseO8d9PijEBv04pVXXsWSRe8hPjHZSJeUjC3LF6OqtBSbdu1R1734/DOorTuAymab5KvzYvpkONpbUFxaidmz56iwbeuXY8/+Mryz6MNBd7jN6cQxMeCZjPBBCNFf1op0bTjMg5Cj4VjY8kzGSR+EnKngKJQgU2p4uETH78SH4PUbUyaETscumzD7g6ZrzNBpfKGlPp3OWqI7FENSAGuqODFunjgOoqKyGi3NjWpgwi/iVVfVobSkRKXTKC8rhcNuh8cfRF1Ti8SXob6+Bnbn4Z8R7GhpQme3A222TsnrAJob6tBhs4Hv1lg4iCHVBZv1QjIUu8L+6GMcNBxt8HWsXfBQ0AOtLjgMmvGeeuRhqQXjY1YMY/DrL72AiuJiuKXLdHv9WLBkBf72wD/g8vhCaaKwfvkHqquubHOgsaUNK5d9iLdeeArb9pSrXUA6HU13exNKKhqwcPFqNAlLul1dqG2sxVvvvHfYAGkoY0gxIHU2CgdBBqT/aNMwRH8YkN+R6S+r8b6pqTwo9OyGxYBhoIBw9Llr+3axE0X44pSfZuf2XWioPYCouDjEx8WgWNiwZF+x+oaYTlO6pxg+txMNHR3Kv6doK+yd7XB4fUqQdToaV3cHbN1u7Nq3V/ltbY3oEf2xvLZGTWdZMDCkGNA8lXK6dUAK5dkOiwEtDHoMOQbkhyLmz3kL13/sk4iPiTKYKBjAe+++h0CUF9POuwQpCfFYvX4NPA4PPve5OyDJEBsTi22b1yIhOV29JupxOdBSU4KxY8cgJW8MJo3IP4RN25rrUVVvw669e1AgNVk4Yhi8cWmorG3BJ268Ru57dN3zTEd/GHDICCC7URozOBjojz7G5cejjVwjff2pL/C+p/qjlacDVhdsAke/ahAipnzfPqmBWCUwDDuaUemEKavL9mL31q2ob+1Q4S+/8CyWfbBQTelQkHuvkQGOo7MVVRVVeOK551SYvbMZWzZtx+Zd+/otqEMBQ64L1rAGIScfFgMeAXo+UIMCaQb9fH00Eg5JG3adGeF5mpf1LBgYkgJYW1utbLMIHqiswoHyMtHPPPD6A6iprceBKklnEpqWpnrYu7vU6khLewdqqqrQ2hJ5bZe7w90uN6rqGtDc1AivywmX2yPXkgAsaAzZLpjob1cY6dpwHMtKiNUFD/Eu+P15r6Ojx7yDJYi5b76AVUvmo7K5DW4Z0b7x9jy88ebr6t0T3ZXWHdiDAxXleHX+B2hoasWc119EZfkeNNrspndhDHg9Lqxasx5/euAvqK+uQm15MerrG7Fg9fpQCgvEkGJATqeY0d+pk/4w4LGwGu97qj/7fjpgMaAZwmKcKlm1cTM2Ll2C6Ng4NbJl2NGMkS4WDdUV6GlvxwFhMobt374ZZSW70dbjFH+MKX0cGg6UoMveg+VrNqmwyrI9sHV0YXtxCeKOMqIeShiyOiC7VWsa5uTCYkALgx5DRgD1QOKRx5/Ah2++xtfeTXOBQbzy8qv41yN/Q2NTPVq6evDuO+9hy/rVqus2UgTx/vw52LppNYpLKvDBynV4b84b6Gipg9d0xJuBIGqrSrFz5y48/txLku518Zeg1daNqlprS74ZQ6YLpgBKVxDyGf7wyegTwbHkx7RWF2x0wZEEUH+oRgtgilTYVrEtWDgm7N27d8V55513rwig/lDNUQWQWjoFkIYCyLkCvsJPPz9GTz81bQoo09LwOnM+FoYWqKPQUA/he6w8xIfC1i2GAscDgSiAdHPylQLItBEFkDqhFkL2EborpuDRpp/hZEqz8FkCOHShBZACZRZCCp5mPbopfIxjGhp1XbgA0mghNHfH2tBvCZ+FcJiFkN0rDZmOgkihozmE+bQJFx6zUNFQ0LTRgklD6Gu1bWHogkJFOdBCqNlQC6QOo2EaQtmRhCdcsGibDaFtjXC/haEDLVAaZgELN4S2FfojOJZwWThRHCJ0FiwMGhwru1lsaKE/6DfjHU2gwuMtAbRwNEQSvj4FMpJAmcPo1v5w24KFcGhBM9tm4TtMEMOFKVzIOPVCN4fPtLUxI9xvYeggXKC0wGlD+TH7CW0rRBIms4nesmXLHRMnTnwpyBV0C0MCA7FJw+/3t+Xk5OSLk4sXev7vMCE030m7NevFFBQUxK5YseJlyehTjAjGxCDKz/lFcUfFIirIOUa5g7i9IbeGeefJqQB3HVs4cfAbgPo1hb44hwJ6JD7iKRJ85SA/P59Lt5Slw1ZAxCiEC6ASPDEUwtisrKzYlStXvpCbm3tb/LJlSF29Cm2//z1iWjYju+klNE97GLvsZfhWx5NYUfhHJEbHq8Lx4zVpaalwudzq9Hh+SUkdb0GbXxfibeS/UQoe7CiuoP50V1AE22Bu5WeJ1IINd/ARRjpdCfzMK+Mam5rUFifzex/cxTwQrXkogQKoXiGorFQ7yKdOnYrOzk510j/DRowYgX379mH48OHKdHd3qzrmNRQ6fYyJz+fDqFGjuJuKD0Avzx0mhPrp0NaGAsj13njJUORu2bPDhhd+PP2ZJ5GxZw+q//EgkmveQp5jESonPIq3u9bip+53sCn71yiIz1E3FsaEzWaTlpQAv/ifePJJ3HjzTaiub8SEwkLExsUgMSULPbZWjBo3BkvXbcSk4Tnq2AwKzahRo1FeXYeetmaMnzJdfYnS73UgOTFNfkEUJoe+VklR3Ld/PyZNnAy3y4mODhu8wtCGPMufQBDZOdlHbK0WDgUFkK8X8Lt+e+R5U5jq6+vVN/7q6+qRk5uj0o0dOxb7pe7Z6JmGQkhh5bMXwlJyMG7cOHbBFDq9HhzOhErgtE1DOqEA6t0wSatWrXpy5MiRHw2GDueJUgwTLVeTkWiiEC1Z+fnABQ6nC8OHDYOtswMF+cOk8HXYtXMbKmraMOucqSjITsO+yjpkZ2ais70FPW6P5BmDUQXpsPskV78XM2aej4aGKtRU16uufMqU87C/dK9iytj4ZNxy0zUhpotGpwg62TYuPk5VUE8P9z3KT5EKYfrMjMyjvtFm4SDa2tqUEGmh0mB9az8btOp9QjJB6EZOm+n4Do6MHUZJkHlTAt18cFoIldBpm6aX/cQkinQnv/HGG48XFhbeLP5+YcyYMYiJlWyk29SZB+Re/Ai1OpneKKdxdyUoRlgoWNlR7HJ1iUI/iLb6jepbaypV6CJ9ZRTaW1vR0WkL+QVyQbQIn8WA/QfreiAaLOt91nnnTRQnhY9bsrQQmllQPWJtU5xp9NYrbjxN3bx586NCtzf2Pmz1/EWYxFINggKiYljwaPWtjaDcQn3hksklUj1/sVtbmtU5e5QvntNnRPZah1xgWFqIRfgYIIhSaYz0jFXCZUQpwY2igEoY0ythZxzt3jyUJ2RJGkmkfkEoLfNn+ZRHlcN0DSFOplflCwXwvioXlVRdHPIz3Mjz4C1YZhXIoFCgcb1OZL6lyk6Vw/CrgN4fpmFcHUqs0jJ3o2HrDPVlKlCF0VKFMWWpvIwL+RXETaEMBHyIT0hEquiDjOSz9AaE1EJlipZ/vBW/X5mYGM/PkfEL4uH7AcmCzJ0i1HsL2hQ+ir5iPzHJolimLV2x4l8TJ0y43ut2iX4WL7TLKhTInagv5GTnKGaj8D388CMoKMjHF77wBfUtXn41cs3atbjmmqvVJ1uzs7NRUVGh9LwJEybA63ErXcHp8aK0rByXXnQ+SqsbMbEwBzXNdowuzIbb60N7cwNSs3LQ1dWN7PQ0JWSJif17BdLCwGDdunW44oorUF1VpYRwZfMmvFWzBP84/3+REJ0gMhGFd/e9gZLuffjS5LsxdthEZGZmzpJLuSmVhkKoBZAsSCFUQheOXqEU/SuaX4oMSn9eV1uHqsoKeEVn8wrL1dbWoktGR41NDcJmPlQcOIAf/eiHpF11wA9b1B/v+yPWrlkjguZTOgFBwckQvYz+kv0l6Oruwpr1O7B33wEUrV6CLYvmYPUH72L9ovnw9Nhw4ECdOqG0S7rX3TuLsbe4GKViLJw6bN26TQnftm3b1Oco5OFhRfNWeIMBlHfKANHvE3b0i98FX1Q3fNIFhp435UvLGOVKm170CpsYJtS7oEkvKcKAGQs/+ODhyZMmXaso2eBu9Y8S5hJWTEpKRIAfpha9b87sOZg2bRomT56iclywYIEMAjJwzbXXCgN6IaNpbN++Q9H5rFkiqMJ8ttYG9HiiUTiyUNqGG022buRmpcPW40SWsJ1QpLpXitynrbMHyQlkYRkhWQx4ylBaWqpIJT09Q7pmpVwgLioGD5e9jHsn3KXmgKOjY7CzbQPa/c2YlXYFhmcOR15+wUVyOUeF+v0QdsN6SkZJVF8CqN4DUQK4YOFDEydNuFb8BpQMUgApF0HVkfNClZuCilC28c/QTyjAHJzExRoTxmwxKm0IvESpEiq9OOjh8JoXqz9Mq20DB3MnQrpPSA9SYADdEma+OnSH3r8KdPKPeJVToBqdeEypQm4jojed/qPuJzWiCsJAwkirYaqRkJ8u46/2ma9XITqqF+aAQ2tBxamKDNUHvzTPpLqCFXhHXmW4+d+4JeMZymuMWuIjIOvp+Vu3kA5TKbVLhI52MEp+c1D0P3GrKhDEJyRh+PBhF4tTC6DWA/slgGoAQgFcs2bdQ1OmTDoogGckQpV6JPQjyeDFsRZ+gOsjQlqupiQnJ18iTgrf8Qvgjh07Hpo+ffoZLoAWTgdkNH1UAaTQWbBw2mAJoIXTimMSwJ/84Lv44uc/hy3FB0IhMnB19WDe0tX4+5MvhUKOHfdKvho//X+/D7mOHY72Bhxo7Aj5IuN/f/VwyGVhMOCYdMCPXHM1vvLt7+HOz92Ba668BrdcdzE+87XvYm9VLTZsKcbGBa/hyotn4Se//hP+8Kc/o72xAZOHJyIxoxB3/Pf/YPKIfHzqkx/HqIJcfOL6qzD9ljvxv9/5CjKT4zD5vEtl7D0MG5Ysx5TRosBm5uGC6z6BJx55EDHebvzwW1/F9som+KNT8aPvfg1333krps26FCPPuxqzX3oOUd1tuPmWq1HvSkTR+pX448+/j/jUdHzvp/fhI+dPQlJOHiZedhPeeeNDOBq2oyA/C1/+0p14f9V2tHS78M/f/fxgbVgYEAysDhj04Qvf/AG+cvtt+MbP/ohJ087BH+7/K7ZuLpK4KLVpID1/Gn7wja9h3+Y1mDRhPK696jLcKQLq9TrR0W4w0/hZN+PP//gnYmSYbyzdBRCIisFPfvy/2Lh+iZpyKDrQgF/+5vcoTAviR7/4NX72/a9jxMxLEOf3obWpTeXj8QXx05//ClXVNWr3RXpSDD5z6yfw6Ts+Dx8nQSVfzjr86Df3q/sPGz4CjS02tW2oye7BeRddhuT8cRiWkYC2hjpL+E4T+i+AUbEoSHHj+z/+Kf513/+hu6MD99z7U3z+9o9hwqjhuPyCmbjlI1chNSsP06+8Gd3NtUjJHwVndyc6HAFMHT9WyfxVk1Lxpwf+hWs+fRfu/9XPcPV1N+Ha627AT354L/70xz/jmmsuxV9/93/43vfvxdRzL8aWxW9j2e4m5KYnYE9JOW77zCdUca75yE3KPm/GJKRGe3DhVdfDlToM7770Au767MexeFMxMjPyMCI3A1dfcyP2lFbCVlmKiy+Ygv/99l3YuXsfRhZkib0Xd931ZclJNUgLpxjH1AWbsXT5anzk+qtDPgsWDsdJnYaxhM/CQKDfDMjFZbvdTqmWqMGPofA1ysGOAWVALkJzGxU3Egx2Y+HMwXF3wRYsDASOWwCjuOU5OlptOuXCc6wwD6c4aPRrfZxmiQu5VRphUH7wJRDgFEyM2sLDXbWMozmZ7OXz+dRUUfjroiwLobYZcQ4oArjfrb/gffgiloX+od86ICuWn5giEhLjcffXvoPJM87FuLGjULRlPVLyCtHe3Ij0xFj1wZZvf/fb+Pcj/0Z3dyd+/Mvf4m9/+J1cGY+M4bmI9fYgMTEXo8aNwt7iEiSnJKCybB9u/czncd1Vl6utPycC6qvhOuDiBe/hL3/7M+76yjdx991fR0tLG/Ly0vHAwy/jW1+/HUFnMzaXd+DymZMQl5iMhHhWA9DVacNf/vhz3P/3x9HW2ors3NzeSmtpaZE88vDxz9yO+W+/Do/bi4XvL8Ci+a/gwUefR1JqOpwuNxIT4kW4A/jN7/6C+/7wS7S2tCI3L1ftCHd7/UhN4e63sw/90QE15bBOtRAyjLUfL4yU+J3vfOe/pJLH8q0ovauZ73NcfsVlKByej8TkZFxx6UUYM3o0hhcOxw033AC/ZD1j2jR0Od2YPm0SJowZr5jmootm4brrP4LczAzMnHUeunqcmDR5LLIzsjFjxhRk5+QjP8947e9EQCYL/wzChEmTsWjBO7jv/r/h4T//DvFx0WjoicPrs99CqqMO3oxCBHwerN1ShN98/x7cdffXULVrM+au2YktSz9Agt8OV2yKNKwf4a4v3IE5Lz+DmMQk/OvV+agpLUaKpwVbKjrw9nPPICsjHlNnXYYf/urv+Ne/Hsenb74Mq3ZWo2jbNiya9yJmXnAJvv/j3+Khh/8mLT2ImRdeZLxrdZbh97///VNikbX0VnwKHtmll2GOqwumMOZkZ2HalEm4aNZMjBk/XgRtMq4V9ho+fBhuufkm+ETgbv7IDbj2muuREBeDj3/0Fpx/wYXIyUjDuedfhLGjR+HG667EZRddhOvEvvKqa0RoJ/XZDfYFjsq1ORq46kLMXbgUKSmp6v3XzLQM9Saf3e5CZ1ubiEO8qA1GXj6vByNHjkZCUiJs7e1Iy8iU33ipils4722kpkoeLp+oDqJWiPB+/o7b1L5P3of1YO+yIVHqvbG+BqlpmeolfXu3HQWMs9vw1S99BbVlxWjvdh7z7z5boJ+aZr9+dcF82Fu3bMboMeOQG3pRORJiY6Jw2cPbkBkfA4fHj1X3XggfX5kaILAcRdu3wCVd37QZM5VAEJG6YILvtIwZOx6tzfVo73QIe8vPDPhhs3Vjpgg/y1i2bx+ysjIwQtLFSq3sK94l6VIxdtw49U7EdLkPu1SHdM2lNfVIEL02Q1SIWGHcnPxhqK6oEH02Dm0isFOnz0RXe7MImBvDRxSirqoCk4SJd2zfjnNnnY/2pnq0dNql4U0JlfDsgjyfo3bBxy2A61Ysxfjp56EgXwSwj8YbK4OQq/+9HRfkJ6OkuQcLv3+BCODAtXSWY+PaVWhq6cS1N1yL9JDQ9SWAFk4tTpoAEnzIFADz2/HhkGgs2tuOusYmjBsxDNdNzpKuJhQ5QODGA1V4KQfLQ0QSQOMkhYNgl6fTHwn9SdffvDSOVGdnE6ROTs5SHKvaI8/TLWMSpzfQp3FIoqkpdvzXtGyMietUhxVROAbSsCz9EQA2Hj54bTgdY/b3ZcKvi2QI3j9SXCQTPhU0lKGfGu3+M6CkvPTvW2SYbJwRo3HIm1aCuCg/Zn9xHDw+gy0JvpxuFhi6NY41jNB5cUCRns6vikVmQJfLdci3gfnN3qDXgUeffA7f+949KCreg4ljx6K5vQMjhg2Dx+3C7t3FuPyyi9FUU4HlW4px6803YNfWTZgkul3esELRPd3wSL6ZWZmwdzSh2+lAclo+0hLj0CPl8Ul1piUloMfhQLTomtQNU9LSlQBK3YZKcvZCnstJ7ILlwbd0e5CdFK1eteRDb7T7kBHrV18EjxelnPpeecleJRjVdY244NwZiJWKDwb96HQGERc0PtzMh+GVtBxJ8uEEYhORkWRMWPOezY4g8pKBhPgE9ZJ6p0sE2udSE9dxCYkqjJPcWkj7JYAeN3ZvXoX2NjuW7ihFnt8NpKfA4e5Efn4BNm/chOuvvwG3f/YO7Nm+GS+8NhuTpp2LgLMZHe4EZMZ1o7S6B/bORjz7/Isqz1v+6zaMyk/H+JnTkJMQBW9cGmrra3HBtAnYvGU74uOycNc93Jibq8p7tuOkCiDBAa2QoAHJgQIXqye0xKI88ExAPvzouARhTGHIkJBwAeLQuS96dFyU5MuVCeVVwhnHIan4SX7U5si2RgKdSSixoD8CqP2cIFarOpLXhi1bcdnFfJeaeQTUSo7+EnpQdEiOnHOyjJE2wQlzdcaNgF0rmbg3P4LlC7E1y8S64Du2FgMeFEAtPscMVnZV1QFV8QQr90BVfa84cA6sy+6SuwSRnJSI2upaNDS3S0yUMJ0XlQcqQw8nCm2Nzdi7Z7/xEEUqS0or0NTB95n5DAOoa2hUws70bS0tqCiV+8qlPKemoqwcB2oa9HPuE3zoDukKtWEXTNvpdBlhImjnzphuijfCe9OJwCYlRPfG07jkWsZTSHVYb340pnCVTvKg26xODHXox0abknRMDKjZQcPp8iAp0Vj7JWPwNCoKJuGVa6Ol2+HaMcEBSWKisVpBFnG7PUgUfYlwipvdOKdxOHql4WQvs3IzHxE8fcKCw+FElHTFSQnGfYljYcCjIfw3RoJitxAD9gcWAw4AAxLhD0YLH8GuRgsfwU0JWvgILXyEOu0qJHwEhYnCR/DBUl/SWSVIPlr4iOTkpEOErz/YVV4bchkoLdqMyuoafLhyteHftRXdwt77K8p7W2jAY8eyFWvx1uy3lN/r7MaW7cVYtvQDSXM4o707ezbWrl6Bjh7WOzB/7mzs3bExQsqhjRMSwDMSfi92Fe8zNY6gDESa0d3jREtHB2bPnYt2WxeaWxqxZcd+1TiIgMeljqrtsbVj55b1sHV1o6FN0qzniVGH7uJhD9vQUId40Vb9wnbVtXVosdlQtq88NG9piaGGfgq0KYzH1AUPVlhd8OBAf7rgISOAPM3dvN+Qv0XvWzwSOHgI31kTjmMVQKoU/bn3mQ5LAE2wGPDUoz8C2G8dkOzB0SinEAa7OdLDdbt68PLstw8OiCR91d4ibN62F6+/NUcFvfP2qyipPIB5i5b06op+GYQ899JcvPTUU+p82eqSIsxfuATPPPekCN/hgvfmi69gxcL3UNPYIj4/Hn30UaxY/gE8IqwWDqLfAsjWze1O/BjJYDdHYjaf24lxoyeYhgFRaKirw+hRwzBsxAgsWrwEU6ZOR0q0HxNGj+1N53e5MXbieOQXDEPJ7p3IGzUO506fhuTUvFCKQ9Hj8yMvNw8ZKYlq/nPG1JloEjs2bMAy1NHvLlj8ZzTCdbn+6HZEf7pq9gxsoFYXfCgGtAs+06EntE+GoQ4YKTySoYpg4SCGjACSnThQoKEImP2EChfhULYIitLrQqym01F2KETaz3ju8NZ+s6FQ8gKzn6a/LDlUMGQEsBciQM8++5raaGAgiI7GGmzeuQ+PPv2MCmmoLUN9Szs+XLVWBiFGOr/HiXfnL8Fzzz6p+g+nvQurV2/A+x/MFwE7VKgo4OuXL8eSZQuxq4yrLkEZkLyDfft2we2Tqy0Z7IWuCtqs6bNWB9S6nM/jQnNnN3LS03t1wPrqA0jLLlDC0dXRjuiAF5nZ2eoIuPS0VHWd3+1AbUsXogIepCQlIF50OIcniE5bGyZOmKCWHs3sVrx3HwpyMpGTVwC7w47a2kbExgQwYeJk+CwdsFcHHHICqGHNA5589EcAh1QXbJ4rPF3GwqEYUgJIhqLhaQXaTeOy96jBhcvjNeKly6Rtd5rSBQPSlbrQFfpAMxswd4V3d/ccTGMyHfzuLvPhP/H3yD3cwroWDsWQEkCip7VeBhMfHLI1rLOjCY3tPVi3dQ9qq2vQ1VKL/VtWY8XqNb2DEBkaY/mKtdi0cg262ltIp9i3vwxvvPmG5BXW9QrRrV36IXpqq6V79oogO7FyzRq88OLz6HT7evUeC0NUB+TOZP5YfqGdcImAxMbFw+FyIp57DQN+9a6JT1iRu7epAwYlzOHywu9zIyk5WQkwX4in/scd3+E6IL/syRMhYuITJVwEX5gzQfQ+HmVi6YBDUAfkZgquftBwfdcjQqD9HMHyBCwKCIWFO6x9IngURAoL03i8PnXSQ4IIZsAfkHB+jjZKRsOxvfmYTQI3yUbHqI80ctRL4We+jLN0wYMYMgJIxuG0izbcDmX292X6k47CFSm8L2NmyqGOISOAmnW8ji7U1nOHykE01RxAe3sXtu8xvkN8oLQYPT09KK2qUn4i4HVh164SbNu+Rfld9g4cqKrB5q2blT8cmzdsQl11BexuYwvbpo0bUVqyx+h3LPRiyAigRlDU3UWLP0SM6dXJyj1FcPn82LBqM5YtW4GizRuVnrh27Q7pro1kfrcLew5UoaqkHMV7dqPb1omqxnYUb95+2EoIsUTuYRc9sKauGY0trViyYjXaGpvQKXqkxX8HoeuCNp+INREdBmsi+vjRn0HIkBFAdqnm0whO55Z8daKDJYBDSwAtBjz16I8ADj0d0OvG0nVbe7fasx6Wzn8TDW02vPCmsSV/0QfzUFZegveXrVFCxfGLz9GKxRuK8Phjj6uaa6krx9LV6/DYU88dPhEt+NsDD2Px+++ittmm/E89+xTmvPUWnL5Dj4kb6hhyAui2d8HW1tL7vi8x7ZxZaKyul642EbPnzFUvvruF1UT6VNdAWY2KSUJPYwMSU1KwefN6dV4NT0VKSuIB46oxH4Lzz5mCoHTdPo9TvReclJyK+CRObnMYdLjADlXomqBtdcERYHXBxw9LBzQhfBDSXyHoz2BF75LuDyikTGsJ4BDTASl8ZDxtKABmf1+mP+n0CkekuHBztBH1UMPQ0wEddrw9f6EMHI7t9Ui+zjlv7vv401/+rvxlu7birXfew3+eeuFgP6Ihbful51/F3DmvYm9lvQpY/M5beOw/TxjxFnox5AQwQQYNV112GfyBY3tBPFYGKFdcfSWuvHgWSvbtxqjJ03D15Zdh0vjRh+t+4r3wgsk4b/q5mDgyD03NLejyJ+Pyi86D7/DxypDGkNEBrUHIqYelA5pAIeGAQht91s3RTH/SUaAihUcyTGttxzqIISOAXP7iaJaGh2XqE6p6w4SRaMxpwtPxS5/abfjj1KHr5uv6Mjp/mv4y5VDAkNMBu1tr8PiTLx08qi0YwHuvP42Sskq8/e4C1TE8/tgj2L1rOx5+9hXVtZKv3O01mLdoLV556UWlx5XuWo8Vazbj/r/eb3rH+CDu//s/sfrDBahv5UqIH/989Bm8+cZzsHE3jCV/vRiSOmBDSzuy05J7t+R7XHYEoxPQbutA0O9DalKCiouO43vE7l4dsFGu4yrK8GH5yMjIRGdPDxwuN/Kzsw7TAWuqqxAlXe2I0WPgcnvQ2NCghH706FGWDmjSAYeMAPJ0enaFGtTHzP6+0J/dMJyIpvD1p2tlGqa3BHCIDULIPtTntAn392X6m66/prfrt6AwZASwd+QpVn1Ts+EIwdbcqD4nVllTx4Sordyv3n5raqf+pq8LoKq2SXTDXcrr9zrQ1tmFHUXF6ppw7NpRhLqaypAP2LFzJ/YWG9daOIghI4AabkcXXnlr9iErIckZadiyfTfemjsb1TW1aG9uQg8/03CABwuFulXpOpcuXohN65erbwF73T5UVNZiU1GRiOihXS/F0dZWi4baKuyVPOxOF3bt3C7pD6iX2S0cxJDRAa2J6FMPSwc0gYo/H7w2FBqzvy/Tn3ScrI4UHskwrTURfRBDahBC1tGGAwKzvy/T33T9Ncyvv0w5FDCkBiEHSorVDuV1m7eGaW19w8xW6zftw3uzjW377EFKS8vxzoL3mSgUdhBvvjUHKxe+B4+XW/CDmP/eAmxcv071O5b4HcSQGoSkJCeiobpKBhnNx8xCnh4bthfthtfvw86ibWhuqMXusirUNXVElKhRw3Ix+dzzUFZVJaPuNrRUl6G5sUGthFgieBC6Jmhbg5AIsAYhx4/+DEKGjACGf6qrv0LQnxWTY92Sz3L0ZxXmTIclgCZYDHjq0R8BHFI6YHVpsdoJvWl3WSjEwO7Nq9De2YM5899R/g/ef0cGGBWYv3R1r1Bx5WPzzhIs/PA95a8u3YPFy1Zizpy5Ednvjddex549RahrFR0RfrzyysvYuXkjXD7WvQWNISWAZJ7Wjm5UVFb1vpgelH9RCUloqKmCyx2N1958A6NGDMOIkSNw3vTpRjMlZKTbWHkAGzdsw5aNa5A3ajQKhhUiT4w/glAFo4LYsG41EqMDqKxtRnx0LIJS24mx7GQsaFhd8FFgdcHHD6sLNoGKv3lrPIXF7O/LULAihZuNXi2JFBfJcDLagoEjMWBKiAEfPhsY0MKphzTyi8XqEdMlxinmmBkwKJn0qkEWLBwjjGUgA7QP01H6YkAqR2TAtLVr1/78wgsv/GJoSeqwDCxYCIMSNKo8Ql7niZvMRxak7RZzCAOGCyBnarUAshtOF8Pjn+jmN/BTxHB/OmdRmZbXWUI5dEEhouFb/jQ8EJuCZhfTKYbrjux+6ecghH4apj1MAGm0AFLA1EjYZCh8DGMc0zA9hdYSwKELLYDsailUFC7qeVoI9QhY638UUC2sfQogDYWMLKjZj8JHt5n9tPBZAjh0oQWQhkLFrpXdLIWNjKeZj36Ga/br1Q3DBVB3w9QFKWw0FETdJZP5GGcWQAtDG1oAKVRav6Owadajm4bsxzim61MAzUKou2IaCqIWPhqL/SxoaAGk0SxIpqPAaUM/w83sd4gAElqgaChgekSshU4LHoXTnNbC0IYSJIEWLC2EZmGMKHyEWYC0mzYFTRuz4OkwpmEmdFsY2tDCpG0KmhY27abRgqeNQjiDRRJC7aat3WboaywMPfQKUghauCh8mu3MrEdDaDui8OgwLXBmQ2hbI9xvYeigV5BCMAuY2RDhtkJfwhMubOZ0lsBZOBL6ErhDBE/jaMJkCZuFE0VEwbNgwYIFCxYsnE6cqIpnqYgWLFg43TjuYcaxElh4+qP5CYskLViwcLyIRG7hYUfz94n+kNORSE67+7I1wv3hOFq8BQsWzj4cjaj6Ira+bKKvayLiSMTTF4nRNrsxcuTI2N/85jejEhISuGua78hG8d3XQCCg4qOjD/+evcvlOizMggULQxOJiYmHEZXwhwoT/gjyIK+YmBjld7vd9j/84Q81tbW13OJH6Gtpm91mhPsV+iIhc7h209ZutTNrzJgxUVVVVd6ysrLXCgsL7+B3YPoHluXwW6sjWiKEW7Bg4fRBH3/OA0IGw9HmWVlZaGhoeGvixIlfEA6KEw5ioWi464/QfsJcYLNboS+20eFmW5veLap5eXnRLS0t/t27d78qWuCneNQPeDRPQMrR2iJuSZabK0k1JM7VimDAI5Q/TKKZHTdZR6PVY0O3vwfD4vOQEBMvJT1YVl3pbjc/dOpRfvUw+M/oJE45WPLjv3PfV/NVbh6XFHqlOxTaNwaDQFo4e0H56ujoUKTD04xCIzslo5RPugm6tV/LLa/V4Tw5iX6SKT96Z05Lo9Oa5VnnrcE239nZieTkZLS3t8+bOXPmF4WDYoSD9HZn2tqtDRFu9yK8hWm/2dZGkZ4Y80shdAe3bdv2wqhRo251SS8B0QKzHn4IKS3Nigg7p01H193fRDAuCWmlDyDLUyS5RMMZSEfrhF8jJWk4/tzwPP7uWYmomARkeAOYk/djzEgeD0+QL7IYcLvcyMrORFxcPLq6uuF0OuRhsFeKQuHwQqm4AJxCwDGiKqenJMMrD8ot8fFS2bFCJgE/z8+VCmZmUslenx9x8XGqSgLycALg2WqxCPJByYOIl4dNDVw9KLmEV/Lh8cPAURLONPxuF9MEmSIqBrHygAi/3wuf/Pb4+ERVB+wHWFamjApKTlGGzdpkuaOYwMhOyhqlvu0fExMLe0+P5GzcnRXPcgv10yHXQJ3tlpKiZh0sWDhpELJBTk4O6uvrsXLlSpx77rnSBrtQUlKC0aNHY8SIEUpDFCJSJKnPwW5qaoLwgiK1K6+8EnPnzu0lwOzsbJWWo0YSW0ZGhjorkWntdruKu+aaa5Cenq6u0eB9SYBtbW3zL7jggq9KEJuGfvmIRr94RDdtbYhw22hXJmg/bbNhq9OGb8eR+GKkIDHyA6LWrl379Lhx4z7GT5oiWjSXpkYkbVgvnCA/8OqrEZQfJ60eUaLlJbatQpTfDnf2FfAnj0E0f7DfgQXdm1DubcQNyefhkpSpUnqjjGz6rJiU1BSkpaVJQBRsbR2IFfLKzMyUCnSiu8sGr92GlRu3oramFWnpmUiO6kYPUpAQG0BmfBQq6xvg9EQhMTaIgonn4cbpY7BqcxFS8pLgD8ajfv92BLNHI7qnC7FJfmTkjYPb2QWfJ4CepgbYkIxvfOHTWPLhGiDdi/rSSsnPIw94JHKHjUJnTSWi00egrX4fOqQa0jKT0N0oZcnMgi8Yg2/89zeRk54oJCcEq6ZG5fnIg/d6fNi4cYPqUS++6GL51fJP6oTCQ/LVwiRBqi4Ub4qHtcNcKCjpGenqGgsWBhqUK2qAbGskorq6OtXpUhNku2SbJCmRqHqkwya5kcxIhvrwVcqxjBBJWopISZbV1dVITU1VeTF/yjH5g+3AfBAsZV+D+WoNUNrHgiuuuOKb4g4KB5nfuiRbajIMJ0HdSHobC9uQGdpPm4aEp21FemJ630+XwsZKJUQvX778cRmP36IIcIDBSk6USs2RobRxAm6M6jVaW1tVz8GzxqmeZ2ZkIkY0vJ4eOwLBWKSmxRtEIZWvtD+pSP4I/nKq1n4xrHQOodUx0RJJrSxANUz8B0mGGqChCfpEa4xhWvkfGxstaSU/vzEcZ5jf7xNtL1pdQ8Fhvupa+efz+sRl1DsPWjSWhxgjf5kn7ydGncJIYhQhaWxskt8UjfaOdvh9fJZMbJSKWfEyCkh+fv4hgmLBwkCCGhnJzeiIDRk+nRg+fDgqKys/vO66674jHBQQjiDpmY0mQ02AZiIken+EaoYmaD/tSORHow/piBO2jxfSi9mwYeO/J0+efKPL7TQapkRqqOYvjTZIDZB+9YcxBtEQbNMMOhgfSiTx/JpvdAwnX4XEJFxFCQIki1DexsUheuN/CWMcg1U2ykX6UVcwVKG3LEx/0KNSEkZK+RvN8ovTCDYgZVO3VpeoP71lUT65jL+ZPlIiy2TIjoSF0hmxB/0Kqk4kVBiSQ2sO1RVBHkwgxnCry+gVw7zpJNQwW1WHvoa2xPI/r1GJQxcyLmSFCt2bD4MOxolRHCwOqQ8VpsLlj7qOcTo5PaHnoa+nQ9Ia9zeiD5aZAXQZaYz0IfQG6TThMMKMZxy6VIJUZ6LTs5JCxTFuSsNEjNe/l3cIpQ9ZRrxyqEuYhyF3PIZeKoP1rPKWSMZr8LJQkM6hF7quxGInS6i/DBaHSs8/7CGVh2AKRjIRA43rlItOOnrTMk0oXizjJ9CvpJAe4z6h+g8Hg3qz0mCWoWevfrfAuK/pXrxIOeUu4jbuHYrTD1vfX6VlXsprBNMtAWp6iQHi1sGhy0LPMChaYhJK9u9fctnll39fOMgvHGQ+dYi2WSNkgZmDtgltG/mboP28Fd20SXraJvlpE0+IKhyzfv26h6dPm36D00UNMDSnJbeg9qNk42DtGNA/Tn4MF0KohSk/40IO9jYc3lKrShFVmWnUVVJxAalYpiUxUPuihufxGt/R0nfpkaFjXm6esHS8mg9kg2CeVMt1L6aIhUb81AaVhilpmLdP1H2m45yf3AA+uQcLFhtnzBNSg+zNQ2Dkb1RbUM37GStmeqKXbnNaCxbONlC+OTTmkJhDZj2s5WgtNUXasKSR5q7mzasc9bD7HJiYOhqJsYmqTSgWIDFKuiCJg0oAw8WppsklgvdISErEnuLiZVdcfsW90ub9ck/z0WvaaPILJ0GCbgWjRR6E9rMlmw3JTw99FfmFDM8KjF21atWDM2fMvN7ldqkKaGhoUIsVubk5iuBIPNHyC5g5h40+H8sHIakeNbwbPnwYUqSC1C8Vja/TZsPLL72Im266WQ2B33zrDXzkIzfiZvF7uNAi4C9YsWI5Fi5YoCr7k7d+EufNOk8RJn8GO4URIwrVcFlPnO7fvx/DCoZh3IRxkiIKc155AY6YLEwdk4w9FQ3S+8Ri1nlTsOi9Jbj1C3chxduKRcs2wS3E9pnPfRGtZZuxYcseRCdk47bP3Q5fWzlenrMct912G1ITOUR2omjHThSOHoPa6lpMnnkuolwdkncTrr/iQixavBRTZl2KGZNGq99gwcLZApJcbW2Nasdsa/yoE4fNXAThEDo+Pk5aXDS6vT342/4XUGtvQUyU0IqQwo8nfwEz0yfCJ2omtUO2TRLflpY1aHTXIVa4I+iPw+X5VyE7OR8y8ERx8e7lV199zY/l1mzw+tBTsyaoh8IkPbMhegmQ5HY0mEmSbm2iRZtSBCnD0yjOxVHb4ZA1KTmpl+SoDVJ78wd8SsMKBEXLIhmK8UoaVgy1LM6v+ahZSVhcbAwSEhNRXVut5vjOOedcXHDBhao3IcEFJMztcWHb1q34/J2fVwsRpWWloTnBgNLWSLzsMVgm5p2YmIypU6ep/ALiJy647BrkD89Ft5BwU1MnrrjiSjTtL8Wlt3wS+WnRqGtsVZQf7XehZO9utHe5EYiJlY5JiG73TgSScjFt6iT4vE5VId0dHRg15VwU5OUgMycTVeWlSM4ahsljRiA+OQ0XnDsTCezZLFg4y5Cbm4ucnFxFXFzcoOJC8svKylTtkG2b7T05KhG3FlyNQmk70toxLW0MRicNh1faJduu2pHBNip2s60RZQ27UdpUjKrm/dLmpf1J22Y6r993CAeJoV8bDbM7IsITaL/OVJtD5v7EUPtLlJsneL3euCVLlvx95jnnXOt2GsvY/MVqaCo/xACzlXA17heVVrxUd1UPIODCA68jMXLbB6cOooVojLkz8YuLQ1IDOi/SeUAtNKh7SrhcHoqXaCHdYcOGqVWpHnuPqjiCq0wcKodykfIY6Y8Pxn3N6FXjQ8E6BctoDYHPBKinZTjPGJzeMmtZ56iL7ZQaILU+KjGcu2+sb1BtnkVUlvxhm3f6XEiLTVFTWr3FV3nJH2kjCTEJolCRcoxot6QXdUbadBJ279q18qabbvqJcJBQkJcaoP7wh9YAaR9VA1S3M0H7j0SAvcNfuXkiCfDt2bMfmDZtyrWsgIMZ0sX78MfQCrlDYQZR9nrlv4TJP9qqnCrcuFZVHr1idIqDYAKxQmkVVIVyBVbyCWWlgtVf8R2awUGY8jEWUowwzmHqSxSR0RH6o8k3tC3buF4h9GuMaMNtRDCVmv9U7lDeoWQhl/wNSYyKlUxUdYUyOJjWAJNy0YQxyk2bV/IC9ft1mY0rQ7dWD5ZOFaoShJfZAMugglQhGB4qM73MhPMa9BuhRqypzOpaleIgVDn5R0Xyj5Gq9/69fmMOlReESqfijN9pwEipcTCdzoEw3FJYzuYbWYQukhQsqGQYJdq58Xx15r2JFMxlNu5Ph3Ybc75MbS4zfQxV8mF4VZbK4h9C+8XoIPVsVGD4RXygzI2QnFV06KpQ2tAvMMG4Vss072ussYTKzIBQFgxVixdSWKWshEI1VL4MNLIM+Y1rjPl+hhsLLsybSo3oQhRD0wUsX6hhqvQq0KiPUHwv+NvoVXkbv4sKzL6SvSs/++nbfxoiQP39Dz0MPrUEuHfv3gemTp1qfcLVggULpwT79u1bOW3atBMmQJLbCSP8lRULFixYOJkYKM4ZEAK0YMGChTMRJ5UAOztasWbVCqxctRYNTe2h0MPB18Mqy8vQ0dWNpsYalFfVhmJOHbhgU15eirZOfs37IOy2duzZUwK39zRoucGgeiNEzVEdJ5rra1FZ03BQ57dgwUIvjGXYg9BzgLTNRs8DapsmNiYmJlZU0Zh77rnn5ry8vLESZsxZyhVzXn4c9/78r7jzq/+NySOz8bff/QolHcDwFGDdpu3YuXkdlq5eh5ikdOSmJeI3P/s+7Il5SPY7sL+uFWlxQUm3GaV7irBw0XJJl4rCgjx0tzfj3blvY8mq9YhLyUBhfg7qKksxd/ZsrN24BXGJqSjIz5VCsyAsUAA7t6zH27PnorjkAHLyh8HZXI21W3Zi+MjRCLo6sHT5aiSnpuEPv/459jZ2o3rPTuzcV47xEybA3lyHpeu2YsKUqXDZmjBP7r1c7u3yR6t9hh57Jxa9/y4WfLgEje12jBwzRm2bWbHkQ8x/fyHKquoxbMRIpCRxyyTg87qxasUyVNdUY8GCBaiqb8HosWMR8Diw4J05+HDxMlRJZzFsWAHee/NZfP9/foQOfwwKkuOxdTv3GI5FT2sDVq3fiNycdKxbvQZ1dbVYtWodhhXmYfHC+fhA6qu9x4lx48bircf+iRff24aPffRaVJfswptvvI0d+0qRP7wQaYlx2LR2Fea9+x527S1FrtRNRpp1uIKFwY+Wlpaq//znP4uFg4SCAnrPnzZ6vo/9frg5BAOuAaqFKMFtn/86Hv7brzD7pUfxre/cgx2l1cjOSsW+LavxxNPP4/pP34XvfPkOPH3/r/DW/GVqpzj3BO4u2ogPV29BSfFW/OXvT2L6pbfg1qvPw2OPPIXVK5bijjs+j4omadzDc/Dr79+N+x9/AU8++iBmL1qFmJg49ZJ1t90ZKkgU/v3HX+Hfry3B939wLz5541Uo27cPOzeswmOP/wdt3Q64OxrxxBOPora1Q5FmSkoOvnr3NzC9IBH//b0fYF/pfrz/zhKUF23CV+4WMr/oRvzgnm8jwd+D4q3r8T/f+S6cqSPxwx/ei0RbKb785W9i6Xvv4P77/45Ol1c0OCfqamuMShEEfA48+Z9/oqjBhe9+77tYt2gOHn7xbTQ31sIfk4SxowvxmvyeR556AzfdcAMKC/Nw480fRVv5Djz8r0fQ5XChoWq/1OFTaKmvwr8fegDbKjtw15e+KAS3H/6oZIzIT8c///JbPDdvKWLj4pEi5L74zSfx1e/+DFnDRyFoq8U3v/oVzHl/Pu7/619RLiQcIz1XRVU1fKEVXQsWhgIGnAB183n3lSfxgx//FIUTz8HX7/4aUhP82F9egZjYODRWH8Dbr7+J+e/MEzLrROGIYfB63GqoZzbRsUlqAzMXv6P8AaRmD8Ow/Gyh+ChkZ2Zh3KRpOH/CGLh6PLjiqusxMi8FD/35T1izrThUCmD6OVNRvW8rZr/3AZ5+4t947vV5yB49Wq7pwrLly/D6W/PQ2tEDHpUV8LmxetkCLJLwdz9YhGEjxyM1PhZenwdJWQXISo7DO/Pm4d23X8df//x31PcEMWZkPhbOnYPlK5Zj/odLMX7mefBIhzRszFRcc9UVqBRCf+Rfz8AZGkLLz1K/LSM9Q3zRiE1IEO3PiaceexQbd5UhKzNTEXFLSxMcHj+cdge2bNqExJxceFwOLPpwkWjA76Kzx4XoOFHEhfQnTZ0Kb0cdHrzv99hcWoV00eICXg+amhrg8flE6/Ri+OhJSI6PRkxCktwjC+eeOwtpgQAy5Hddd9218Nqqcd/v7kNzZ7cqpwULQwEhfa0X2k9iNBsOefvcBlNcXPzA9OnTI26D4ZsbbPQxsbEq8w9e/g9eX74fzz/zsNo0yfcFCa7qqFNVSH7i5z6q3jABSaN3I7HaNR7szZNQO8gljc7vEEg430Lh+7k6PwlU9+e5e2bwHn5uupZ0PImF6agUqRNjBOpgR7H5ep++N8vG30kNNJRMwPk7I//wLwIwPcF7md3qvlG8r7hDv/2QepC03FGvTrERt7GbihvF5Z8un+ShTqQxXyfQ8fzNjDd+m0CVXUYNEs/fZMHCmYA9e/asnDFjxuDYBnMkkADYYDUF/NeXvqfIjzCTVS8xSUPUjfUgWR1swERUdMwheRI8xCAi+RFs3BJnzk8CJT0Jy7ifNgTT9hKEpNPkR5AkeMCq+d68zsgrFKAQpQ5eiPA5lEPuddh9eaCC+BXBhsLNdaN/o4qT/8ZrhUY6Qv9Ohuk8zPG8/uBvEzCduq9FfhaGHg62DAPazxZiNsesAXL1kgcjaA3HwomBJMbX+vokeQsWhhAGtQbIYRZPg2CjpTZimRM3rEvWqRquWrBgYUBwUgjQggULFs4EnHICVHNSyhEyJxHmuS91X5PfggULFsJnvjVDaHrSRs8Dapsm4kZogquPnAPk0E2DtBcXH48P3n4VS7aVw9F4AJUdXgzLSYfd4UKXrRWNDU3o6GhHICYOXnsnmlrakZQQh4b6enW4YkNjE9IyMpAYH4fOliYsW7IIdW12JMUB3U4fMtNT0dNtQ011HbzOLsx75wNk5eWgo6Ue27ZswZbtG9DQ5kBBTgY8Hp/6atzWtauxq6wOWelJqGtoRnpaKmprquFwedQHi+IT4o3vgAwCcD7VWFiJ0G9xrlXK6emx4cH7/4R/PfE0Fi5coL7E9frrr6OhKwqXnj89lFjDh6f/8ReUNLkwc9qEUBjPNazHX++/H2nDxmJ4XnYo9GiQvB57CFsrO3DBjElKaI4Fjq42rFm3EalZ+UhJ5BSzgZbKvfjTfX/HmHPOxYuP/wOdvhRMHDsiFNs36sr2oaKmGQXD8o65LBYGPwZqI3S4bGg/W5jZHNMiCOcAeRLzwQl7ZhsUMonFnKeehz8pEXPemY3ps65ErM8OJGYgNTsFqV4PolPisWdXObrtPcgbXoBhyfHIHEGBj0ZDXTWSC6bhjlsuwX/+8xSyM1PRUt+Itp5uFI6fhq/c9Tmsnv8aFm/chclTzkGsx4P4DGDCrOvQvH4VahxdSEjJgaPHgZTYINq9QUwbNUqItgFunxcZGWlSliS0Vu6Hwx+LG2+5FVdediES42LUFpvTDc7/8ay1/qzYuqQD+O+vfwXnXnMHfvq9u0QcvJj94hN468P1SJU6Tc8fg9/88n/x2O9+gnWlbRgzIhctra346Be/hU9dNRX33PN9fPunv0OwtRJPvPAWUlKT5Yln4v9+8QuMk7RKmvw+vP70fzB70QqMKCzE/n17ceVn7sZPvvhxPPLgX7DnQJ1wchzu+PK38IkbLzPET0ShaNUiPPj0i4hNSoY/EIUvfPlrWDPnRbyzahP+61N34JKJeVi8epM8JxcuOv98NNY14hs//B88et9PUGWLQn5mCmw9Ptzz458jP7EHf3roBdz3l78gw9+BX//mb7jqxuvwzmtPorLZhe/8z//DpdPy8OBDj8LpD8IbiMa37/lfnDMqAX/72z/R1OWWunLhC9/6Hm69/gpVdxYGPwZqEeQUEeBBcLsKtRU2YvVNXNFm1DdBlAYjCYKiK8odQwNlRTzGnje5VtJyvx/3yPHbHOqra3KtGtpKGq/EMV9+n5cnPzMjbirmNTxqn3lyWwrjjO0jJBXuleN+PEkuAfQbBCPXyX0G06LDsRCgUzTob379yzjnqs/i5z/4KjzOHrz+0gsoqW1GwOXAzt1l+PVfHsTiZ+9DyuRr8OPvfRU9jZX48lf/B1/78Y/wzsuP4svf+zl8zQewastuRAc8WL50Fb7/67/icx+/Wt1j67L38Iu/voR/P/0EJo/KxH3/90PEjLsUGXVb8c72Klx7+UXo6WxDc3sXfvzL32L66OFSrT6sXPSeENwWGRHEYvvm9ZjxkS/gm7deiHt/9kf8/h//QsWSl/Dqumo898QjcFVswz0/+h1+/cjDePqvv8AFt3wFX/vsx7B18dv4y+Oz8c1vfwl/++cLePKZ55Ab046vS/l//LeH4ChaiA1VbvzoW5/Gt77zXXz5x/fhY1degNItK/CjPz6E3/z5r1g+52UU768Q6U7ErZ+9E5/6xI2Io1BYGPQ4Y/YBHoooOIUYOZzt7LQp2yvDUBImG7ffJ0a0Cn5CUn6UMtzYq0hPjPILKRF+ScM3HJq7nHh+fQ0eXVWNZ9bXK/u1zXWwOTwIiFbHzcjcNM18eEw/t+bwPsyLHys38mWccU8eiuAVTVTdS+JONngfu9QJOwwanqTLsBOGNOSEhEQZMhvDSYcQ4rr1a1FWVo1OqfeAyMmmTauQnJ6ORe/Pxrf++5v44te/jVm3fBJXnD9Z+os4VWdbt2zB/tJytAqJpaQkYu2m9aIdqyxx3lU34LbrJuHee76Kb9x9N1as2w6e4Pupr34L43KTUFpejprKSkw771IhSCE/QcDrRtGmTdi5Zz/aWlsQH5eA0m0b4PTGIifGh1efexrdopmnpwnRk4uko+Lv4KcWkhOS8dbzT+Mb3/ga/u8fz+HWL92Nqy65BLPGJOOnP/omfvqr38EunQM7iPyRI7Fx7YeYu2w37hUCfPaB3+OrX/sa/vePD+Oub/4QBcFuFO3YJdyXCq/bgcqaRnneRrtgZ2hhaCC8u9N+s/ZHMyAaIDWsttYmbNqwDhXNbnz21puQn5MpGtixf2+UBeWm4feLW/HY5mZ86/JC7Ci3YebwFDy5php/vG0SLh6VNqjfbWV9dNls2LZhFXYfqEZWUjoScgtw0zVXICM99bCGeCwaoAULZzPOTA1QWrRwJmaccz4+ceOVSIhlQzaO5T52kAKDohVEo7HNjkeWVmFJeQceXVcrNRCFRH4r5QwYzkRLJzF+2rn4xMc+iSuvvwaXnj9TfRTK+H0WLFg4mQhvZdpv1v5oBkQDJHgDfrFNQfHecWpokgW/acBhbWtzowwbfUIcsWqIy3lFHnvFDyAdH7meOkTamtNXmfujATINN0zrzdPhYN58PoQ8P2WfCJgfh+ws04lqpiw7DcsVqewnAv5mysNA/GYLpx9n3CIIM+Ziw/xdLVha2jEgAh4T9OPT4wKYODxHzQ2qD7BLg2Te9fX1yMnJQUZGxqAnwXAkJSWp197C0V8CJCGxsUcC64KfFyVUB8EtS5p0VCgXf4KKQJUvVHdHel4kXF7P560PYzBv1WEWasFL8jhSPiw7OzD+9t60vPgI1/QX/M0sk0WAZwfOyFVg7qdbXW7Dqgob+IUxlz+gVmz5jSsudPD7wFwU4QovS+71yxA3Nlp9DF03eq7Sxkm8w+tHYkwULsrowXmjc6SUseCn9ijkbEQkwNGjRyvCYDkYRps1wEURDr91GBs5V3zZOHgElRo+i1+fLsN0cbFSNrmONRcfEy0kI2GSnr+VDTVG8nO4/UiKjzFWnQUsM8mI5xy6vAH1+2OlzAzT1yqiEOOW35Ms17K986tXjGe+ZvIeKAJkHcdJmdYtm48lW6vw6Rtm4fV3FonWnAefJxaj8nIlDxua2u3Iyy1AXIIHDbVNSM4pwPQR2Vi1cSfys/ORnBGPO+78CmKD8hsTErFq8Xy8/f5SqfdxyC/IQmNDCzKkvFH+bqRnjkF7RxM6u7sxc9a5qC7dCwdSMCI/A6WlFbjtU59XH6V3uUSO/U78+5//RlxiMryxCUgQ2fZEJWBUQSrKyuqRm5uGkspanDvrQtRJPqMnTUJbSws8bg8uuuQibF+/DnHpo+CztyIqNQVfvPOLUo54VZ+sVwtnPs7YbTAER8C8UUuPF8kJMUiNj5aGK5qbEAtXYUmJbiG6Lpcfw9ITlIaitAEBGzBPM2nodCMvTYohpNfRYYPNZpNGy98dgCMQj8njRiItKUFphppIqIG6fUE4heSyk4WAmC8JSEHuL+5GyTcnRQhIgkmA6sPu/Jh7dAy6heB8Us7sFOND7lyEIXHy13BYzzKxvDykirzF+ypiFXJs6fZKhUUhLUHIXZdJruTdpUho7fagQAjl4KM5HANFgCR0/q4ovxsrli1HdWMrLrzoYiFpP/JFY25uqMf2TatQdKARV197A0aPzEJ27ij4PZ2wtbSjQ0gsKTENw4ZnY+r0c+CXzoBaW03FfmzcWoTElBTU11TKM4zHuefMQGaS/EZPDNwiD4W5qWqlu7mhDTEpachKT0RNVQ1GTZyMc6aRAJ2SdxJa6iqxfN023HjDVSjauQNR8enITI9HUkoG3J3N8rzt6LQ71TNKEpJLzypEbkoA9c2d6La1IjouFUkiW51OFy655HLkpMlzkefLU3ssnPk4owlQEYaUgQ2VB6Qa+/AObfkcMvl8AaU9hccRvNbcm2uC5G/jvkKvlEEdUUW2NV8vbrXVRqoiQfI+DBLfe625diTcIwSREE9NM7T3MAS6qX1Qg1XfzuU9VVVKOvnrE1IPCqEr0pQ08UKILJEiQSkrNdxYCSOXkiwNPfNw9JcAWf+RhtAaegh8pDTHApfLpZ7FkcrVH7CzIDnrIfBAwhoCn104M1eBQ6Bs+/1elJVXoFyGVsJSDDXixJAQy8sPYNvuchl2Moz/DFD7c3TbsHHbTtGajMl+giTJRuN12lFdWYM9+8rUBlxuhe7NW6zmhmYZclViX1mVaGJGmLqDlMHR3YMyiduyfTdqmjvUvdS9Ja7L1oG9MlRrbm1DU0e30v4MiJYnv6VEyltSUYGtRcVKe1UfmxZES7rGxiaUVtWhsaUV/lA59S/y+9woLyvDlp27UVpdC09IOzwRsC76MiQZbSLFH48ZqPwGulzamOvEggUzwlua9rN1m80Aa4AGdEOPJJhHiiMYf6Q4Xk1NLRxmcjmW+x4Mp/vweL6VIk1MXIeXS5Um9Nn7I92TiBSvcSJDYI8MU6nVspzU2IhD0shtRTeGy+2VIWgifJKe+qtZY/K4XQhKZ5AQH6/KyX98o8a8CKLBTxwgKkbCYyRPt1xj0urkWqcMdTlvyE5GvZkTbcydUgNkucx1cgjkWmpz8aIlshMNBKLUKEHDz83uoqknJfG3kVSNBR1LAzy7MFAaYHhL0lJH22w0CWqb5pgOQzjV6JtGTg5Oxf1IOmzAR6pXpmH995JRkGpuEHvWr0VFaw9GFearDoo4SFhS+qgAls6fg3cXLhPpicW2DcuwcOV6DJ8wBRlCNuxMPF0teOqVV5GUnIo5zz8LX1wKRo0crkiXZTLKJQTFdI89ja37KxEbdOPdd2ZjT20rpk+bQoYW0gxi+/rlWLazBK6GSsx7ez4mnXsekoTImBfLFU6ABuFGoWj9Krzy+lx4pRMoKd6OOfPfR1ruSORlpqrpDq/Hidlz30R9pxebPpiP2hYbJkwcj6DkyxxPdJhuYXDgDDsMwcJA4Lg1QCHB9tZWBGLjkZ2VCa9oQySUcC3R7exBd48T6RmZsNt7EJeUhMTYGLS1dyAzKws9nZ1qq1FOdrbS8LhynZaacrgGKHnbbG0iOfGiiSWgu9uObLnG3m1ThxHwtJf2jg6kpWcgNSUZXZ02JKWkK2I8mgbok87eZuuSazPhdtlFIhOQnpKE1pYWpEp+XtEs7U43cnJzpDJ8cHq8SE9LszTAswxn+CKIhePBcROgCSQ+vQjSV5pjRaQh8PGAZT/qEPg4YRHg2YUzehHEggULFgYDLAI8Q6DmwMQcj2bEVeqGhjq02zrFx1Vtw4Sju6MNdbWNooX5YGttUSveRldpTJ/YJL6lpU0Nf2tra9HZY1cx4XkFAz401Nahta0TfklbX1MLOzc4h8DFCx5y67C7ZPjbgdqGBrXXsz9wdnehtrpOht8+dLe3o7Gp6ZDFLoe9Sx2s63F70djYgPbOrlCMBQuHI3wspSWZttnoYbC2afpcBOFQg28z0OZwzTInbji85NDQWGjoGyRJ8yIIlw641WbDpvWoarRh3OiR8kANwjh0yBpEfVUZ1m/YjJjEZOzavhUtTS1wxSWiTcgqPiEJdeV7MXfOW0jLK0Tx7u3ocgUxZniBWr1luXTZgnK/retXq/t197ShqqIStU2tCEZHobOzBzFCkGuXvo/Ne0uRmZaAtZu2I69gONJTEtUwmOU6jKBJchLW2d6E9evWy2/yo6SiFHWVtfAEo9HZUq8++t5eX4P3330T3b5oKX8taho7MEZ+s+48WJcWznwM6kUQC6cPkeYAuamcr79xASM+Lk60I7eShPA5QL7Hy03g8fEJcpEfPB6PB0zwjRluV+F1cdw8zfzUKn8s+Fpi+Byg+X7cMuP1GJvEDS2WQhZQW1USExPAwyy4QZzbWvhe8tHmAEm26oPzkl+05MPXGnlvfcitz8ftOzHyO41XHSm+3CZjzQGeXRjUiyAWTh+4AEVCOpKmQ/IiBooMSDQkv6Npp0cDNVeWn6OHgQTJlL+ZxDrQeVs4PbAI0EJEWKvAkWFpgGcXrFVgC/0CnzQXJbZsWIONRbtEAvpeBKmrKMHiRcvR1NyOjWtXYf227fDwfUEi6MP+3VuwctUq2Do7sHLFEuwqKVP5h+cV8Lmxec0qbNi8C02Ndfhg0QeoamgKxQKunnasXLIQ+8rKUVtdisVLl6Kty94v0utoqseyRUtR39SKHds2YeW6DXC4KfMG6qtKsHTJYjQ2t2LzxnXYVLQbMko+rKe3YIGwCPAsBxu+x+lAV4cNu7YWo8fpRow6rCEETsopBFBatBVrN29R71877R3YuXs3mpsbMe/d+Whq7cS29euxY08lOttbsGjpcjS22IRceztTg2zln9/RjVVLF6G8tkEELBrVQqxltfXYtX0zVqzfpo6uWr5iDZrburFv9w6s2bRDfaL0YFkOh45qqCrH8pXL0OPyIei2Y1vRdti6urF4wTuoaahH5b7dWC33cPR0YcWa1aiqaTQqwWJACxEQLhbar4e+2lhD4DME1hA4Mqwh8NkFaw7QQkToRRA29kgkQgJkGmIgyID5kXD1dp0TAQmQhuUaaALkbyaxWosgZwcsArQQEZYGGBmWBnh2wVoEsXAMCGDD8gVYuWGDIhYeiXUIwagJtiAaq8rxzptzsK+kCjvWr8GKrbuN+BD27tiAxavXo6u1Ac889jR2lVSq8PCsAl6nXL8as+d8gI6WRsybMw/1XZRRJhCpFHl9/925qKxvwrY1K/DCy2+j2+U9JJ++YJP8Fr2/ADv2VmHvlg34cOVGBPRCjaCprgLvLngfDkcPXnvxVazZXBSKsWDhcFgEOATgF40wgATUVjfCQ644jGkM//5dO9FodyErK0MtnLQ2NqOptQXvvDsf7V0O7o1GS1MD7A4XcvMzVJz6rEDYQMLrsGPj5u1Iyc4WAYtWr6/xtbqi7ZuwasMWGY4G4HY5UVdfj6TkJCQmAA0trUY+R2HB+qoK7C0/gJzMNLmRF81NjehyOLB04buobWgWgo2Crb0DTZ1dGFaQCVuXDQ51QO2R87UwNBEuFdpvHv7SWEPgMwQcRnK+62hH4nMoPFBD4IE8Ep9ls4bAFo4GawhsoU/oecC+DAnyaGmOxTC/SOHHYwayXNqwfDQkfQsWzLAI8CyE1nTMhh9d4rHzPBZfr9iGp+F7vTExfL/XSM9FDXM8w/gRK7rN19N9WFrJxwhjnoffi58RVekkDdNqd+RyHWr0vSLd1/wbdF7qHmKsYbCFcFgEeJaDWo+9pR4vPvU0lq/fCK/f+HbyYWQQ8MPW3IiFb7+NXfurUVu2F4/9+xm0dTtVNL+10dpQjXdffxlN7Z3YvOJDvPj6e2rTNA8h0DAWQVwo370Db7w5Hz12JxbNm43Z85eFUshYxdmDovXLsWjxCjh7OvDsY49j+/56deCCeY92JNg727F+6VJs3VWGrtY6/Ofhx9SpMwaCsLU3Yun8N1G0uwR7tq7HU8+8BpfHZwi6pQFaCINFgGc5uLAQn56Fi6+4AqMLhxtvgRxGBOKX8JaWZmSOGYfC3Az0uPy47r+uQ3yUFzuKitDjdKKhvhkjp5yHOPgQl56Ha665ELHM7uCUilrDCHg9aOriB9Bnwu3oQe6osbjqilmorTmAkgPVsHd3o8sbj4lTJqO9rROzrrgc40Zlq3P9TC+WRERnRwe8CUkYNTwXbe09uOqm65CbmYBiIdwOWyfaW9qQlDsOwwqyEZ2UhmtvuALx/JQpL7Y0QAthCJcI7Scxmo21CHKGQM+hWfsAD4W1CHJ2wVoEsdAn9LFSkQxJhvFHSnOshnkx30hxx2J02SLFnYhhvjQWLITDIsCzENR09MS/NoGAXx04wIUBmohphCRcbo9oX9FKE3MxvSmeR9nzG7+81uV0wSfjVYbTrxcklBE3D0/lfCM1OYfDqYa2Op4flefWGX4knoegOiSvqCOUy2w4fOe1UZKO85JOlwfRpnvzMFZ+c5jDXWp9Hp+/9zdbsBCOcKnQ4w7aZqOHwdqm6fNIfAunDxziUotSZBHyd9SV4dHHnkO3EM2IkaMQF2v0ezqNMSIIorxkDzat3wq7w42li+dhw9a9GDlhojrC3u+24725b2LZhq2IiQfmvj0blXUdmDxpvBIKrjCTvJhPwN2NjRs3YVdROezdzXjzrbfR4Qhg5OhCdZR9Q/luvPz6a6jpcKC5Zh/mz1+MmJRsjBmepzQ1livSEJilbKipxLo1W2C3O7B+w3IsWboWeYWjkSQ/JTomCmuXvY95HywR4gtg07oV2LKzDJNmTFNzlczTIsKzA9aR+BYiggQSaQ6wy9aOgDBXZlqq0qCI8DQ9nW3ocQVQUJCHblsHRP9DRloKerp7kJaeDrejGw63Dzk52eo7vEmpaUhNSjx8DlDksampGYlpWUhLjhNhbUdGdjaCXo9ojUBqShLaW+X6tEwhpgDaO7uRn5cn2uDR5wBdjh6027pQMGw4XHYpj8ePnOxMKWMXkpJSEBX0oU3ic3Pz0NnRrr4TkpGabM0BnmWwDkOwEBEkQDb2vho6NUISJDFQJ6PwfiS/E9WuNHnzLZa+CPB4wLx0nVinwZwdsBZBLPQJEhEbeyRDAiBZ0USKPx4zUHmxbJHCT9To3zuQpGrh7IBFgGchqOWZ4XM5sGXdOmzcXqQWBQaaCHg/8z0DPhe2bVqPTZu2q28I7yvehQPVdaFYvjtsx6YNG1Df2Aq304HtW7ehrduhhh/hZT8MMkyuLq9AR0c3yvYXY/uuYrXYotFUewBr165Ft92B2soK7N5X2nskvkV/FsJhEeDZDiGU2MRkZKYnwOV0Iz42JkQyRyGa40YQ0bGJSEtOgisYhe3bt2LBwsXYX16N8gOVYlfB5/GgYs92rF69Gos/eB/rNmxC6YFaqBdK+ngVRPNi8eYNePKJp7G3ohaO7g58uGgBquoasW/XDnR0dqGztQFFu3ajproaS5ctx7Ydu9DlltGQpf1ZiIBwqdB+JYomY80BniHoaxFEg+TH+TCirzTHCmsjtIVTDWsRxEJEkES4ynskMiLJEINtEYTbd0jeLNdAL4LwNzPfgfrNFk4vLAK0EBEkQL79cLTzAIkjpTkWDOR5gCSqgV4FJiwN8OzCQBFguMRqqaNtNpoEtU1jbYQehOAQlyTYqwHKo/bYbXh3/vsorW/B6JEjER1lPP9wLbG+fDc+XLYW2dl5mPfaS2jo9mLCmFG902fbt63Hxh17kZwQjfc/WASHL4Dh+fkI+H2KXIyN0IKAD6s/fBfVrW642xvx+ltzUTBiDDLTU1S0x2XHvPnviMTGoqZiP9Zu2oTMvOFIT0oQ8u57IzTBE2A+XPgh0jLzsGz+bOypbML4CeMQG5o7rK7cj4VLVyIrMx2rVi1HXWsHRo0YIfXCt1JEcK2N0GcFBmojdEhiLZyt4EktLqcddp8X9q4e0bD47Y1wcqFc+FFV2yiakgsNza249MorYe9swb6qSrwz713U1zegqaEFjs5WeP1RyEuORktnj3SPzMucXxBeRwcabE401lQiPX84zpk+ESWVFdiydSNWrNuCxtoquBxu1NbUojA/D/buTjh9LEP44foHwUUQ4TDU1Tagw+5GVV0DZl16BaI8XaiWfJa8Nxc19fVobmyExyH3bm1HVkoi2jo61a/rK18LQxvhcqH9JEazYbdpDYHPAFiLIJFhDYHPLlhzgBYigiRCQmJj74tESJDEQJEBSYtDy4GYA2TZBnoRhGC+JFZrEeTsgEWAFiLC0gAjw9IAzy5YiyAWIoIER01KkxFPWW5vrMQbc+dh1/4KjB0zVnou47EfSlhB4xu+b7+NHn88Vi9bgK3F+1EwZjzSEuLg87hQXbEPyxctQmJ2Lvbu3oId+8pVflFB45j93kWQoB9Fm9Zh0aqt8Lh7MP+9+WixuzF+zGglQN22Fmxfvwp7ymuRkBSLZUs/gCc2HcNyMoQEjbJHIkDOAzq6bFj64Qew9Tiwbcs6LF+3EZm5hcjOSJUUATTUlmPtsiXocMjvbq3Cmi3bMW7ceLW/mnnGRIeLvIUzEdYiiIV+gR9Bz8ofiUmjRmLqjBnISEtWpHgQ2h1EQ30NElJyMSIvB5MmTsCkKVOR6HNi3vz5aO3ows6t2+GKy4TfYcP2bbuRn52HuJgoUw6G8Tm7Ud/WjuG5+Rg7ehRGjhyBc2bMxJ5tG7Fi4zbYWluwbfcBZMj1pbt3oK3Dg7yMNHWxziscDCcntrc1wekNIDsrH+NGjsREKeOogkwsXvgOausbUF1SiupWD7IykrBjx25kpGaqt196C2fBggnh3az2kxjNht2mNQQ+A8BhZH/2AVJTHKgh8EDuA2TZrCGwhaPBmgO0EBEkv6O9CSLPTNkDRQZnyiIIOwVrEeTsgEWAFiLCWgSJDEsDPLtgLYJYiAh+Y4OaFL+T0dFQiYXL1yFFZGPd5u0o21eCzLx8pCQmKAk4UcLSoNZJ7Y8EoxZhXD1448VXUFzpgNfViqJt21FR14ThY0YjTqSps7UGzz75PFxIRHZqLOa+OwcxqblqHtAfWsAJJ0BOWzJo387NmD33A3VC9abli7Bx1z4UjhqD5ETpk4N+bFixGPPmz0NbZzeWfrAEzT0ujBkzihWj8jxRLdXC4MBALYJYBHiWgeRHQ02nu7tHkVPh+ClIF+bJGzsehfm58PqMIfDJIECSTHRcAkaPKxRNLg5TJ41Xx19NO/ccODta0NrZg4JhIzByZAGSU1Jh77EhPiEdE8ePRVxsjMorEgFqb2xsNBKSEzFxwkTExsUit3AkRg/PQ+WBcsTEJyElLQUjx0zDZZdcpFaGc4YNR16mEKvkaxHg2QPrmyAWIkIPgfua69JDYJLBQB2GwCEw73ei5HKyhsDMS8+LWkPgswMDNQQmuVk4C0Ft7EiGpBAp/HjNQOc3kEaXzYKFcFhScRajp9OGlrY25W5uakS3k5qf8vaJ6soqdHU70FRfjbqm1lCogY7WZtQ1tMiQ1onSkv1oaGlXXWmkPB093aisrIPLYUdZaSnsLmPYTfBklqrKSvQ4XLC1NKGkhPH8HnH/tL7W5ibYuhxobapHdX3jIeMap70LlVU1SpusrChHTcOh8RYsmGER4FkGDnHZ4DkP6HN1quPmvb4AOirLUbR7n8REIBkesyKjhndffgpvvfch6hob0dhcj7Wbt8DucKKtpVWIpQf7du3EK88+hvK6dgScXaiqrgvlZvw1iCYIT1sV/v3wQ1izeRscLjt2FO/E3ooDcHR3w9bZg/bGeqxZshAvv/4m4pOSUVFaoj5vqXLogwPV75LoDYvn47GnnkeJkGtDSzNWb9wEm92JDiF6foy9qmQf3nnjRazasBlBVw/KyqsR4AfaeTGNBQsmhIub9pMYzcaaAzxD0Nc2GBIINSw9B0hE2gZzMJ3y9V5jtsMRaRsM0xI6vfYTDKEvPK/+zgFGKkdvmL5N2OXWNpizC9YcoIU+QTLgaioJRRtqhNrWxhyvzcF0h15jtsNNpHCGmcO1X4WFxYWnCQ8PN31dq9xSbmUixFuwEI5jJcBI3fLBrt3CaQdXYpOSkpQ2Rnckk5ycrEykuOMxKSkpakU5UtyxGGpnzOtIZT9ewzqxtL+zDpG4p++hQwQcKwHyhpGMBQsWLJxqROIimn7jaATIzMioNOE3CcrYW42rpWc9Jta1YMGChRNBiHMCIQ46jJvEmHmrT4QTl/aTGOmmzQUQbTiG0Ish3EVLE3f11VcX3HPPPVdIYVLExPn9/hix1VsidIsdrY2k5xxVtJjwe1uwYGGIIioqKihGTdRGR0cHtImJifGL7RfC89EttleM/dFHH123evXqJknOxQ4ugNDoxQ+9AKKNJkk9EdxLipEIUBsinAA1CerVYBKgthUZmmxtzNcyP0WCAvN9tG3BgoWhA01EtLVbjSrFmAlMk5omO23rlV9tm1d/zcZMfOZ7HUY8ZkKiIVnRNpMYyY+G5Ka3xGi32dbpaDTx6fy00TC7LViwMDTQS0QCMzlpEqQhqWlDciPRhdvardOZyU/np/MmtH0Y8Wi/JihtSFxagyOhaSIk2WmS06RHm8ZMmn2RX7htwYKFoYNwQtIkRaMJ0ExmJDlNdGbC09of09DW15mJTxtC24cRTyRiotHkZSY1bTQBanKkYTj9Zpugmwi/jwULFoYuwomJxEVoEjPbmvTo126GhxvmZSZAItyOSEDh5ERbExdtbczkFonw9HXaEAwz56sLosMsWLAwdGBu/2Zy0m4SmDYMI7HRbbbDw7QhaJvzNdsKfRGPOZxu7dduM7GZjTleu7Uhwm0LFixY0IhEVmajCU27IxkdT5jdhNmtcCQiMsdFIjAaEh1xJMIz+zXC/RYsWLAQTlCawHS42U9DwiMiEZ/ZJszuXhyNiI5EXHRrv9nuK/xIOFq8BQsWzj5EJCUTIhGaNkR4uIbZTYT7e9Ff4ukrXV8EdzS/BQsWLBwNRyMy7e+L4PokPo0TIab+XGsRnwULFk4URyUyQX/SHIaTSVAW+VmwYGGgcFwEZ8GCBQsWIgL4/0+xsQIp9/V7AAAAAElFTkSuQmCC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" t="12416" r="39624" b="14314"/>
          <a:stretch/>
        </p:blipFill>
        <p:spPr bwMode="auto">
          <a:xfrm>
            <a:off x="4427984" y="3048213"/>
            <a:ext cx="3845254" cy="318909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de la aplicación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64704"/>
            <a:ext cx="7620000" cy="4800600"/>
          </a:xfrm>
        </p:spPr>
        <p:txBody>
          <a:bodyPr>
            <a:noAutofit/>
          </a:bodyPr>
          <a:lstStyle/>
          <a:p>
            <a:pPr algn="just"/>
            <a:r>
              <a:rPr lang="es-ES" sz="2800" dirty="0">
                <a:latin typeface="Calibri" charset="0"/>
              </a:rPr>
              <a:t>La aplicación </a:t>
            </a:r>
            <a:r>
              <a:rPr lang="es-ES" sz="2800" b="1" dirty="0">
                <a:latin typeface="Calibri" charset="0"/>
              </a:rPr>
              <a:t>genera números aleatorios </a:t>
            </a:r>
            <a:r>
              <a:rPr lang="es-ES" sz="2800" dirty="0">
                <a:latin typeface="Calibri" charset="0"/>
              </a:rPr>
              <a:t>de acuerdo al número de atributos que se elijan en el </a:t>
            </a:r>
            <a:r>
              <a:rPr lang="es-ES" sz="2800" dirty="0" err="1" smtClean="0">
                <a:latin typeface="Calibri" charset="0"/>
              </a:rPr>
              <a:t>slide</a:t>
            </a:r>
            <a:r>
              <a:rPr lang="es-ES" sz="2800" dirty="0" smtClean="0">
                <a:latin typeface="Calibri" charset="0"/>
              </a:rPr>
              <a:t> </a:t>
            </a:r>
            <a:r>
              <a:rPr lang="es-ES" sz="2800" dirty="0">
                <a:latin typeface="Calibri" charset="0"/>
              </a:rPr>
              <a:t>en un intervalo de 1 a </a:t>
            </a:r>
            <a:r>
              <a:rPr lang="es-ES" sz="2800" dirty="0" smtClean="0">
                <a:latin typeface="Calibri" charset="0"/>
              </a:rPr>
              <a:t>100.</a:t>
            </a:r>
          </a:p>
          <a:p>
            <a:pPr algn="just"/>
            <a:r>
              <a:rPr lang="es-ES" sz="2800" dirty="0">
                <a:latin typeface="Calibri" charset="0"/>
              </a:rPr>
              <a:t>U</a:t>
            </a:r>
            <a:r>
              <a:rPr lang="es-ES" sz="2800" dirty="0" smtClean="0">
                <a:latin typeface="Calibri" charset="0"/>
              </a:rPr>
              <a:t>na </a:t>
            </a:r>
            <a:r>
              <a:rPr lang="es-ES" sz="2800" dirty="0">
                <a:latin typeface="Calibri" charset="0"/>
              </a:rPr>
              <a:t>vez generados los datos, </a:t>
            </a:r>
            <a:r>
              <a:rPr lang="es-ES" sz="2800" b="1" dirty="0">
                <a:latin typeface="Calibri" charset="0"/>
              </a:rPr>
              <a:t>agrega huecos </a:t>
            </a:r>
            <a:r>
              <a:rPr lang="es-ES" sz="2800" dirty="0" smtClean="0">
                <a:latin typeface="Calibri" charset="0"/>
              </a:rPr>
              <a:t>aleatoriamente en la base, </a:t>
            </a:r>
            <a:r>
              <a:rPr lang="es-ES" sz="2800" dirty="0">
                <a:latin typeface="Calibri" charset="0"/>
              </a:rPr>
              <a:t>para </a:t>
            </a:r>
            <a:r>
              <a:rPr lang="es-ES" sz="2800" dirty="0" smtClean="0">
                <a:latin typeface="Calibri" charset="0"/>
              </a:rPr>
              <a:t>alrededor </a:t>
            </a:r>
            <a:r>
              <a:rPr lang="es-ES" sz="2800" dirty="0">
                <a:latin typeface="Calibri" charset="0"/>
              </a:rPr>
              <a:t>d</a:t>
            </a:r>
            <a:r>
              <a:rPr lang="es-ES" sz="2800" dirty="0" smtClean="0">
                <a:latin typeface="Calibri" charset="0"/>
              </a:rPr>
              <a:t>el 20</a:t>
            </a:r>
            <a:r>
              <a:rPr lang="es-ES" sz="2800" dirty="0">
                <a:latin typeface="Calibri" charset="0"/>
              </a:rPr>
              <a:t>% de </a:t>
            </a:r>
            <a:r>
              <a:rPr lang="es-ES" sz="2800" dirty="0" smtClean="0">
                <a:latin typeface="Calibri" charset="0"/>
              </a:rPr>
              <a:t>los datos generados.</a:t>
            </a:r>
          </a:p>
          <a:p>
            <a:pPr algn="just"/>
            <a:r>
              <a:rPr lang="es-ES" sz="2800" b="1" dirty="0" smtClean="0">
                <a:latin typeface="Calibri" charset="0"/>
              </a:rPr>
              <a:t>El </a:t>
            </a:r>
            <a:r>
              <a:rPr lang="es-ES" sz="2800" b="1" dirty="0">
                <a:latin typeface="Calibri" charset="0"/>
              </a:rPr>
              <a:t>primero y el último dato no pueden ser huecos</a:t>
            </a:r>
            <a:r>
              <a:rPr lang="es-ES" sz="2800" dirty="0">
                <a:latin typeface="Calibri" charset="0"/>
              </a:rPr>
              <a:t>, debido a que estamos realizando un proceso de </a:t>
            </a:r>
            <a:r>
              <a:rPr lang="es-ES" sz="2800" dirty="0" smtClean="0">
                <a:latin typeface="Calibri" charset="0"/>
              </a:rPr>
              <a:t>interpolación </a:t>
            </a:r>
            <a:r>
              <a:rPr lang="es-ES" sz="2800" dirty="0">
                <a:latin typeface="Calibri" charset="0"/>
              </a:rPr>
              <a:t>mediante </a:t>
            </a:r>
            <a:r>
              <a:rPr lang="es-ES" sz="2800" dirty="0" err="1">
                <a:latin typeface="Calibri" charset="0"/>
              </a:rPr>
              <a:t>splines</a:t>
            </a:r>
            <a:r>
              <a:rPr lang="es-ES" sz="2800" dirty="0">
                <a:latin typeface="Calibri" charset="0"/>
              </a:rPr>
              <a:t> y ventanas móviles</a:t>
            </a:r>
            <a:r>
              <a:rPr lang="es-ES" sz="2800" dirty="0" smtClean="0">
                <a:latin typeface="Calibri" charset="0"/>
              </a:rPr>
              <a:t>.</a:t>
            </a:r>
            <a:endParaRPr lang="es-E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faltantes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37333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0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de la aplicación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64704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ES" sz="2800" dirty="0">
                <a:latin typeface="Calibri" charset="0"/>
              </a:rPr>
              <a:t>En la gráfica se muestran ambos métodos: </a:t>
            </a:r>
            <a:endParaRPr lang="es-ES" sz="2800" dirty="0" smtClean="0">
              <a:latin typeface="Calibri" charset="0"/>
            </a:endParaRPr>
          </a:p>
          <a:p>
            <a:pPr algn="just"/>
            <a:r>
              <a:rPr lang="es-ES" sz="2800" b="1" dirty="0" smtClean="0">
                <a:latin typeface="Calibri" charset="0"/>
              </a:rPr>
              <a:t>Datos interpolados </a:t>
            </a:r>
            <a:r>
              <a:rPr lang="es-ES" sz="2800" dirty="0" smtClean="0">
                <a:latin typeface="Calibri" charset="0"/>
              </a:rPr>
              <a:t>con </a:t>
            </a:r>
            <a:r>
              <a:rPr lang="es-ES" sz="2800" b="1" dirty="0">
                <a:latin typeface="Calibri" charset="0"/>
              </a:rPr>
              <a:t>cruces azules </a:t>
            </a:r>
            <a:r>
              <a:rPr lang="es-ES" sz="2800" dirty="0">
                <a:latin typeface="Calibri" charset="0"/>
              </a:rPr>
              <a:t>y una </a:t>
            </a:r>
            <a:r>
              <a:rPr lang="es-ES" sz="2800" b="1" dirty="0">
                <a:latin typeface="Calibri" charset="0"/>
              </a:rPr>
              <a:t>línea</a:t>
            </a:r>
            <a:r>
              <a:rPr lang="es-ES" sz="2800" dirty="0">
                <a:latin typeface="Calibri" charset="0"/>
              </a:rPr>
              <a:t> </a:t>
            </a:r>
            <a:r>
              <a:rPr lang="es-ES" sz="2800" b="1" dirty="0" smtClean="0">
                <a:latin typeface="Calibri" charset="0"/>
              </a:rPr>
              <a:t>verde</a:t>
            </a:r>
            <a:r>
              <a:rPr lang="es-ES" sz="2800" dirty="0" smtClean="0">
                <a:latin typeface="Calibri" charset="0"/>
              </a:rPr>
              <a:t> </a:t>
            </a:r>
            <a:r>
              <a:rPr lang="es-ES" sz="2800" dirty="0">
                <a:latin typeface="Calibri" charset="0"/>
              </a:rPr>
              <a:t>que representa el modelo completo del </a:t>
            </a:r>
            <a:r>
              <a:rPr lang="es-ES" sz="2800" b="1" dirty="0" err="1" smtClean="0">
                <a:latin typeface="Calibri" charset="0"/>
              </a:rPr>
              <a:t>spline</a:t>
            </a:r>
            <a:r>
              <a:rPr lang="es-ES" sz="2800" dirty="0" smtClean="0">
                <a:latin typeface="Calibri" charset="0"/>
              </a:rPr>
              <a:t>.</a:t>
            </a:r>
          </a:p>
          <a:p>
            <a:pPr algn="just"/>
            <a:r>
              <a:rPr lang="es-ES" sz="2800" dirty="0" smtClean="0">
                <a:latin typeface="Calibri" charset="0"/>
              </a:rPr>
              <a:t>Para </a:t>
            </a:r>
            <a:r>
              <a:rPr lang="es-ES" sz="2800" b="1" dirty="0">
                <a:latin typeface="Calibri" charset="0"/>
              </a:rPr>
              <a:t>ventanas </a:t>
            </a:r>
            <a:r>
              <a:rPr lang="es-ES" sz="2800" b="1" dirty="0" smtClean="0">
                <a:latin typeface="Calibri" charset="0"/>
              </a:rPr>
              <a:t>móviles</a:t>
            </a:r>
            <a:r>
              <a:rPr lang="es-ES" sz="2800" dirty="0" smtClean="0">
                <a:latin typeface="Calibri" charset="0"/>
              </a:rPr>
              <a:t>, </a:t>
            </a:r>
            <a:r>
              <a:rPr lang="es-ES" sz="2800" dirty="0">
                <a:latin typeface="Calibri" charset="0"/>
              </a:rPr>
              <a:t>se representa el dato calculado mediante una </a:t>
            </a:r>
            <a:r>
              <a:rPr lang="es-ES" sz="2800" b="1" dirty="0">
                <a:latin typeface="Calibri" charset="0"/>
              </a:rPr>
              <a:t>X roja</a:t>
            </a:r>
            <a:r>
              <a:rPr lang="es-ES" sz="2800" dirty="0">
                <a:latin typeface="Calibri" charset="0"/>
              </a:rPr>
              <a:t>.</a:t>
            </a:r>
          </a:p>
          <a:p>
            <a:endParaRPr lang="es-MX" sz="2800" dirty="0"/>
          </a:p>
        </p:txBody>
      </p:sp>
      <p:pic>
        <p:nvPicPr>
          <p:cNvPr id="3074" name="Picture 2" descr="Integrar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22072" r="2258" b="2980"/>
          <a:stretch/>
        </p:blipFill>
        <p:spPr bwMode="auto">
          <a:xfrm>
            <a:off x="1209368" y="4293096"/>
            <a:ext cx="6238567" cy="2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 smtClean="0"/>
              <a:t>Perfil de camino mediante </a:t>
            </a:r>
            <a:r>
              <a:rPr lang="es-MX" sz="4800" dirty="0" err="1" smtClean="0"/>
              <a:t>splines</a:t>
            </a:r>
            <a:r>
              <a:rPr lang="es-MX" sz="4800" dirty="0" smtClean="0"/>
              <a:t> naturales</a:t>
            </a:r>
            <a:endParaRPr lang="es-MX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52736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ES" sz="2800" dirty="0" smtClean="0">
                <a:latin typeface="Calibri" charset="0"/>
              </a:rPr>
              <a:t>Se </a:t>
            </a:r>
            <a:r>
              <a:rPr lang="es-ES" sz="2800" dirty="0">
                <a:latin typeface="Calibri" charset="0"/>
              </a:rPr>
              <a:t>generó un </a:t>
            </a:r>
            <a:r>
              <a:rPr lang="es-ES" sz="2800" dirty="0" err="1">
                <a:latin typeface="Calibri" charset="0"/>
              </a:rPr>
              <a:t>spline</a:t>
            </a:r>
            <a:r>
              <a:rPr lang="es-ES" sz="2800" dirty="0">
                <a:latin typeface="Calibri" charset="0"/>
              </a:rPr>
              <a:t> natural a partir de puntos conocidos en el </a:t>
            </a:r>
            <a:r>
              <a:rPr lang="es-ES" sz="2800" dirty="0" smtClean="0">
                <a:latin typeface="Calibri" charset="0"/>
              </a:rPr>
              <a:t>camino. </a:t>
            </a:r>
            <a:endParaRPr lang="es-ES" sz="2800" dirty="0">
              <a:latin typeface="Calibri" charset="0"/>
            </a:endParaRPr>
          </a:p>
        </p:txBody>
      </p:sp>
      <p:pic>
        <p:nvPicPr>
          <p:cNvPr id="4" name="Marcador de contenido 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66" y="2979762"/>
            <a:ext cx="45910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Perfil de camino mediante </a:t>
            </a:r>
            <a:r>
              <a:rPr lang="es-MX" sz="4800" dirty="0" err="1"/>
              <a:t>splines</a:t>
            </a:r>
            <a:r>
              <a:rPr lang="es-MX" sz="4800" dirty="0"/>
              <a:t> naturales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ES" sz="2800" dirty="0" smtClean="0">
                <a:latin typeface="Calibri" charset="0"/>
              </a:rPr>
              <a:t>A </a:t>
            </a:r>
            <a:r>
              <a:rPr lang="es-ES" sz="2800" dirty="0">
                <a:latin typeface="Calibri" charset="0"/>
              </a:rPr>
              <a:t>partir de este modelo, se interpolaron las alturas restantes con el objetivo de lograr un camino suavizado, debido a la propiedad de los </a:t>
            </a:r>
            <a:r>
              <a:rPr lang="es-ES" sz="2800" dirty="0" err="1">
                <a:latin typeface="Calibri" charset="0"/>
              </a:rPr>
              <a:t>splines</a:t>
            </a:r>
            <a:r>
              <a:rPr lang="es-ES" sz="2800" dirty="0">
                <a:latin typeface="Calibri" charset="0"/>
              </a:rPr>
              <a:t> naturales de curvatura mínima</a:t>
            </a:r>
            <a:r>
              <a:rPr lang="es-ES" sz="2800" dirty="0" smtClean="0">
                <a:latin typeface="Calibri" charset="0"/>
              </a:rPr>
              <a:t>.</a:t>
            </a:r>
            <a:endParaRPr lang="es-ES" sz="2800" dirty="0">
              <a:latin typeface="Calibri" charset="0"/>
            </a:endParaRPr>
          </a:p>
        </p:txBody>
      </p:sp>
      <p:pic>
        <p:nvPicPr>
          <p:cNvPr id="4" name="Marcador de contenido 7"/>
          <p:cNvPicPr>
            <a:picLocks noGrp="1" noChangeAspect="1"/>
          </p:cNvPicPr>
          <p:nvPr/>
        </p:nvPicPr>
        <p:blipFill>
          <a:blip r:embed="rId2"/>
          <a:srcRect l="36712" t="27900" r="8600" b="14129"/>
          <a:stretch>
            <a:fillRect/>
          </a:stretch>
        </p:blipFill>
        <p:spPr>
          <a:xfrm>
            <a:off x="1835696" y="3412367"/>
            <a:ext cx="4745238" cy="32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/>
              <a:t>Naturaleza de los datos faltantes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110872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MX" sz="2800" dirty="0"/>
              <a:t>Los conjuntos de datos faltantes pueden agruparse en tres categorías:</a:t>
            </a:r>
          </a:p>
          <a:p>
            <a:pPr lvl="1" fontAlgn="base"/>
            <a:endParaRPr lang="es-MX" sz="2800" dirty="0"/>
          </a:p>
          <a:p>
            <a:pPr marL="0" indent="0">
              <a:buNone/>
            </a:pPr>
            <a:endParaRPr lang="es-MX" sz="2800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23997"/>
              </p:ext>
            </p:extLst>
          </p:nvPr>
        </p:nvGraphicFramePr>
        <p:xfrm>
          <a:off x="457200" y="2636912"/>
          <a:ext cx="7859216" cy="34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9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MX" dirty="0" smtClean="0"/>
              <a:t>Datos faltantes completamente aleatorios (MCAR)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 smtClean="0"/>
              <a:t>Ocurren cuando </a:t>
            </a:r>
            <a:r>
              <a:rPr lang="es-MX" sz="2800" dirty="0"/>
              <a:t>los eventos que hicieron que un dato sea faltante son </a:t>
            </a:r>
            <a:r>
              <a:rPr lang="es-MX" sz="2800" b="1" dirty="0"/>
              <a:t>independientes</a:t>
            </a:r>
            <a:r>
              <a:rPr lang="es-MX" sz="2800" dirty="0"/>
              <a:t> tanto de las variables observables como de los parámetros de interés, y ocurren de manera completamente aleatoria. </a:t>
            </a:r>
            <a:r>
              <a:rPr lang="es-MX" sz="2800" dirty="0" smtClean="0"/>
              <a:t>Por lo tanto, </a:t>
            </a:r>
            <a:r>
              <a:rPr lang="es-MX" sz="2800" dirty="0"/>
              <a:t>la probabilidad de que </a:t>
            </a:r>
            <a:r>
              <a:rPr lang="es-MX" sz="2800" i="1" dirty="0"/>
              <a:t>Y</a:t>
            </a:r>
            <a:r>
              <a:rPr lang="es-MX" sz="2800" dirty="0"/>
              <a:t> tenga un valor faltante no está relacionada con </a:t>
            </a:r>
            <a:r>
              <a:rPr lang="es-MX" sz="2800" i="1" dirty="0"/>
              <a:t>Y</a:t>
            </a:r>
            <a:r>
              <a:rPr lang="es-MX" sz="2800" dirty="0"/>
              <a:t> o con otras variables en </a:t>
            </a:r>
            <a:r>
              <a:rPr lang="es-MX" sz="2800" i="1" dirty="0"/>
              <a:t>X</a:t>
            </a:r>
            <a:r>
              <a:rPr lang="es-MX" sz="2800" dirty="0" smtClean="0"/>
              <a:t>.</a:t>
            </a:r>
          </a:p>
          <a:p>
            <a:pPr marL="0" indent="0" algn="just">
              <a:buNone/>
            </a:pPr>
            <a:endParaRPr lang="es-MX" sz="2800" dirty="0"/>
          </a:p>
          <a:p>
            <a:pPr algn="just"/>
            <a:endParaRPr lang="es-MX" sz="2800" dirty="0"/>
          </a:p>
        </p:txBody>
      </p:sp>
      <p:pic>
        <p:nvPicPr>
          <p:cNvPr id="1026" name="Picture 2" descr="http://www.amsnet.co.uk/images/AMS/SERVICES/response-services/data-capture-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653136"/>
            <a:ext cx="3952156" cy="18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/>
              <a:t>Datos faltantes aleatorios (MAR)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 smtClean="0"/>
              <a:t>Ocurren </a:t>
            </a:r>
            <a:r>
              <a:rPr lang="es-MX" sz="2800" dirty="0"/>
              <a:t>cuando los datos faltantes no se generan de manera aleatoria, pero </a:t>
            </a:r>
            <a:r>
              <a:rPr lang="es-MX" sz="2800" b="1" dirty="0"/>
              <a:t>la falta de estos datos puede ser </a:t>
            </a:r>
            <a:r>
              <a:rPr lang="es-MX" sz="2800" dirty="0"/>
              <a:t>totalmente </a:t>
            </a:r>
            <a:r>
              <a:rPr lang="es-MX" sz="2800" b="1" dirty="0"/>
              <a:t>explicada</a:t>
            </a:r>
            <a:r>
              <a:rPr lang="es-MX" sz="2800" dirty="0"/>
              <a:t> por variables en las que hay información </a:t>
            </a:r>
            <a:r>
              <a:rPr lang="es-MX" sz="2800" dirty="0" smtClean="0"/>
              <a:t>completa. El patrón </a:t>
            </a:r>
            <a:r>
              <a:rPr lang="es-MX" sz="2800" dirty="0"/>
              <a:t>de los datos faltantes podría ser definido a partir de otras variables. </a:t>
            </a:r>
          </a:p>
        </p:txBody>
      </p:sp>
    </p:spTree>
    <p:extLst>
      <p:ext uri="{BB962C8B-B14F-4D97-AF65-F5344CB8AC3E}">
        <p14:creationId xmlns:p14="http://schemas.microsoft.com/office/powerpoint/2010/main" val="40355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>
            <a:noAutofit/>
          </a:bodyPr>
          <a:lstStyle/>
          <a:p>
            <a:r>
              <a:rPr lang="es-MX" sz="4000" dirty="0" smtClean="0"/>
              <a:t>Datos faltantes no aleatorios (NMAR)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MX" sz="2800" dirty="0"/>
              <a:t>En este caso, el valor de la variable que es faltante se relaciona con la razón por la que es faltante. </a:t>
            </a:r>
            <a:r>
              <a:rPr lang="es-MX" sz="2800" dirty="0" smtClean="0"/>
              <a:t>Así, </a:t>
            </a:r>
            <a:r>
              <a:rPr lang="es-MX" sz="2800" b="1" dirty="0" smtClean="0"/>
              <a:t>los </a:t>
            </a:r>
            <a:r>
              <a:rPr lang="es-MX" sz="2800" b="1" dirty="0"/>
              <a:t>valores faltantes dependen de otros valores faltantes</a:t>
            </a:r>
            <a:r>
              <a:rPr lang="es-MX" sz="2800" dirty="0"/>
              <a:t>, por lo que no se pueden realizar asignaciones con los datos existentes. </a:t>
            </a:r>
          </a:p>
        </p:txBody>
      </p:sp>
    </p:spTree>
    <p:extLst>
      <p:ext uri="{BB962C8B-B14F-4D97-AF65-F5344CB8AC3E}">
        <p14:creationId xmlns:p14="http://schemas.microsoft.com/office/powerpoint/2010/main" val="19722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1780</TotalTime>
  <Words>1933</Words>
  <Application>Microsoft Office PowerPoint</Application>
  <PresentationFormat>Presentación en pantalla (4:3)</PresentationFormat>
  <Paragraphs>215</Paragraphs>
  <Slides>52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4" baseType="lpstr">
      <vt:lpstr>Adyacencia</vt:lpstr>
      <vt:lpstr>EcuaciÛn</vt:lpstr>
      <vt:lpstr>Interpolación con Splines Naturales</vt:lpstr>
      <vt:lpstr>Motivación</vt:lpstr>
      <vt:lpstr>Datos faltantes</vt:lpstr>
      <vt:lpstr>Datos faltantes</vt:lpstr>
      <vt:lpstr>Datos faltantes</vt:lpstr>
      <vt:lpstr>Naturaleza de los datos faltantes</vt:lpstr>
      <vt:lpstr>Datos faltantes completamente aleatorios (MCAR)</vt:lpstr>
      <vt:lpstr>Datos faltantes aleatorios (MAR)</vt:lpstr>
      <vt:lpstr>Datos faltantes no aleatorios (NMAR)</vt:lpstr>
      <vt:lpstr>¿Qué hacer con los datos faltantes?</vt:lpstr>
      <vt:lpstr>Interpolación</vt:lpstr>
      <vt:lpstr>Interpolación</vt:lpstr>
      <vt:lpstr>Interpolación</vt:lpstr>
      <vt:lpstr>Extrapolación</vt:lpstr>
      <vt:lpstr>Colocación</vt:lpstr>
      <vt:lpstr>Aproximación</vt:lpstr>
      <vt:lpstr>Métodos de interpolación</vt:lpstr>
      <vt:lpstr>Interpolación por el método del vecino más cercano</vt:lpstr>
      <vt:lpstr>Interpolación lineal</vt:lpstr>
      <vt:lpstr>Interpolación polinomial</vt:lpstr>
      <vt:lpstr>Ventanas Móviles</vt:lpstr>
      <vt:lpstr>Promedios de Ventanas Móviles</vt:lpstr>
      <vt:lpstr>Promedio de Ventana Móvil</vt:lpstr>
      <vt:lpstr>Promedio Móvil Simple Previo</vt:lpstr>
      <vt:lpstr>Promedio Móvil Simple Centrado</vt:lpstr>
      <vt:lpstr>Promedio Móvil Ponderado</vt:lpstr>
      <vt:lpstr>Consideraciones: Promedios de Ventanas Móviles</vt:lpstr>
      <vt:lpstr>Splines</vt:lpstr>
      <vt:lpstr>Definición de Splines</vt:lpstr>
      <vt:lpstr>Componentes de un Spline</vt:lpstr>
      <vt:lpstr>Tipos de Splines</vt:lpstr>
      <vt:lpstr>Splines Lineales</vt:lpstr>
      <vt:lpstr>Splines Cuadráticos</vt:lpstr>
      <vt:lpstr>Splines Cúbicos o Naturales</vt:lpstr>
      <vt:lpstr>Splines de Orden Mayor y B-Splines</vt:lpstr>
      <vt:lpstr>Características de los Splines</vt:lpstr>
      <vt:lpstr>Splines Naturales</vt:lpstr>
      <vt:lpstr>Introducción</vt:lpstr>
      <vt:lpstr>Algunas condiciones para la “mejor” curva</vt:lpstr>
      <vt:lpstr>Splines naturales</vt:lpstr>
      <vt:lpstr>Desarrollo</vt:lpstr>
      <vt:lpstr>Desarrollo</vt:lpstr>
      <vt:lpstr>Desarrollo</vt:lpstr>
      <vt:lpstr>Continuidad en la primera derivada</vt:lpstr>
      <vt:lpstr>Continuidad en la segunda derivada</vt:lpstr>
      <vt:lpstr>Curvatura mínima</vt:lpstr>
      <vt:lpstr>Aplicación</vt:lpstr>
      <vt:lpstr>Aplicación</vt:lpstr>
      <vt:lpstr>Descripción de la aplicación</vt:lpstr>
      <vt:lpstr>Descripción de la aplicación</vt:lpstr>
      <vt:lpstr>Perfil de camino mediante splines naturales</vt:lpstr>
      <vt:lpstr>Perfil de camino mediante splines naturales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</dc:creator>
  <cp:lastModifiedBy>Christian</cp:lastModifiedBy>
  <cp:revision>62</cp:revision>
  <dcterms:created xsi:type="dcterms:W3CDTF">2015-09-28T18:37:19Z</dcterms:created>
  <dcterms:modified xsi:type="dcterms:W3CDTF">2015-09-30T06:06:36Z</dcterms:modified>
</cp:coreProperties>
</file>