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63" r:id="rId3"/>
    <p:sldId id="257" r:id="rId4"/>
    <p:sldId id="265" r:id="rId5"/>
    <p:sldId id="261" r:id="rId6"/>
    <p:sldId id="262" r:id="rId7"/>
    <p:sldId id="258" r:id="rId8"/>
    <p:sldId id="270" r:id="rId9"/>
    <p:sldId id="264" r:id="rId10"/>
    <p:sldId id="266" r:id="rId11"/>
    <p:sldId id="267" r:id="rId12"/>
    <p:sldId id="269" r:id="rId13"/>
    <p:sldId id="26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1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PBC\Documents\Codo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1.%20MCD\2.%20Miner&#237;a%20de%20Datos\Proyecto%20Final\Clasificaci&#243;n%20F6%208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1.%20MCD\2.%20Miner&#237;a%20de%20Datos\Proyecto%20Final\Clasificaci&#243;n%20F7%208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_tradnl"/>
              <a:t>Criterio</a:t>
            </a:r>
            <a:r>
              <a:rPr lang="es-ES_tradnl" baseline="0"/>
              <a:t> del Codo</a:t>
            </a:r>
            <a:endParaRPr lang="es-ES_tradnl"/>
          </a:p>
        </c:rich>
      </c:tx>
      <c:layout>
        <c:manualLayout>
          <c:xMode val="edge"/>
          <c:yMode val="edge"/>
          <c:x val="0.31251739277073898"/>
          <c:y val="5.30067891136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'1.6'!$B$1</c:f>
              <c:strCache>
                <c:ptCount val="1"/>
                <c:pt idx="0">
                  <c:v>Coeficiente de Partición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'1.6'!$A$2:$A$10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'1.6'!$B$2:$B$10</c:f>
              <c:numCache>
                <c:formatCode>#,##0.00</c:formatCode>
                <c:ptCount val="9"/>
                <c:pt idx="0">
                  <c:v>0.52</c:v>
                </c:pt>
                <c:pt idx="1">
                  <c:v>0.46</c:v>
                </c:pt>
                <c:pt idx="2">
                  <c:v>0.37</c:v>
                </c:pt>
                <c:pt idx="3">
                  <c:v>0.37</c:v>
                </c:pt>
                <c:pt idx="4">
                  <c:v>0.378</c:v>
                </c:pt>
                <c:pt idx="5">
                  <c:v>0.41</c:v>
                </c:pt>
                <c:pt idx="6">
                  <c:v>0.43</c:v>
                </c:pt>
                <c:pt idx="7">
                  <c:v>0.45</c:v>
                </c:pt>
                <c:pt idx="8">
                  <c:v>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'1.6'!$C$1</c:f>
              <c:strCache>
                <c:ptCount val="1"/>
                <c:pt idx="0">
                  <c:v>Entropía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'1.6'!$A$2:$A$10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'1.6'!$C$2:$C$10</c:f>
              <c:numCache>
                <c:formatCode>#,##0.00</c:formatCode>
                <c:ptCount val="9"/>
                <c:pt idx="0">
                  <c:v>0.66</c:v>
                </c:pt>
                <c:pt idx="1">
                  <c:v>0.92</c:v>
                </c:pt>
                <c:pt idx="2">
                  <c:v>1.17</c:v>
                </c:pt>
                <c:pt idx="3">
                  <c:v>1.2589999999999999</c:v>
                </c:pt>
                <c:pt idx="4">
                  <c:v>1.33</c:v>
                </c:pt>
                <c:pt idx="5">
                  <c:v>1.3260000000000001</c:v>
                </c:pt>
                <c:pt idx="6">
                  <c:v>1.33</c:v>
                </c:pt>
                <c:pt idx="7">
                  <c:v>1.33</c:v>
                </c:pt>
                <c:pt idx="8">
                  <c:v>1.29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29726288"/>
        <c:axId val="-929720304"/>
      </c:lineChart>
      <c:catAx>
        <c:axId val="-929726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929720304"/>
        <c:crosses val="autoZero"/>
        <c:auto val="1"/>
        <c:lblAlgn val="ctr"/>
        <c:lblOffset val="100"/>
        <c:noMultiLvlLbl val="0"/>
      </c:catAx>
      <c:valAx>
        <c:axId val="-9297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9297262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Hoja3!$E$3</c:f>
              <c:strCache>
                <c:ptCount val="1"/>
                <c:pt idx="0">
                  <c:v>Cuenta de CLUSTER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Hoja3!$D$4:$D$11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Hoja3!$E$4:$E$11</c:f>
              <c:numCache>
                <c:formatCode>General</c:formatCode>
                <c:ptCount val="8"/>
                <c:pt idx="0">
                  <c:v>51</c:v>
                </c:pt>
                <c:pt idx="1">
                  <c:v>79</c:v>
                </c:pt>
                <c:pt idx="2">
                  <c:v>39</c:v>
                </c:pt>
                <c:pt idx="3">
                  <c:v>70</c:v>
                </c:pt>
                <c:pt idx="4">
                  <c:v>124</c:v>
                </c:pt>
                <c:pt idx="5">
                  <c:v>36</c:v>
                </c:pt>
                <c:pt idx="6">
                  <c:v>56</c:v>
                </c:pt>
                <c:pt idx="7">
                  <c:v>45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929732816"/>
        <c:axId val="-929732272"/>
      </c:barChart>
      <c:catAx>
        <c:axId val="-92973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Cluster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929732272"/>
        <c:crosses val="autoZero"/>
        <c:auto val="1"/>
        <c:lblAlgn val="ctr"/>
        <c:lblOffset val="100"/>
        <c:noMultiLvlLbl val="0"/>
      </c:catAx>
      <c:valAx>
        <c:axId val="-92973227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Frecuecia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-92973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Hoja3!$F$3</c:f>
              <c:strCache>
                <c:ptCount val="1"/>
                <c:pt idx="0">
                  <c:v>Frecuencia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Hoja3!$E$4:$E$11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Hoja3!$F$4:$F$11</c:f>
              <c:numCache>
                <c:formatCode>General</c:formatCode>
                <c:ptCount val="8"/>
                <c:pt idx="0">
                  <c:v>43</c:v>
                </c:pt>
                <c:pt idx="1">
                  <c:v>51</c:v>
                </c:pt>
                <c:pt idx="2">
                  <c:v>77</c:v>
                </c:pt>
                <c:pt idx="3">
                  <c:v>79</c:v>
                </c:pt>
                <c:pt idx="4">
                  <c:v>40</c:v>
                </c:pt>
                <c:pt idx="5">
                  <c:v>56</c:v>
                </c:pt>
                <c:pt idx="6">
                  <c:v>109</c:v>
                </c:pt>
                <c:pt idx="7">
                  <c:v>45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896702720"/>
        <c:axId val="-896696192"/>
      </c:barChart>
      <c:catAx>
        <c:axId val="-89670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Cluster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896696192"/>
        <c:crosses val="autoZero"/>
        <c:auto val="1"/>
        <c:lblAlgn val="ctr"/>
        <c:lblOffset val="100"/>
        <c:noMultiLvlLbl val="0"/>
      </c:catAx>
      <c:valAx>
        <c:axId val="-8966961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Frecuencia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-89670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0.29412</cdr:x>
      <cdr:y>0.24328</cdr:y>
    </cdr:from>
    <cdr:to>
      <cdr:x>0.35854</cdr:x>
      <cdr:y>0.35088</cdr:y>
    </cdr:to>
    <cdr:sp macro="" textlink="">
      <cdr:nvSpPr>
        <cdr:cNvPr id="2" name="Elipse 1"/>
        <cdr:cNvSpPr/>
      </cdr:nvSpPr>
      <cdr:spPr>
        <a:xfrm xmlns:a="http://schemas.openxmlformats.org/drawingml/2006/main">
          <a:off x="1391478" y="689114"/>
          <a:ext cx="304800" cy="304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_tradnl"/>
        </a:p>
      </cdr:txBody>
    </cdr:sp>
  </cdr:relSizeAnchor>
  <cdr:relSizeAnchor xmlns:cdr="http://schemas.openxmlformats.org/drawingml/2006/chartDrawing">
    <cdr:from>
      <cdr:x>0.30779</cdr:x>
      <cdr:y>0.57584</cdr:y>
    </cdr:from>
    <cdr:to>
      <cdr:x>0.37454</cdr:x>
      <cdr:y>0.67272</cdr:y>
    </cdr:to>
    <cdr:sp macro="" textlink="">
      <cdr:nvSpPr>
        <cdr:cNvPr id="3" name="Elipse 2"/>
        <cdr:cNvSpPr/>
      </cdr:nvSpPr>
      <cdr:spPr>
        <a:xfrm xmlns:a="http://schemas.openxmlformats.org/drawingml/2006/main">
          <a:off x="1456146" y="1631146"/>
          <a:ext cx="315796" cy="27442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6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476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642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05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979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77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0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7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0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Proyecto final.</a:t>
            </a:r>
            <a:br>
              <a:rPr lang="es-ES_tradnl" sz="4000" dirty="0" smtClean="0"/>
            </a:br>
            <a:r>
              <a:rPr lang="es-ES_tradnl" sz="4000" dirty="0" err="1" smtClean="0"/>
              <a:t>Clusterizaci</a:t>
            </a:r>
            <a:r>
              <a:rPr lang="es-ES" sz="4000" dirty="0" err="1" smtClean="0"/>
              <a:t>ón</a:t>
            </a:r>
            <a:r>
              <a:rPr lang="es-ES" sz="4000" dirty="0" smtClean="0"/>
              <a:t> con algoritmo genético ecléctico</a:t>
            </a:r>
            <a:endParaRPr lang="es-ES_tradnl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Miner</a:t>
            </a:r>
            <a:r>
              <a:rPr lang="es-ES" dirty="0" err="1" smtClean="0"/>
              <a:t>ía</a:t>
            </a:r>
            <a:r>
              <a:rPr lang="es-ES" dirty="0" smtClean="0"/>
              <a:t>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5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DISTANCIA EUCLIDEANA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832338" y="1957754"/>
                <a:ext cx="10215073" cy="4571999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d>
                      <m:dPr>
                        <m:ctrlP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s-MX" sz="6200" b="1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62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MX" sz="6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MX" sz="6200" b="1" i="1">
                            <a:effectLst/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62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𝒊𝒑</m:t>
                                    </m:r>
                                  </m:sub>
                                </m:sSub>
                                <m:r>
                                  <a:rPr lang="es-MX" sz="6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6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MX" sz="6200" b="1" i="1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s-MX" sz="6200" b="1" dirty="0">
                    <a:effectLst/>
                  </a:rPr>
                  <a:t> </a:t>
                </a:r>
                <a:r>
                  <a:rPr lang="es-MX" dirty="0">
                    <a:effectLst/>
                  </a:rPr>
                  <a:t> </a:t>
                </a:r>
              </a:p>
              <a:p>
                <a:r>
                  <a:rPr lang="es-MX" sz="3400" dirty="0">
                    <a:effectLst/>
                  </a:rPr>
                  <a:t>Donde </a:t>
                </a:r>
                <a14:m>
                  <m:oMath xmlns:m="http://schemas.openxmlformats.org/officeDocument/2006/math">
                    <m:r>
                      <a:rPr lang="es-MX" sz="3400" i="1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3400" i="1">
                        <a:effectLst/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MX" sz="3400" i="1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sz="3400" dirty="0">
                    <a:effectLst/>
                  </a:rPr>
                  <a:t> (número de variables)</a:t>
                </a:r>
              </a:p>
              <a:p>
                <a:r>
                  <a:rPr lang="es-MX" sz="3400" i="1" dirty="0">
                    <a:effectLst/>
                  </a:rPr>
                  <a:t>x</a:t>
                </a:r>
                <a:r>
                  <a:rPr lang="es-MX" sz="3400" i="1" baseline="-25000" dirty="0">
                    <a:effectLst/>
                  </a:rPr>
                  <a:t>i</a:t>
                </a:r>
                <a:r>
                  <a:rPr lang="es-MX" sz="3400" dirty="0">
                    <a:effectLst/>
                  </a:rPr>
                  <a:t> son los datos de la base de datos</a:t>
                </a:r>
              </a:p>
              <a:p>
                <a:r>
                  <a:rPr lang="es-MX" sz="3400" i="1" dirty="0" err="1">
                    <a:effectLst/>
                  </a:rPr>
                  <a:t>c</a:t>
                </a:r>
                <a:r>
                  <a:rPr lang="es-MX" sz="3400" i="1" baseline="-25000" dirty="0" err="1">
                    <a:effectLst/>
                  </a:rPr>
                  <a:t>j</a:t>
                </a:r>
                <a:r>
                  <a:rPr lang="es-MX" sz="3400" dirty="0">
                    <a:effectLst/>
                  </a:rPr>
                  <a:t> son los </a:t>
                </a:r>
                <a:r>
                  <a:rPr lang="es-MX" sz="3400" dirty="0" err="1">
                    <a:effectLst/>
                  </a:rPr>
                  <a:t>centroides</a:t>
                </a:r>
                <a:r>
                  <a:rPr lang="es-MX" sz="3400" dirty="0">
                    <a:effectLst/>
                  </a:rPr>
                  <a:t> de los </a:t>
                </a:r>
                <a:r>
                  <a:rPr lang="es-MX" sz="3400" dirty="0" err="1">
                    <a:effectLst/>
                  </a:rPr>
                  <a:t>clusters</a:t>
                </a:r>
                <a:r>
                  <a:rPr lang="es-MX" sz="3400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3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400" b="1" i="1">
                            <a:effectLst/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MX" sz="3400" b="1" i="1">
                            <a:effectLst/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d>
                      <m:dPr>
                        <m:ctrlPr>
                          <a:rPr lang="es-MX" sz="3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MX" sz="3400" b="1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MX" sz="3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e>
                          <m:e>
                            <m:sSub>
                              <m:sSubPr>
                                <m:ctrlP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eqArr>
                      </m:fName>
                      <m:e>
                        <m:d>
                          <m:dPr>
                            <m:ctrlPr>
                              <a:rPr lang="es-MX" sz="3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MX" sz="34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MX" sz="3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s-MX" sz="3400" b="1" dirty="0">
                    <a:effectLst/>
                  </a:rPr>
                  <a:t> donde </a:t>
                </a:r>
                <a:r>
                  <a:rPr lang="es-MX" sz="3400" b="1" i="1" dirty="0">
                    <a:effectLst/>
                  </a:rPr>
                  <a:t>j</a:t>
                </a:r>
                <a:r>
                  <a:rPr lang="es-MX" sz="3400" b="1" dirty="0">
                    <a:effectLst/>
                  </a:rPr>
                  <a:t> = 1,…,C (número de </a:t>
                </a:r>
                <a:r>
                  <a:rPr lang="es-MX" sz="3400" b="1" dirty="0" err="1">
                    <a:effectLst/>
                  </a:rPr>
                  <a:t>clusters</a:t>
                </a:r>
                <a:r>
                  <a:rPr lang="es-MX" sz="3400" b="1" dirty="0">
                    <a:effectLst/>
                  </a:rPr>
                  <a:t>)</a:t>
                </a:r>
              </a:p>
              <a:p>
                <a:pPr marL="0" indent="0">
                  <a:buNone/>
                </a:pPr>
                <a:endParaRPr lang="es-MX" dirty="0">
                  <a:effectLst/>
                </a:endParaRPr>
              </a:p>
              <a:p>
                <a:r>
                  <a:rPr lang="es-MX" sz="3400" dirty="0">
                    <a:effectLst/>
                  </a:rPr>
                  <a:t>La función objetivo a minimizar es la suma de los mínimos de las distancias euclidianas: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MX" sz="3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35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500" i="1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500" i="1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sz="3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500" i="1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MX" sz="3500" i="1">
                                  <a:effectLst/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s-MX" sz="3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3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5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35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sz="3500" dirty="0">
                  <a:effectLst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338" y="1957754"/>
                <a:ext cx="10215073" cy="4571999"/>
              </a:xfrm>
              <a:blipFill rotWithShape="0">
                <a:blip r:embed="rId2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1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DISTANCIA EUCLIDEANA INCLUYENDO FACTOR DE LEJANÍA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3969"/>
                <a:ext cx="9905999" cy="392723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𝑬𝑳</m:t>
                          </m:r>
                        </m:sub>
                      </m:sSub>
                      <m:d>
                        <m:dPr>
                          <m:ctrlP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MX" sz="3600" b="1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d>
                        <m:dPr>
                          <m:ctrlP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  <m:t>𝒊𝒄</m:t>
                              </m:r>
                            </m:sub>
                          </m:sSub>
                        </m:e>
                      </m:d>
                      <m:r>
                        <a:rPr lang="es-MX" sz="3600" b="1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𝒎𝒊𝒏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𝒊𝒄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s-MX" sz="3600" b="1" i="1">
                              <a:effectLst/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s-MX" sz="36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𝒎𝒊𝒏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sz="3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MX" sz="36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𝒊𝒄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s-MX" sz="3600" b="1" dirty="0">
                  <a:effectLst/>
                </a:endParaRPr>
              </a:p>
              <a:p>
                <a:r>
                  <a:rPr lang="es-MX" dirty="0">
                    <a:effectLst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i="1" dirty="0">
                    <a:effectLst/>
                  </a:rPr>
                  <a:t>≠ </a:t>
                </a:r>
                <a:r>
                  <a:rPr lang="es-MX" i="1" dirty="0" smtClean="0">
                    <a:effectLst/>
                  </a:rPr>
                  <a:t>c</a:t>
                </a:r>
                <a:endParaRPr lang="es-MX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s-MX" dirty="0">
                    <a:effectLst/>
                  </a:rPr>
                  <a:t>Se eligió el “factor adicional”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8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f>
                          <m:fPr>
                            <m:ctrlPr>
                              <a:rPr lang="es-MX" sz="38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s-MX" sz="3800" b="1" i="1">
                            <a:effectLst/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s-MX" sz="38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sz="38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3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s-MX" dirty="0">
                    <a:effectLst/>
                  </a:rPr>
                  <a:t> ya que se busca tomar en cuenta la cercanía al </a:t>
                </a:r>
                <a:r>
                  <a:rPr lang="es-MX" dirty="0" err="1">
                    <a:effectLst/>
                  </a:rPr>
                  <a:t>cluster</a:t>
                </a:r>
                <a:r>
                  <a:rPr lang="es-MX" dirty="0">
                    <a:effectLst/>
                  </a:rPr>
                  <a:t> más cercano y la lejanía al resto.  Además, sabemos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MX" i="1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dirty="0">
                    <a:effectLst/>
                  </a:rPr>
                  <a:t> </a:t>
                </a:r>
                <a:r>
                  <a:rPr lang="es-MX" dirty="0">
                    <a:effectLst/>
                    <a:sym typeface="Symbol" panose="05050102010706020507" pitchFamily="18" charset="2"/>
                  </a:rPr>
                  <a:t>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i="1" dirty="0">
                    <a:effectLst/>
                  </a:rPr>
                  <a:t>≠ c</a:t>
                </a:r>
                <a:r>
                  <a:rPr lang="es-MX" dirty="0">
                    <a:effectLst/>
                  </a:rPr>
                  <a:t>.  Lo anterior provoca que el término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d>
                          <m:d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i="1">
                                    <a:effectLst/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MX" i="1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MX" dirty="0">
                    <a:effectLst/>
                  </a:rPr>
                  <a:t> generando que a mayor distancia de los </a:t>
                </a:r>
                <a:r>
                  <a:rPr lang="es-MX" dirty="0" err="1">
                    <a:effectLst/>
                  </a:rPr>
                  <a:t>clusters</a:t>
                </a:r>
                <a:r>
                  <a:rPr lang="es-MX" dirty="0">
                    <a:effectLst/>
                  </a:rPr>
                  <a:t> lejanos el “factor adicional” sea pequeño.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3969"/>
                <a:ext cx="9905999" cy="3927232"/>
              </a:xfrm>
              <a:blipFill rotWithShape="0"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del AG con distancias de y del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1294768"/>
                  </p:ext>
                </p:extLst>
              </p:nvPr>
            </p:nvGraphicFramePr>
            <p:xfrm>
              <a:off x="1819275" y="2158911"/>
              <a:ext cx="7421607" cy="43787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51782"/>
                    <a:gridCol w="950151"/>
                    <a:gridCol w="518671"/>
                    <a:gridCol w="704975"/>
                    <a:gridCol w="1029888"/>
                    <a:gridCol w="815266"/>
                    <a:gridCol w="1146887"/>
                    <a:gridCol w="1403987"/>
                  </a:tblGrid>
                  <a:tr h="6147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 dirty="0">
                              <a:effectLst/>
                            </a:rPr>
                            <a:t>Función</a:t>
                          </a:r>
                          <a:endParaRPr lang="es-MX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Individuos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Total Bits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No. Clusters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Prob Cruzamiento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Prob Mutación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Generaciones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Valor Óptimo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614.62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548.52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518.38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506.58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477.75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453.92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426.71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9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427.70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834.30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714.17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616.14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571.51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540.45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501.18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466.88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MX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MX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s-MX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9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 dirty="0">
                              <a:effectLst/>
                            </a:rPr>
                            <a:t>444.80</a:t>
                          </a:r>
                          <a:endParaRPr lang="es-MX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1294768"/>
                  </p:ext>
                </p:extLst>
              </p:nvPr>
            </p:nvGraphicFramePr>
            <p:xfrm>
              <a:off x="1819275" y="2158911"/>
              <a:ext cx="7421607" cy="43683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51782"/>
                    <a:gridCol w="950151"/>
                    <a:gridCol w="518671"/>
                    <a:gridCol w="704975"/>
                    <a:gridCol w="1029888"/>
                    <a:gridCol w="815266"/>
                    <a:gridCol w="1146887"/>
                    <a:gridCol w="1403987"/>
                  </a:tblGrid>
                  <a:tr h="6744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 dirty="0">
                              <a:effectLst/>
                            </a:rPr>
                            <a:t>Función</a:t>
                          </a:r>
                          <a:endParaRPr lang="es-MX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Individuos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Total Bits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No. Clusters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Prob Cruzamiento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Prob Mutación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Generaciones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Valor Óptimo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313158" r="-773571" b="-153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614.62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424324" r="-773571" b="-14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548.52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510526" r="-773571" b="-1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518.38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610526" r="-773571" b="-1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506.58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710526" r="-773571" b="-11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477.75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810526" r="-773571" b="-10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453.92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910526" r="-773571" b="-9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426.71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010526" r="-773571" b="-8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9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427.70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110526" r="-773571" b="-7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2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834.30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210526" r="-773571" b="-6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714.17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310526" r="-773571" b="-5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616.14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448649" r="-773571" b="-4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571.51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507895" r="-773571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6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540.45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607895" r="-773571" b="-2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7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501.18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707895" r="-773571" b="-1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466.88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  <a:tr h="230866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244" marR="68244" marT="0" marB="0" anchor="ctr">
                        <a:blipFill rotWithShape="0">
                          <a:blip r:embed="rId2"/>
                          <a:stretch>
                            <a:fillRect l="-714" t="-1807895" r="-773571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100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31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9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0.95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0.005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>
                              <a:effectLst/>
                            </a:rPr>
                            <a:t>500</a:t>
                          </a:r>
                          <a:endParaRPr lang="es-MX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MX" sz="1400" dirty="0">
                              <a:effectLst/>
                            </a:rPr>
                            <a:t>444.80</a:t>
                          </a:r>
                          <a:endParaRPr lang="es-MX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244" marR="68244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64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DISTANCIA EUCLIDEANA Vs </a:t>
            </a:r>
            <a:r>
              <a:rPr lang="es-ES_tradnl" sz="3200" dirty="0" err="1" smtClean="0"/>
              <a:t>D.e</a:t>
            </a:r>
            <a:r>
              <a:rPr lang="es-ES_tradnl" sz="3200" dirty="0" smtClean="0"/>
              <a:t>. con factor de lejanía</a:t>
            </a:r>
            <a:endParaRPr lang="es-ES_tradnl" sz="3200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557475721"/>
              </p:ext>
            </p:extLst>
          </p:nvPr>
        </p:nvGraphicFramePr>
        <p:xfrm>
          <a:off x="745881" y="2046581"/>
          <a:ext cx="5021873" cy="341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27284491"/>
              </p:ext>
            </p:extLst>
          </p:nvPr>
        </p:nvGraphicFramePr>
        <p:xfrm>
          <a:off x="6224954" y="2097088"/>
          <a:ext cx="4978070" cy="336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41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El algoritmo genético es muy bueno optimizando cualquier problema, pero para la construcción de </a:t>
            </a:r>
            <a:r>
              <a:rPr lang="es-MX" dirty="0" err="1" smtClean="0"/>
              <a:t>clusters</a:t>
            </a:r>
            <a:r>
              <a:rPr lang="es-MX" dirty="0" smtClean="0"/>
              <a:t> su eficiencia está en la medida de calidad que se utilice, la cuál puede minimizar o maximizar según sea el caso.</a:t>
            </a:r>
          </a:p>
          <a:p>
            <a:r>
              <a:rPr lang="es-MX" dirty="0" smtClean="0"/>
              <a:t>La distancia Euclidiana con Factor de Lejanía generaba un menor valor de la función conforme se aumentaba el número de </a:t>
            </a:r>
            <a:r>
              <a:rPr lang="es-MX" dirty="0" err="1" smtClean="0"/>
              <a:t>clusters</a:t>
            </a:r>
            <a:r>
              <a:rPr lang="es-MX" dirty="0" smtClean="0"/>
              <a:t>, se considera ésta una medida óptima ya que considera además de la evaluación de la distancia mínima al clúster, la lejanía a los demás </a:t>
            </a:r>
            <a:r>
              <a:rPr lang="es-MX" dirty="0" err="1" smtClean="0"/>
              <a:t>clusters</a:t>
            </a:r>
            <a:r>
              <a:rPr lang="es-MX" dirty="0" smtClean="0"/>
              <a:t>.</a:t>
            </a:r>
          </a:p>
          <a:p>
            <a:r>
              <a:rPr lang="es-MX" smtClean="0"/>
              <a:t>Se </a:t>
            </a:r>
            <a:r>
              <a:rPr lang="es-MX" dirty="0" smtClean="0"/>
              <a:t>utilizaron los primeros 5 Componentes Principales(PCA), ya que si se utilizaban menos componentes la proporción de varianza con la que se contaba era muy baja; en los 8 </a:t>
            </a:r>
            <a:r>
              <a:rPr lang="es-MX" dirty="0" err="1" smtClean="0"/>
              <a:t>clústers</a:t>
            </a:r>
            <a:r>
              <a:rPr lang="es-MX" dirty="0" smtClean="0"/>
              <a:t> utilizando 5 PCA lográbamos retener mas del 60 % la varianza.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711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Presentar Caso de estudio</a:t>
            </a:r>
          </a:p>
          <a:p>
            <a:r>
              <a:rPr lang="es-ES_tradnl" sz="2800" dirty="0" smtClean="0"/>
              <a:t>Mostrar el algoritmo de </a:t>
            </a:r>
            <a:r>
              <a:rPr lang="es-ES_tradnl" sz="2800" dirty="0" err="1" smtClean="0"/>
              <a:t>clusterizaci</a:t>
            </a:r>
            <a:r>
              <a:rPr lang="es-ES" sz="2800" dirty="0" err="1" smtClean="0"/>
              <a:t>ón</a:t>
            </a:r>
            <a:r>
              <a:rPr lang="es-ES" sz="2800" dirty="0" smtClean="0"/>
              <a:t> eficiente</a:t>
            </a:r>
          </a:p>
          <a:p>
            <a:r>
              <a:rPr lang="es-ES" sz="2800" dirty="0" smtClean="0"/>
              <a:t>Comparación de medida de fitness</a:t>
            </a:r>
          </a:p>
          <a:p>
            <a:r>
              <a:rPr lang="es-ES" sz="2800" dirty="0" smtClean="0"/>
              <a:t>Análisis de Resultados</a:t>
            </a: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4797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Caso de estudio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2601683"/>
            <a:ext cx="3568810" cy="257185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940981" y="1829099"/>
            <a:ext cx="419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charset="0"/>
                <a:ea typeface="Calibri" charset="0"/>
              </a:rPr>
              <a:t>La base de datos tiene 500 instancias y 6 atributos</a:t>
            </a:r>
            <a:r>
              <a:rPr lang="es-ES_tradnl" dirty="0" smtClean="0"/>
              <a:t> 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369134"/>
              </p:ext>
            </p:extLst>
          </p:nvPr>
        </p:nvGraphicFramePr>
        <p:xfrm>
          <a:off x="5816010" y="903768"/>
          <a:ext cx="4805915" cy="525049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883623"/>
                <a:gridCol w="1173779"/>
                <a:gridCol w="1057937"/>
                <a:gridCol w="1690576"/>
              </a:tblGrid>
              <a:tr h="373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Variable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Descripción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Tipo de variable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Valores del atributo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738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Edad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Edad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Numérica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Min: 21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Mediana: 45.50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Promedio: 45.22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Máx: 70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554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Lugar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Lugar de Nacimiento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Categórica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Center: 167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North: 184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South: 149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738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Estudio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Años de estudio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Numérica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Min: 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Mediana: 15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Promedio: 14.59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Máx: 25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738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Raza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Tipo de raza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Categórica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Asian: 124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Indian: 110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White:133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Other: 133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36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Sexo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Sexo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Categórica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F=Femenino: 244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M=Masculino: 256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  <a:tr h="738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Salario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Salario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Numérica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Min: 70.27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Mediana: 8262.41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Promedio: 20136.83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</a:rPr>
                        <a:t>Máx</a:t>
                      </a:r>
                      <a:r>
                        <a:rPr lang="es-MX" sz="1400" dirty="0">
                          <a:effectLst/>
                        </a:rPr>
                        <a:t>: 135193.60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15" marR="5881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Pre-procesamiento (</a:t>
            </a:r>
            <a:r>
              <a:rPr lang="es-ES_tradnl" dirty="0" err="1" smtClean="0"/>
              <a:t>Preproc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 rotWithShape="1">
          <a:blip r:embed="rId2"/>
          <a:srcRect l="14601" t="49411" r="18601" b="10689"/>
          <a:stretch/>
        </p:blipFill>
        <p:spPr bwMode="auto">
          <a:xfrm>
            <a:off x="7658791" y="2835752"/>
            <a:ext cx="4037611" cy="141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/>
          <p:nvPr/>
        </p:nvPicPr>
        <p:blipFill rotWithShape="1">
          <a:blip r:embed="rId3"/>
          <a:srcRect l="27072" t="26949" r="57385" b="49950"/>
          <a:stretch/>
        </p:blipFill>
        <p:spPr bwMode="auto">
          <a:xfrm>
            <a:off x="4949894" y="2097088"/>
            <a:ext cx="2289035" cy="188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/>
          <a:srcRect l="7270" t="17110" r="68411" b="50801"/>
          <a:stretch/>
        </p:blipFill>
        <p:spPr bwMode="auto">
          <a:xfrm>
            <a:off x="4949635" y="4265075"/>
            <a:ext cx="2590403" cy="2137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901844" y="2097088"/>
            <a:ext cx="3992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sz="2400" dirty="0" smtClean="0"/>
              <a:t>Definición de estructura</a:t>
            </a:r>
            <a:endParaRPr lang="es-E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400" dirty="0" smtClean="0"/>
              <a:t>Transformar </a:t>
            </a:r>
            <a:r>
              <a:rPr lang="es-ES" sz="2400" dirty="0" err="1" smtClean="0"/>
              <a:t>pseudo</a:t>
            </a:r>
            <a:r>
              <a:rPr lang="es-ES" sz="2400" dirty="0" smtClean="0"/>
              <a:t>-binarias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400" dirty="0" smtClean="0"/>
              <a:t>Escalamiento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400" dirty="0" smtClean="0"/>
              <a:t>Estabilización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400" dirty="0" smtClean="0"/>
              <a:t>Correlaciones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208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Fuzzy</a:t>
            </a:r>
            <a:r>
              <a:rPr lang="es-ES_tradnl" dirty="0" smtClean="0"/>
              <a:t> C </a:t>
            </a:r>
            <a:r>
              <a:rPr lang="es-ES_tradnl" dirty="0" err="1"/>
              <a:t>M</a:t>
            </a:r>
            <a:r>
              <a:rPr lang="es-ES_tradnl" dirty="0" err="1" smtClean="0"/>
              <a:t>eans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 rotWithShape="1">
          <a:blip r:embed="rId2"/>
          <a:srcRect l="16956" t="26043" r="13477" b="29155"/>
          <a:stretch/>
        </p:blipFill>
        <p:spPr bwMode="auto">
          <a:xfrm>
            <a:off x="2090057" y="2006931"/>
            <a:ext cx="7570604" cy="3286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32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Fuzzy</a:t>
            </a:r>
            <a:r>
              <a:rPr lang="es-ES_tradnl" dirty="0" smtClean="0"/>
              <a:t> C </a:t>
            </a:r>
            <a:r>
              <a:rPr lang="es-ES_tradnl" dirty="0" err="1" smtClean="0"/>
              <a:t>Means</a:t>
            </a:r>
            <a:r>
              <a:rPr lang="es-ES_tradnl" dirty="0" smtClean="0"/>
              <a:t> 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57105"/>
              </p:ext>
            </p:extLst>
          </p:nvPr>
        </p:nvGraphicFramePr>
        <p:xfrm>
          <a:off x="3806687" y="2835966"/>
          <a:ext cx="4731026" cy="2832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 de </a:t>
            </a:r>
            <a:r>
              <a:rPr lang="es-ES_tradnl" dirty="0" err="1" smtClean="0"/>
              <a:t>Clusterizaci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90576"/>
            <a:ext cx="9905999" cy="4603897"/>
          </a:xfrm>
        </p:spPr>
        <p:txBody>
          <a:bodyPr>
            <a:noAutofit/>
          </a:bodyPr>
          <a:lstStyle/>
          <a:p>
            <a:r>
              <a:rPr lang="es-MX" sz="1600" dirty="0" smtClean="0">
                <a:effectLst/>
              </a:rPr>
              <a:t>Un </a:t>
            </a:r>
            <a:r>
              <a:rPr lang="es-MX" sz="1600" dirty="0">
                <a:effectLst/>
              </a:rPr>
              <a:t>algoritmo genético </a:t>
            </a:r>
            <a:r>
              <a:rPr lang="es-MX" sz="1600" dirty="0" smtClean="0">
                <a:effectLst/>
              </a:rPr>
              <a:t>busca la solución de problemas de optimización.</a:t>
            </a:r>
            <a:endParaRPr lang="es-MX" sz="1600" dirty="0">
              <a:effectLst/>
            </a:endParaRPr>
          </a:p>
          <a:p>
            <a:r>
              <a:rPr lang="es-MX" sz="1600" dirty="0">
                <a:effectLst/>
              </a:rPr>
              <a:t>El AG Ecléctico (AGE), propuesto por Angel Kuri (1997, 1998) incorpora: </a:t>
            </a:r>
          </a:p>
          <a:p>
            <a:pPr lvl="1"/>
            <a:r>
              <a:rPr lang="es-MX" sz="1400" dirty="0">
                <a:effectLst/>
              </a:rPr>
              <a:t>Elitismo total; es decir, los mejores N individuos se mantienen siempre en la población</a:t>
            </a:r>
          </a:p>
          <a:p>
            <a:pPr lvl="1"/>
            <a:r>
              <a:rPr lang="es-MX" sz="1400" dirty="0">
                <a:effectLst/>
              </a:rPr>
              <a:t>Selección determinística apareando el mejor individuo con el peor</a:t>
            </a:r>
          </a:p>
          <a:p>
            <a:pPr lvl="1"/>
            <a:r>
              <a:rPr lang="es-MX" sz="1400" dirty="0">
                <a:effectLst/>
              </a:rPr>
              <a:t>Cruzamiento anular </a:t>
            </a:r>
          </a:p>
          <a:p>
            <a:pPr lvl="1"/>
            <a:r>
              <a:rPr lang="es-MX" sz="1400" dirty="0">
                <a:effectLst/>
              </a:rPr>
              <a:t>Los parámetros evolucionan junto con la mejor solución</a:t>
            </a:r>
          </a:p>
          <a:p>
            <a:pPr lvl="1"/>
            <a:r>
              <a:rPr lang="es-MX" sz="1400" dirty="0">
                <a:effectLst/>
              </a:rPr>
              <a:t>Pc (probabilidad de cruzamiento) </a:t>
            </a:r>
          </a:p>
          <a:p>
            <a:pPr lvl="1"/>
            <a:r>
              <a:rPr lang="es-MX" sz="1400" dirty="0">
                <a:effectLst/>
              </a:rPr>
              <a:t>Pm (probabilidad de mutación) </a:t>
            </a:r>
          </a:p>
          <a:p>
            <a:pPr lvl="1"/>
            <a:r>
              <a:rPr lang="es-MX" sz="1400" dirty="0">
                <a:effectLst/>
              </a:rPr>
              <a:t>N (número de descendientes) </a:t>
            </a:r>
          </a:p>
          <a:p>
            <a:pPr lvl="1"/>
            <a:r>
              <a:rPr lang="es-MX" sz="1400" dirty="0">
                <a:effectLst/>
              </a:rPr>
              <a:t>Conveniencia de invocar un algoritmo complementario llamado EMA (escalador de mutación aleatoria) </a:t>
            </a:r>
          </a:p>
          <a:p>
            <a:r>
              <a:rPr lang="es-MX" sz="1600" dirty="0">
                <a:effectLst/>
              </a:rPr>
              <a:t>Una de las ventajas de estos algoritmos en la solución de problemas de optimización, es que requieren únicamente de información de la función objetivo para llevar a cabo la optimización y utilizan procedimientos para guiar la búsqueda en el espacio de parámetros llevando a cabo la búsqueda simultáneamente en diferentes puntos del espacio. </a:t>
            </a:r>
          </a:p>
        </p:txBody>
      </p:sp>
    </p:spTree>
    <p:extLst>
      <p:ext uri="{BB962C8B-B14F-4D97-AF65-F5344CB8AC3E}">
        <p14:creationId xmlns:p14="http://schemas.microsoft.com/office/powerpoint/2010/main" val="966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 EGA</a:t>
            </a:r>
            <a:endParaRPr lang="es-MX" dirty="0"/>
          </a:p>
        </p:txBody>
      </p:sp>
      <p:pic>
        <p:nvPicPr>
          <p:cNvPr id="4" name="Marcador de contenido 3" descr="C:\Users\Acer\Google Drive\Proyecto Final Minería\A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13" y="2524710"/>
            <a:ext cx="7525800" cy="299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3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EGA</a:t>
            </a:r>
            <a:endParaRPr lang="es-ES_tradnl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0543" y="2027277"/>
            <a:ext cx="75142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 proceso AG ecléctico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 la población inicial: </a:t>
            </a:r>
            <a:r>
              <a:rPr kumimoji="0" lang="es-ES_tradnl" altLang="es-ES_tradn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PoblacionInicial</a:t>
            </a:r>
            <a:r>
              <a:rPr kumimoji="0" lang="es-ES_tradnl" altLang="es-ES_tradn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(genoma)</a:t>
            </a: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s-ES_tradnl" alt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Evalúa los primeros N individuos: </a:t>
            </a:r>
            <a:r>
              <a:rPr kumimoji="0" lang="es-ES_tradnl" altLang="es-ES_tradn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</a:t>
            </a:r>
            <a:r>
              <a:rPr kumimoji="0" lang="es-ES_tradnl" altLang="es-ES_tradn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s-ES_tradnl" altLang="es-ES_tradn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fitness,genoma</a:t>
            </a:r>
            <a:r>
              <a:rPr kumimoji="0" lang="es-ES_tradnl" altLang="es-ES_tradn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 </a:t>
            </a:r>
            <a:endParaRPr kumimoji="0" lang="es-ES_tradnl" altLang="es-ES_tradnl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s-ES_tradnl" altLang="es-ES_tradn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 </a:t>
            </a: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cada generación de individuos: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Duplica los individuos: </a:t>
            </a:r>
            <a:r>
              <a:rPr kumimoji="0" lang="es-ES_tradnl" altLang="es-ES_tradnl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Duplica(</a:t>
            </a:r>
            <a:r>
              <a:rPr kumimoji="0" lang="es-ES_tradnl" altLang="es-ES_tradnl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fitness,genoma</a:t>
            </a:r>
            <a:r>
              <a:rPr kumimoji="0" lang="es-ES_tradnl" altLang="es-ES_tradnl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es-ES_tradnl" altLang="es-ES_trad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Cruza los individuos: </a:t>
            </a:r>
            <a:r>
              <a:rPr kumimoji="0" lang="es-ES_tradnl" altLang="es-ES_tradnl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Cruza(genoma)</a:t>
            </a:r>
            <a:endParaRPr kumimoji="0" lang="es-ES_tradnl" altLang="es-ES_trad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0" lang="es-ES_tradnl" altLang="es-ES_trad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Muta los individuos: </a:t>
            </a:r>
            <a:r>
              <a:rPr kumimoji="0" lang="es-ES_tradnl" altLang="es-ES_tradnl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Muta(genoma</a:t>
            </a:r>
            <a:r>
              <a:rPr kumimoji="0" lang="es-ES_tradnl" alt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s-ES_tradnl" altLang="es-ES_tradnl" dirty="0">
                <a:latin typeface="Arial" charset="0"/>
              </a:rPr>
              <a:t>Evalúa los individuos: </a:t>
            </a:r>
            <a:r>
              <a:rPr lang="es-ES_tradnl" altLang="es-ES_tradnl" i="1" dirty="0" err="1">
                <a:latin typeface="Arial" charset="0"/>
              </a:rPr>
              <a:t>Evalua</a:t>
            </a:r>
            <a:r>
              <a:rPr lang="es-ES_tradnl" altLang="es-ES_tradnl" i="1" dirty="0">
                <a:latin typeface="Arial" charset="0"/>
              </a:rPr>
              <a:t>(</a:t>
            </a:r>
            <a:r>
              <a:rPr lang="es-ES_tradnl" altLang="es-ES_tradnl" i="1" dirty="0" err="1">
                <a:latin typeface="Arial" charset="0"/>
              </a:rPr>
              <a:t>fitness,genoma</a:t>
            </a:r>
            <a:r>
              <a:rPr lang="es-ES_tradnl" altLang="es-ES_tradnl" i="1" dirty="0">
                <a:latin typeface="Arial" charset="0"/>
              </a:rPr>
              <a:t>)</a:t>
            </a:r>
            <a:endParaRPr lang="es-ES_tradnl" altLang="es-ES_tradnl" dirty="0">
              <a:latin typeface="Arial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s-ES_tradnl" altLang="es-ES_tradnl" dirty="0">
                <a:latin typeface="Arial" charset="0"/>
              </a:rPr>
              <a:t>Recodificar los individuos: </a:t>
            </a:r>
            <a:r>
              <a:rPr lang="es-ES_tradnl" altLang="es-ES_tradnl" i="1" dirty="0" err="1">
                <a:latin typeface="Arial" charset="0"/>
              </a:rPr>
              <a:t>GetFenotiposofGenoma</a:t>
            </a:r>
            <a:r>
              <a:rPr lang="es-ES_tradnl" altLang="es-ES_tradnl" i="1" dirty="0">
                <a:latin typeface="Arial" charset="0"/>
              </a:rPr>
              <a:t>(individuo)</a:t>
            </a:r>
            <a:endParaRPr lang="es-ES_tradnl" altLang="es-ES_tradnl" dirty="0">
              <a:latin typeface="Arial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s-ES_tradnl" altLang="es-ES_tradnl" dirty="0">
                <a:latin typeface="Arial" charset="0"/>
              </a:rPr>
              <a:t>Selecciona los mejores individuos: </a:t>
            </a:r>
            <a:r>
              <a:rPr lang="es-ES_tradnl" altLang="es-ES_tradnl" i="1" dirty="0">
                <a:latin typeface="Arial" charset="0"/>
              </a:rPr>
              <a:t>Selecciona(</a:t>
            </a:r>
            <a:r>
              <a:rPr lang="es-ES_tradnl" altLang="es-ES_tradnl" i="1" dirty="0" err="1">
                <a:latin typeface="Arial" charset="0"/>
              </a:rPr>
              <a:t>fitness,genoma</a:t>
            </a:r>
            <a:r>
              <a:rPr lang="es-ES_tradnl" altLang="es-ES_tradnl" i="1" dirty="0" smtClean="0">
                <a:latin typeface="Arial" charset="0"/>
              </a:rPr>
              <a:t>)</a:t>
            </a:r>
            <a:endParaRPr kumimoji="0" lang="es-ES_tradnl" altLang="es-ES_trad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_tradnl" altLang="es-ES_trad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3145725" y="95044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43918" y="4291072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s-ES_tradnl" alt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78405"/>
            <a:ext cx="4579620" cy="3450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873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272</TotalTime>
  <Words>663</Words>
  <Application>Microsoft Office PowerPoint</Application>
  <PresentationFormat>Panorámica</PresentationFormat>
  <Paragraphs>244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Trebuchet MS</vt:lpstr>
      <vt:lpstr>Tw Cen MT</vt:lpstr>
      <vt:lpstr>Circuito</vt:lpstr>
      <vt:lpstr>Proyecto final. Clusterización con algoritmo genético ecléctico</vt:lpstr>
      <vt:lpstr>Objetivo.</vt:lpstr>
      <vt:lpstr>Caso de estudio</vt:lpstr>
      <vt:lpstr>Pre-procesamiento (Preproc)</vt:lpstr>
      <vt:lpstr>Fuzzy C Means</vt:lpstr>
      <vt:lpstr>Fuzzy C Means </vt:lpstr>
      <vt:lpstr>Algoritmo de Clusterización</vt:lpstr>
      <vt:lpstr>Programa EGA</vt:lpstr>
      <vt:lpstr>Programa EGA</vt:lpstr>
      <vt:lpstr>DISTANCIA EUCLIDEANA</vt:lpstr>
      <vt:lpstr>DISTANCIA EUCLIDEANA INCLUYENDO FACTOR DE LEJANÍA</vt:lpstr>
      <vt:lpstr>resultados del AG con distancias de y del</vt:lpstr>
      <vt:lpstr>DISTANCIA EUCLIDEANA Vs D.e. con factor de lejanía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GABRIELA FLORES BRACAMONTES</cp:lastModifiedBy>
  <cp:revision>40</cp:revision>
  <dcterms:created xsi:type="dcterms:W3CDTF">2015-12-14T05:14:06Z</dcterms:created>
  <dcterms:modified xsi:type="dcterms:W3CDTF">2015-12-14T16:44:21Z</dcterms:modified>
</cp:coreProperties>
</file>