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yden" userId="701bad10-5bfc-4370-91ac-51246bcc0f29" providerId="ADAL" clId="{045231A0-450A-4487-84E2-A893E9EFE730}"/>
    <pc:docChg chg="modSld">
      <pc:chgData name="Patrick Lyden" userId="701bad10-5bfc-4370-91ac-51246bcc0f29" providerId="ADAL" clId="{045231A0-450A-4487-84E2-A893E9EFE730}" dt="2020-12-06T22:33:32.245" v="7" actId="27918"/>
      <pc:docMkLst>
        <pc:docMk/>
      </pc:docMkLst>
      <pc:sldChg chg="modSp">
        <pc:chgData name="Patrick Lyden" userId="701bad10-5bfc-4370-91ac-51246bcc0f29" providerId="ADAL" clId="{045231A0-450A-4487-84E2-A893E9EFE730}" dt="2020-12-06T22:32:43.311" v="3" actId="20577"/>
        <pc:sldMkLst>
          <pc:docMk/>
          <pc:sldMk cId="491766988" sldId="256"/>
        </pc:sldMkLst>
        <pc:spChg chg="mod">
          <ac:chgData name="Patrick Lyden" userId="701bad10-5bfc-4370-91ac-51246bcc0f29" providerId="ADAL" clId="{045231A0-450A-4487-84E2-A893E9EFE730}" dt="2020-12-06T22:32:43.311" v="3" actId="20577"/>
          <ac:spMkLst>
            <pc:docMk/>
            <pc:sldMk cId="491766988" sldId="256"/>
            <ac:spMk id="3" creationId="{09C909AE-1A20-4B8C-AA94-A04A4826CB21}"/>
          </ac:spMkLst>
        </pc:spChg>
      </pc:sldChg>
      <pc:sldChg chg="mod">
        <pc:chgData name="Patrick Lyden" userId="701bad10-5bfc-4370-91ac-51246bcc0f29" providerId="ADAL" clId="{045231A0-450A-4487-84E2-A893E9EFE730}" dt="2020-12-06T22:33:03.255" v="4" actId="27918"/>
        <pc:sldMkLst>
          <pc:docMk/>
          <pc:sldMk cId="1446793764" sldId="257"/>
        </pc:sldMkLst>
      </pc:sldChg>
      <pc:sldChg chg="mod">
        <pc:chgData name="Patrick Lyden" userId="701bad10-5bfc-4370-91ac-51246bcc0f29" providerId="ADAL" clId="{045231A0-450A-4487-84E2-A893E9EFE730}" dt="2020-12-06T22:33:13.628" v="5" actId="27918"/>
        <pc:sldMkLst>
          <pc:docMk/>
          <pc:sldMk cId="2001209208" sldId="258"/>
        </pc:sldMkLst>
      </pc:sldChg>
      <pc:sldChg chg="mod">
        <pc:chgData name="Patrick Lyden" userId="701bad10-5bfc-4370-91ac-51246bcc0f29" providerId="ADAL" clId="{045231A0-450A-4487-84E2-A893E9EFE730}" dt="2020-12-06T22:33:22.930" v="6" actId="27918"/>
        <pc:sldMkLst>
          <pc:docMk/>
          <pc:sldMk cId="1906666554" sldId="260"/>
        </pc:sldMkLst>
      </pc:sldChg>
      <pc:sldChg chg="mod">
        <pc:chgData name="Patrick Lyden" userId="701bad10-5bfc-4370-91ac-51246bcc0f29" providerId="ADAL" clId="{045231A0-450A-4487-84E2-A893E9EFE730}" dt="2020-12-06T22:33:32.245" v="7" actId="27918"/>
        <pc:sldMkLst>
          <pc:docMk/>
          <pc:sldMk cId="43947715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Enrollment Plan N=3200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</c:rich>
      </c:tx>
      <c:layout>
        <c:manualLayout>
          <c:xMode val="edge"/>
          <c:yMode val="edge"/>
          <c:x val="0.39554968397490753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15265226530435E-2"/>
          <c:y val="0.18089058312155426"/>
          <c:w val="0.92829717932649547"/>
          <c:h val="0.70730061520087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Sheet1!$B$5:$CC$5</c:f>
              <c:numCache>
                <c:formatCode>General</c:formatCode>
                <c:ptCount val="80"/>
                <c:pt idx="0">
                  <c:v>48</c:v>
                </c:pt>
                <c:pt idx="1">
                  <c:v>96</c:v>
                </c:pt>
                <c:pt idx="2">
                  <c:v>144</c:v>
                </c:pt>
                <c:pt idx="3">
                  <c:v>192</c:v>
                </c:pt>
                <c:pt idx="4">
                  <c:v>240</c:v>
                </c:pt>
                <c:pt idx="5">
                  <c:v>280</c:v>
                </c:pt>
                <c:pt idx="6">
                  <c:v>320</c:v>
                </c:pt>
                <c:pt idx="7">
                  <c:v>368</c:v>
                </c:pt>
                <c:pt idx="8">
                  <c:v>416</c:v>
                </c:pt>
                <c:pt idx="9">
                  <c:v>464</c:v>
                </c:pt>
                <c:pt idx="10">
                  <c:v>512</c:v>
                </c:pt>
                <c:pt idx="11">
                  <c:v>552</c:v>
                </c:pt>
                <c:pt idx="12">
                  <c:v>592</c:v>
                </c:pt>
                <c:pt idx="13">
                  <c:v>640</c:v>
                </c:pt>
                <c:pt idx="14">
                  <c:v>688</c:v>
                </c:pt>
                <c:pt idx="15">
                  <c:v>736</c:v>
                </c:pt>
                <c:pt idx="16">
                  <c:v>784</c:v>
                </c:pt>
                <c:pt idx="17">
                  <c:v>824</c:v>
                </c:pt>
                <c:pt idx="18">
                  <c:v>864</c:v>
                </c:pt>
                <c:pt idx="19">
                  <c:v>912</c:v>
                </c:pt>
                <c:pt idx="20">
                  <c:v>960</c:v>
                </c:pt>
                <c:pt idx="21">
                  <c:v>1008</c:v>
                </c:pt>
                <c:pt idx="22">
                  <c:v>1056</c:v>
                </c:pt>
                <c:pt idx="23">
                  <c:v>1096</c:v>
                </c:pt>
                <c:pt idx="24">
                  <c:v>1136</c:v>
                </c:pt>
                <c:pt idx="25">
                  <c:v>1184</c:v>
                </c:pt>
                <c:pt idx="26">
                  <c:v>1232</c:v>
                </c:pt>
                <c:pt idx="27">
                  <c:v>1280</c:v>
                </c:pt>
                <c:pt idx="28">
                  <c:v>1328</c:v>
                </c:pt>
                <c:pt idx="29">
                  <c:v>1376</c:v>
                </c:pt>
                <c:pt idx="30">
                  <c:v>1424</c:v>
                </c:pt>
                <c:pt idx="31">
                  <c:v>1472</c:v>
                </c:pt>
                <c:pt idx="32">
                  <c:v>1520</c:v>
                </c:pt>
                <c:pt idx="33">
                  <c:v>1568</c:v>
                </c:pt>
                <c:pt idx="34">
                  <c:v>1616</c:v>
                </c:pt>
                <c:pt idx="35">
                  <c:v>1664</c:v>
                </c:pt>
                <c:pt idx="36">
                  <c:v>1712</c:v>
                </c:pt>
                <c:pt idx="37">
                  <c:v>1760</c:v>
                </c:pt>
                <c:pt idx="38">
                  <c:v>1808</c:v>
                </c:pt>
                <c:pt idx="39">
                  <c:v>1856</c:v>
                </c:pt>
                <c:pt idx="40">
                  <c:v>1904</c:v>
                </c:pt>
                <c:pt idx="41">
                  <c:v>1952</c:v>
                </c:pt>
                <c:pt idx="42">
                  <c:v>2000</c:v>
                </c:pt>
                <c:pt idx="43">
                  <c:v>2048</c:v>
                </c:pt>
                <c:pt idx="44">
                  <c:v>2096</c:v>
                </c:pt>
                <c:pt idx="45">
                  <c:v>2144</c:v>
                </c:pt>
                <c:pt idx="46">
                  <c:v>2192</c:v>
                </c:pt>
                <c:pt idx="47">
                  <c:v>2240</c:v>
                </c:pt>
                <c:pt idx="48">
                  <c:v>2288</c:v>
                </c:pt>
                <c:pt idx="49">
                  <c:v>2336</c:v>
                </c:pt>
                <c:pt idx="50">
                  <c:v>2384</c:v>
                </c:pt>
                <c:pt idx="51">
                  <c:v>2432</c:v>
                </c:pt>
                <c:pt idx="52">
                  <c:v>2480</c:v>
                </c:pt>
                <c:pt idx="53">
                  <c:v>2528</c:v>
                </c:pt>
                <c:pt idx="54">
                  <c:v>2576</c:v>
                </c:pt>
                <c:pt idx="55">
                  <c:v>2624</c:v>
                </c:pt>
                <c:pt idx="56">
                  <c:v>2672</c:v>
                </c:pt>
                <c:pt idx="57">
                  <c:v>2720</c:v>
                </c:pt>
                <c:pt idx="58">
                  <c:v>2768</c:v>
                </c:pt>
                <c:pt idx="59">
                  <c:v>2816</c:v>
                </c:pt>
                <c:pt idx="60">
                  <c:v>2864</c:v>
                </c:pt>
                <c:pt idx="61">
                  <c:v>2912</c:v>
                </c:pt>
                <c:pt idx="62">
                  <c:v>2960</c:v>
                </c:pt>
                <c:pt idx="63">
                  <c:v>3008</c:v>
                </c:pt>
                <c:pt idx="64">
                  <c:v>3056</c:v>
                </c:pt>
                <c:pt idx="65">
                  <c:v>3104</c:v>
                </c:pt>
                <c:pt idx="66">
                  <c:v>3152</c:v>
                </c:pt>
                <c:pt idx="67">
                  <c:v>3200</c:v>
                </c:pt>
                <c:pt idx="68">
                  <c:v>3248</c:v>
                </c:pt>
                <c:pt idx="69">
                  <c:v>3296</c:v>
                </c:pt>
                <c:pt idx="70">
                  <c:v>3344</c:v>
                </c:pt>
                <c:pt idx="71">
                  <c:v>3392</c:v>
                </c:pt>
                <c:pt idx="72">
                  <c:v>3440</c:v>
                </c:pt>
                <c:pt idx="73">
                  <c:v>3488</c:v>
                </c:pt>
                <c:pt idx="74">
                  <c:v>3536</c:v>
                </c:pt>
                <c:pt idx="75">
                  <c:v>3584</c:v>
                </c:pt>
                <c:pt idx="76">
                  <c:v>3632</c:v>
                </c:pt>
                <c:pt idx="77">
                  <c:v>3680</c:v>
                </c:pt>
                <c:pt idx="78">
                  <c:v>3728</c:v>
                </c:pt>
                <c:pt idx="79">
                  <c:v>3776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CC-4E5B-A2E0-22B94C4F1EAD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Sheet1!$B$7:$AN$7</c:f>
              <c:numCache>
                <c:formatCode>General</c:formatCode>
                <c:ptCount val="39"/>
                <c:pt idx="0">
                  <c:v>62</c:v>
                </c:pt>
                <c:pt idx="1">
                  <c:v>110</c:v>
                </c:pt>
                <c:pt idx="2">
                  <c:v>130</c:v>
                </c:pt>
                <c:pt idx="3">
                  <c:v>172</c:v>
                </c:pt>
                <c:pt idx="4">
                  <c:v>209</c:v>
                </c:pt>
                <c:pt idx="5">
                  <c:v>263</c:v>
                </c:pt>
                <c:pt idx="6">
                  <c:v>310</c:v>
                </c:pt>
                <c:pt idx="7">
                  <c:v>331</c:v>
                </c:pt>
                <c:pt idx="8">
                  <c:v>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CC-4E5B-A2E0-22B94C4F1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92413306102436"/>
          <c:y val="0.24705647905122971"/>
          <c:w val="0.18145589422676225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Stage Enrollment Plan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  <a:p>
            <a:pPr>
              <a:defRPr/>
            </a:pPr>
            <a:r>
              <a:rPr lang="en-US"/>
              <a:t>25% Sample Size</a:t>
            </a:r>
          </a:p>
        </c:rich>
      </c:tx>
      <c:layout>
        <c:manualLayout>
          <c:xMode val="edge"/>
          <c:yMode val="edge"/>
          <c:x val="0.39644245721894367"/>
          <c:y val="7.0787491154049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Sheet1!$B$5:$S$5</c:f>
              <c:numCache>
                <c:formatCode>General</c:formatCode>
                <c:ptCount val="18"/>
                <c:pt idx="0">
                  <c:v>48</c:v>
                </c:pt>
                <c:pt idx="1">
                  <c:v>96</c:v>
                </c:pt>
                <c:pt idx="2">
                  <c:v>144</c:v>
                </c:pt>
                <c:pt idx="3">
                  <c:v>192</c:v>
                </c:pt>
                <c:pt idx="4">
                  <c:v>240</c:v>
                </c:pt>
                <c:pt idx="5">
                  <c:v>280</c:v>
                </c:pt>
                <c:pt idx="6">
                  <c:v>320</c:v>
                </c:pt>
                <c:pt idx="7">
                  <c:v>368</c:v>
                </c:pt>
                <c:pt idx="8">
                  <c:v>416</c:v>
                </c:pt>
                <c:pt idx="9">
                  <c:v>464</c:v>
                </c:pt>
                <c:pt idx="10">
                  <c:v>512</c:v>
                </c:pt>
                <c:pt idx="11">
                  <c:v>552</c:v>
                </c:pt>
                <c:pt idx="12">
                  <c:v>592</c:v>
                </c:pt>
                <c:pt idx="13">
                  <c:v>640</c:v>
                </c:pt>
                <c:pt idx="14">
                  <c:v>688</c:v>
                </c:pt>
                <c:pt idx="15">
                  <c:v>736</c:v>
                </c:pt>
                <c:pt idx="16">
                  <c:v>784</c:v>
                </c:pt>
                <c:pt idx="17">
                  <c:v>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3-4CA9-8CA2-83C7ACCB114B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Sheet1!$B$7:$S$7</c:f>
              <c:numCache>
                <c:formatCode>General</c:formatCode>
                <c:ptCount val="18"/>
                <c:pt idx="0">
                  <c:v>62</c:v>
                </c:pt>
                <c:pt idx="1">
                  <c:v>110</c:v>
                </c:pt>
                <c:pt idx="2">
                  <c:v>130</c:v>
                </c:pt>
                <c:pt idx="3">
                  <c:v>172</c:v>
                </c:pt>
                <c:pt idx="4">
                  <c:v>209</c:v>
                </c:pt>
                <c:pt idx="5">
                  <c:v>263</c:v>
                </c:pt>
                <c:pt idx="6">
                  <c:v>310</c:v>
                </c:pt>
                <c:pt idx="7">
                  <c:v>331</c:v>
                </c:pt>
                <c:pt idx="8">
                  <c:v>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63-4CA9-8CA2-83C7ACCB1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77559877040418"/>
          <c:y val="0.34053090585898987"/>
          <c:w val="0.31953906596748483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Enrollment Plan N=3200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</c:rich>
      </c:tx>
      <c:layout>
        <c:manualLayout>
          <c:xMode val="edge"/>
          <c:yMode val="edge"/>
          <c:x val="0.40145287224505871"/>
          <c:y val="1.0582010582010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835450680486026E-2"/>
          <c:y val="0.23049984626285042"/>
          <c:w val="0.92829717932649547"/>
          <c:h val="0.70730061520087761"/>
        </c:manualLayout>
      </c:layout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Sheet2!$B$5:$CC$5</c:f>
              <c:numCache>
                <c:formatCode>General</c:formatCode>
                <c:ptCount val="80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  <c:pt idx="18">
                  <c:v>152</c:v>
                </c:pt>
                <c:pt idx="19">
                  <c:v>160</c:v>
                </c:pt>
                <c:pt idx="20">
                  <c:v>168</c:v>
                </c:pt>
                <c:pt idx="21">
                  <c:v>176</c:v>
                </c:pt>
                <c:pt idx="22">
                  <c:v>184</c:v>
                </c:pt>
                <c:pt idx="23">
                  <c:v>192</c:v>
                </c:pt>
                <c:pt idx="24">
                  <c:v>200</c:v>
                </c:pt>
                <c:pt idx="25">
                  <c:v>208</c:v>
                </c:pt>
                <c:pt idx="26">
                  <c:v>216</c:v>
                </c:pt>
                <c:pt idx="27">
                  <c:v>224</c:v>
                </c:pt>
                <c:pt idx="28">
                  <c:v>232</c:v>
                </c:pt>
                <c:pt idx="29">
                  <c:v>240</c:v>
                </c:pt>
                <c:pt idx="30">
                  <c:v>248</c:v>
                </c:pt>
                <c:pt idx="31">
                  <c:v>256</c:v>
                </c:pt>
                <c:pt idx="32">
                  <c:v>264</c:v>
                </c:pt>
                <c:pt idx="33">
                  <c:v>272</c:v>
                </c:pt>
                <c:pt idx="34">
                  <c:v>280</c:v>
                </c:pt>
                <c:pt idx="35">
                  <c:v>288</c:v>
                </c:pt>
                <c:pt idx="36">
                  <c:v>296</c:v>
                </c:pt>
                <c:pt idx="37">
                  <c:v>304</c:v>
                </c:pt>
                <c:pt idx="38">
                  <c:v>312</c:v>
                </c:pt>
                <c:pt idx="39">
                  <c:v>320</c:v>
                </c:pt>
                <c:pt idx="40">
                  <c:v>328</c:v>
                </c:pt>
                <c:pt idx="41">
                  <c:v>336</c:v>
                </c:pt>
                <c:pt idx="42">
                  <c:v>344</c:v>
                </c:pt>
                <c:pt idx="43">
                  <c:v>352</c:v>
                </c:pt>
                <c:pt idx="44">
                  <c:v>360</c:v>
                </c:pt>
                <c:pt idx="45">
                  <c:v>368</c:v>
                </c:pt>
                <c:pt idx="46">
                  <c:v>376</c:v>
                </c:pt>
                <c:pt idx="47">
                  <c:v>384</c:v>
                </c:pt>
                <c:pt idx="48">
                  <c:v>392</c:v>
                </c:pt>
                <c:pt idx="49">
                  <c:v>400</c:v>
                </c:pt>
                <c:pt idx="50">
                  <c:v>408</c:v>
                </c:pt>
                <c:pt idx="51">
                  <c:v>416</c:v>
                </c:pt>
                <c:pt idx="52">
                  <c:v>424</c:v>
                </c:pt>
                <c:pt idx="53">
                  <c:v>432</c:v>
                </c:pt>
                <c:pt idx="54">
                  <c:v>440</c:v>
                </c:pt>
                <c:pt idx="55">
                  <c:v>448</c:v>
                </c:pt>
                <c:pt idx="56">
                  <c:v>456</c:v>
                </c:pt>
                <c:pt idx="57">
                  <c:v>464</c:v>
                </c:pt>
                <c:pt idx="58">
                  <c:v>472</c:v>
                </c:pt>
                <c:pt idx="59">
                  <c:v>480</c:v>
                </c:pt>
                <c:pt idx="60">
                  <c:v>488</c:v>
                </c:pt>
                <c:pt idx="61">
                  <c:v>496</c:v>
                </c:pt>
                <c:pt idx="62">
                  <c:v>504</c:v>
                </c:pt>
                <c:pt idx="63">
                  <c:v>512</c:v>
                </c:pt>
                <c:pt idx="64">
                  <c:v>520</c:v>
                </c:pt>
                <c:pt idx="65">
                  <c:v>528</c:v>
                </c:pt>
                <c:pt idx="66">
                  <c:v>536</c:v>
                </c:pt>
                <c:pt idx="67">
                  <c:v>544</c:v>
                </c:pt>
                <c:pt idx="68">
                  <c:v>552</c:v>
                </c:pt>
                <c:pt idx="69">
                  <c:v>560</c:v>
                </c:pt>
                <c:pt idx="70">
                  <c:v>568</c:v>
                </c:pt>
                <c:pt idx="71">
                  <c:v>576</c:v>
                </c:pt>
                <c:pt idx="72">
                  <c:v>584</c:v>
                </c:pt>
                <c:pt idx="73">
                  <c:v>592</c:v>
                </c:pt>
                <c:pt idx="74">
                  <c:v>600</c:v>
                </c:pt>
                <c:pt idx="75">
                  <c:v>608</c:v>
                </c:pt>
                <c:pt idx="76">
                  <c:v>616</c:v>
                </c:pt>
                <c:pt idx="77">
                  <c:v>624</c:v>
                </c:pt>
                <c:pt idx="78">
                  <c:v>632</c:v>
                </c:pt>
                <c:pt idx="79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73-4330-B0B3-0C4C934D8760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Actual YL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Sheet2!$B$7:$CC$7</c:f>
              <c:numCache>
                <c:formatCode>General</c:formatCode>
                <c:ptCount val="80"/>
                <c:pt idx="0">
                  <c:v>14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32</c:v>
                </c:pt>
                <c:pt idx="5">
                  <c:v>42</c:v>
                </c:pt>
                <c:pt idx="6">
                  <c:v>57</c:v>
                </c:pt>
                <c:pt idx="7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73-4330-B0B3-0C4C934D8760}"/>
            </c:ext>
          </c:extLst>
        </c:ser>
        <c:ser>
          <c:idx val="2"/>
          <c:order val="2"/>
          <c:tx>
            <c:strRef>
              <c:f>Sheet2!$A$9</c:f>
              <c:strCache>
                <c:ptCount val="1"/>
                <c:pt idx="0">
                  <c:v>Actual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Sheet2!$B$9:$CC$9</c:f>
              <c:numCache>
                <c:formatCode>General</c:formatCode>
                <c:ptCount val="80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40</c:v>
                </c:pt>
                <c:pt idx="7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73-4330-B0B3-0C4C934D8760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Actual 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Sheet2!$B$15:$CC$15</c:f>
              <c:numCache>
                <c:formatCode>General</c:formatCode>
                <c:ptCount val="80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68</c:v>
                </c:pt>
                <c:pt idx="7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73-4330-B0B3-0C4C934D8760}"/>
            </c:ext>
          </c:extLst>
        </c:ser>
        <c:ser>
          <c:idx val="4"/>
          <c:order val="4"/>
          <c:tx>
            <c:strRef>
              <c:f>Sheet2!$A$13</c:f>
              <c:strCache>
                <c:ptCount val="1"/>
                <c:pt idx="0">
                  <c:v>Actual 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Sheet2!$B$13:$CC$13</c:f>
              <c:numCache>
                <c:formatCode>General</c:formatCode>
                <c:ptCount val="80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45</c:v>
                </c:pt>
                <c:pt idx="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73-4330-B0B3-0C4C934D8760}"/>
            </c:ext>
          </c:extLst>
        </c:ser>
        <c:ser>
          <c:idx val="5"/>
          <c:order val="5"/>
          <c:tx>
            <c:strRef>
              <c:f>Sheet2!$A$15</c:f>
              <c:strCache>
                <c:ptCount val="1"/>
                <c:pt idx="0">
                  <c:v>Actual IW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Sheet2!$B$15:$CC$15</c:f>
              <c:numCache>
                <c:formatCode>General</c:formatCode>
                <c:ptCount val="80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68</c:v>
                </c:pt>
                <c:pt idx="7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73-4330-B0B3-0C4C934D8760}"/>
            </c:ext>
          </c:extLst>
        </c:ser>
        <c:ser>
          <c:idx val="6"/>
          <c:order val="6"/>
          <c:tx>
            <c:strRef>
              <c:f>Sheet2!$A$16</c:f>
              <c:strCache>
                <c:ptCount val="1"/>
                <c:pt idx="0">
                  <c:v>Actual JH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Sheet2!$B$17:$CC$17</c:f>
              <c:numCache>
                <c:formatCode>General</c:formatCode>
                <c:ptCount val="80"/>
                <c:pt idx="0">
                  <c:v>8</c:v>
                </c:pt>
                <c:pt idx="1">
                  <c:v>16</c:v>
                </c:pt>
                <c:pt idx="2">
                  <c:v>20</c:v>
                </c:pt>
                <c:pt idx="3">
                  <c:v>28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73-4330-B0B3-0C4C934D8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035258092738414E-2"/>
          <c:y val="0.2032822213012847"/>
          <c:w val="0.32341525999345933"/>
          <c:h val="0.21487034833718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</a:t>
            </a:r>
            <a:r>
              <a:rPr lang="en-US" baseline="0"/>
              <a:t> Stage</a:t>
            </a:r>
            <a:r>
              <a:rPr lang="en-US"/>
              <a:t> Enrollment Plan</a:t>
            </a:r>
          </a:p>
          <a:p>
            <a:pPr>
              <a:defRPr/>
            </a:pPr>
            <a:r>
              <a:rPr lang="en-US"/>
              <a:t>6</a:t>
            </a:r>
            <a:r>
              <a:rPr lang="en-US" baseline="0"/>
              <a:t> sites</a:t>
            </a:r>
          </a:p>
          <a:p>
            <a:pPr>
              <a:defRPr/>
            </a:pPr>
            <a:r>
              <a:rPr lang="en-US" baseline="0"/>
              <a:t>40 weeks / year</a:t>
            </a:r>
          </a:p>
          <a:p>
            <a:pPr>
              <a:defRPr/>
            </a:pPr>
            <a:r>
              <a:rPr lang="en-US" baseline="0"/>
              <a:t>8 subjects / week</a:t>
            </a:r>
          </a:p>
          <a:p>
            <a:pPr>
              <a:defRPr/>
            </a:pPr>
            <a:r>
              <a:rPr lang="en-US" baseline="0"/>
              <a:t>25% Sample Size</a:t>
            </a:r>
            <a:endParaRPr lang="en-US"/>
          </a:p>
        </c:rich>
      </c:tx>
      <c:layout>
        <c:manualLayout>
          <c:xMode val="edge"/>
          <c:yMode val="edge"/>
          <c:x val="0.4002722345910284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Sheet2!$B$5:$S$5</c:f>
              <c:numCache>
                <c:formatCode>General</c:formatCode>
                <c:ptCount val="18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8-4929-B691-8AE4FA1D2213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Actual YL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Sheet2!$B$7:$S$7</c:f>
              <c:numCache>
                <c:formatCode>General</c:formatCode>
                <c:ptCount val="18"/>
                <c:pt idx="0">
                  <c:v>14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32</c:v>
                </c:pt>
                <c:pt idx="5">
                  <c:v>42</c:v>
                </c:pt>
                <c:pt idx="6">
                  <c:v>57</c:v>
                </c:pt>
                <c:pt idx="7">
                  <c:v>62</c:v>
                </c:pt>
                <c:pt idx="8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E8-4929-B691-8AE4FA1D2213}"/>
            </c:ext>
          </c:extLst>
        </c:ser>
        <c:ser>
          <c:idx val="2"/>
          <c:order val="2"/>
          <c:tx>
            <c:strRef>
              <c:f>Sheet2!$A$9</c:f>
              <c:strCache>
                <c:ptCount val="1"/>
                <c:pt idx="0">
                  <c:v>Actual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Sheet2!$B$9:$S$9</c:f>
              <c:numCache>
                <c:formatCode>General</c:formatCode>
                <c:ptCount val="18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E8-4929-B691-8AE4FA1D2213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Actual 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Sheet2!$B$11:$S$11</c:f>
              <c:numCache>
                <c:formatCode>General</c:formatCode>
                <c:ptCount val="18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34</c:v>
                </c:pt>
                <c:pt idx="4">
                  <c:v>34</c:v>
                </c:pt>
                <c:pt idx="5">
                  <c:v>42</c:v>
                </c:pt>
                <c:pt idx="6">
                  <c:v>52</c:v>
                </c:pt>
                <c:pt idx="7">
                  <c:v>52</c:v>
                </c:pt>
                <c:pt idx="8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E8-4929-B691-8AE4FA1D2213}"/>
            </c:ext>
          </c:extLst>
        </c:ser>
        <c:ser>
          <c:idx val="4"/>
          <c:order val="4"/>
          <c:tx>
            <c:strRef>
              <c:f>Sheet2!$A$13</c:f>
              <c:strCache>
                <c:ptCount val="1"/>
                <c:pt idx="0">
                  <c:v>Actual 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Sheet2!$B$13:$S$13</c:f>
              <c:numCache>
                <c:formatCode>General</c:formatCode>
                <c:ptCount val="18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45</c:v>
                </c:pt>
                <c:pt idx="7">
                  <c:v>47</c:v>
                </c:pt>
                <c:pt idx="8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E8-4929-B691-8AE4FA1D2213}"/>
            </c:ext>
          </c:extLst>
        </c:ser>
        <c:ser>
          <c:idx val="5"/>
          <c:order val="5"/>
          <c:tx>
            <c:strRef>
              <c:f>Sheet2!$A$15</c:f>
              <c:strCache>
                <c:ptCount val="1"/>
                <c:pt idx="0">
                  <c:v>Actual IW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Sheet2!$B$15:$S$15</c:f>
              <c:numCache>
                <c:formatCode>General</c:formatCode>
                <c:ptCount val="18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68</c:v>
                </c:pt>
                <c:pt idx="7">
                  <c:v>70</c:v>
                </c:pt>
                <c:pt idx="8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BE8-4929-B691-8AE4FA1D2213}"/>
            </c:ext>
          </c:extLst>
        </c:ser>
        <c:ser>
          <c:idx val="6"/>
          <c:order val="6"/>
          <c:tx>
            <c:strRef>
              <c:f>Sheet2!$A$16</c:f>
              <c:strCache>
                <c:ptCount val="1"/>
                <c:pt idx="0">
                  <c:v>Actual JH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Sheet2!$B$17:$S$17</c:f>
              <c:numCache>
                <c:formatCode>General</c:formatCode>
                <c:ptCount val="18"/>
                <c:pt idx="0">
                  <c:v>8</c:v>
                </c:pt>
                <c:pt idx="1">
                  <c:v>16</c:v>
                </c:pt>
                <c:pt idx="2">
                  <c:v>20</c:v>
                </c:pt>
                <c:pt idx="3">
                  <c:v>28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52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BE8-4929-B691-8AE4FA1D2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</a:t>
                </a:r>
                <a:r>
                  <a:rPr lang="en-US" baseline="0"/>
                  <a:t> Weeks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583137296352786"/>
              <c:y val="0.894164062825480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Total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97585527342934"/>
          <c:y val="0.33207794696291149"/>
          <c:w val="0.40690581174676854"/>
          <c:h val="0.21260662451149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Stage</a:t>
            </a:r>
            <a:r>
              <a:rPr lang="en-US" baseline="0"/>
              <a:t> 1 RIC </a:t>
            </a:r>
            <a:r>
              <a:rPr lang="en-US"/>
              <a:t>Enrollment Plan</a:t>
            </a:r>
          </a:p>
          <a:p>
            <a:pPr>
              <a:defRPr/>
            </a:pPr>
            <a:r>
              <a:rPr lang="en-US"/>
              <a:t>5</a:t>
            </a:r>
            <a:r>
              <a:rPr lang="en-US" baseline="0"/>
              <a:t> sites</a:t>
            </a:r>
          </a:p>
          <a:p>
            <a:pPr>
              <a:defRPr/>
            </a:pPr>
            <a:r>
              <a:rPr lang="en-US" baseline="0"/>
              <a:t>8 subjects / week</a:t>
            </a:r>
          </a:p>
          <a:p>
            <a:pPr>
              <a:defRPr/>
            </a:pPr>
            <a:r>
              <a:rPr lang="en-US" baseline="0"/>
              <a:t>n=162</a:t>
            </a:r>
            <a:endParaRPr lang="en-US"/>
          </a:p>
        </c:rich>
      </c:tx>
      <c:layout>
        <c:manualLayout>
          <c:xMode val="edge"/>
          <c:yMode val="edge"/>
          <c:x val="0.35099129121357914"/>
          <c:y val="1.32074637098855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Sheet1!$AA$24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Sheet1!$AB$22:$BC$22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Sheet1!$AB$24:$BC$24</c:f>
              <c:numCache>
                <c:formatCode>General</c:formatCode>
                <c:ptCount val="28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72</c:v>
                </c:pt>
                <c:pt idx="13">
                  <c:v>80</c:v>
                </c:pt>
                <c:pt idx="14">
                  <c:v>88</c:v>
                </c:pt>
                <c:pt idx="15">
                  <c:v>96</c:v>
                </c:pt>
                <c:pt idx="16">
                  <c:v>96</c:v>
                </c:pt>
                <c:pt idx="17">
                  <c:v>96</c:v>
                </c:pt>
                <c:pt idx="18">
                  <c:v>104</c:v>
                </c:pt>
                <c:pt idx="19">
                  <c:v>112</c:v>
                </c:pt>
                <c:pt idx="20">
                  <c:v>120</c:v>
                </c:pt>
                <c:pt idx="21">
                  <c:v>128</c:v>
                </c:pt>
                <c:pt idx="22">
                  <c:v>128</c:v>
                </c:pt>
                <c:pt idx="23">
                  <c:v>128</c:v>
                </c:pt>
                <c:pt idx="24">
                  <c:v>136</c:v>
                </c:pt>
                <c:pt idx="25">
                  <c:v>144</c:v>
                </c:pt>
                <c:pt idx="26">
                  <c:v>152</c:v>
                </c:pt>
                <c:pt idx="27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EC-4499-A023-DDCC59D5B490}"/>
            </c:ext>
          </c:extLst>
        </c:ser>
        <c:ser>
          <c:idx val="1"/>
          <c:order val="1"/>
          <c:tx>
            <c:strRef>
              <c:f>Sheet1!$AA$25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Sheet1!$AB$22:$BC$22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Sheet1!$AB$26:$AJ$26</c:f>
              <c:numCache>
                <c:formatCode>General</c:formatCode>
                <c:ptCount val="9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38</c:v>
                </c:pt>
                <c:pt idx="5">
                  <c:v>38</c:v>
                </c:pt>
                <c:pt idx="6">
                  <c:v>53</c:v>
                </c:pt>
                <c:pt idx="7">
                  <c:v>58</c:v>
                </c:pt>
                <c:pt idx="8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EC-4499-A023-DDCC59D5B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Total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6813291857892"/>
          <c:y val="0.38941539351254562"/>
          <c:w val="0.23832711025672171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0.2247</cdr:x>
      <cdr:y>0.55437</cdr:y>
    </cdr:from>
    <cdr:to>
      <cdr:x>0.28309</cdr:x>
      <cdr:y>0.74728</cdr:y>
    </cdr:to>
    <cdr:grpSp>
      <cdr:nvGrpSpPr>
        <cdr:cNvPr id="6" name="Group 5">
          <a:extLst xmlns:a="http://schemas.openxmlformats.org/drawingml/2006/main">
            <a:ext uri="{FF2B5EF4-FFF2-40B4-BE49-F238E27FC236}">
              <a16:creationId xmlns:a16="http://schemas.microsoft.com/office/drawing/2014/main" id="{85A42C58-71F3-4380-8D33-8FE2F20D733B}"/>
            </a:ext>
          </a:extLst>
        </cdr:cNvPr>
        <cdr:cNvGrpSpPr/>
      </cdr:nvGrpSpPr>
      <cdr:grpSpPr>
        <a:xfrm xmlns:a="http://schemas.openxmlformats.org/drawingml/2006/main">
          <a:off x="1798052" y="2993972"/>
          <a:ext cx="467237" cy="1041844"/>
          <a:chOff x="2405062" y="4135439"/>
          <a:chExt cx="628169" cy="1389061"/>
        </a:xfrm>
      </cdr:grpSpPr>
      <cdr:cxnSp macro="">
        <cdr:nvCxnSpPr>
          <cdr:cNvPr id="3" name="Straight Arrow Connector 2">
            <a:extLst xmlns:a="http://schemas.openxmlformats.org/drawingml/2006/main">
              <a:ext uri="{FF2B5EF4-FFF2-40B4-BE49-F238E27FC236}">
                <a16:creationId xmlns:a16="http://schemas.microsoft.com/office/drawing/2014/main" id="{64399C0F-03D8-44F3-8E5A-6A39C3394D34}"/>
              </a:ext>
            </a:extLst>
          </cdr:cNvPr>
          <cdr:cNvCxnSpPr/>
        </cdr:nvCxnSpPr>
        <cdr:spPr>
          <a:xfrm xmlns:a="http://schemas.openxmlformats.org/drawingml/2006/main" flipH="1">
            <a:off x="2568670" y="4678221"/>
            <a:ext cx="13174" cy="846279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5" name="TextBox 4">
            <a:extLst xmlns:a="http://schemas.openxmlformats.org/drawingml/2006/main">
              <a:ext uri="{FF2B5EF4-FFF2-40B4-BE49-F238E27FC236}">
                <a16:creationId xmlns:a16="http://schemas.microsoft.com/office/drawing/2014/main" id="{783011FC-0FFA-40F5-B6FD-D6F2441F277C}"/>
              </a:ext>
            </a:extLst>
          </cdr:cNvPr>
          <cdr:cNvSpPr txBox="1"/>
        </cdr:nvSpPr>
        <cdr:spPr>
          <a:xfrm xmlns:a="http://schemas.openxmlformats.org/drawingml/2006/main">
            <a:off x="2405062" y="4135439"/>
            <a:ext cx="628169" cy="542782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000"/>
              <a:t>25%</a:t>
            </a:r>
          </a:p>
          <a:p xmlns:a="http://schemas.openxmlformats.org/drawingml/2006/main">
            <a:r>
              <a:rPr lang="en-US" sz="1000"/>
              <a:t>800</a:t>
            </a:r>
          </a:p>
          <a:p xmlns:a="http://schemas.openxmlformats.org/drawingml/2006/main">
            <a:endParaRPr lang="en-US" sz="1000"/>
          </a:p>
        </cdr:txBody>
      </cdr:sp>
    </cdr:grpSp>
  </cdr:relSizeAnchor>
  <cdr:relSizeAnchor xmlns:cdr="http://schemas.openxmlformats.org/drawingml/2006/chartDrawing">
    <cdr:from>
      <cdr:x>0.41293</cdr:x>
      <cdr:y>0.42232</cdr:y>
    </cdr:from>
    <cdr:to>
      <cdr:x>0.47483</cdr:x>
      <cdr:y>0.61522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3304270" y="2280813"/>
          <a:ext cx="495324" cy="1041790"/>
          <a:chOff x="0" y="0"/>
          <a:chExt cx="665928" cy="1389061"/>
        </a:xfrm>
      </cdr:grpSpPr>
      <cdr:cxnSp macro="">
        <cdr:nvCxnSpPr>
          <cdr:cNvPr id="8" name="Straight Arrow Connector 7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>
            <a:off x="153734" y="494154"/>
            <a:ext cx="9872" cy="894907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65928" cy="471063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/>
              <a:t>50% 1600</a:t>
            </a:r>
          </a:p>
        </cdr:txBody>
      </cdr:sp>
    </cdr:grpSp>
  </cdr:relSizeAnchor>
  <cdr:relSizeAnchor xmlns:cdr="http://schemas.openxmlformats.org/drawingml/2006/chartDrawing">
    <cdr:from>
      <cdr:x>0.61447</cdr:x>
      <cdr:y>0.27892</cdr:y>
    </cdr:from>
    <cdr:to>
      <cdr:x>0.67306</cdr:x>
      <cdr:y>0.47182</cdr:y>
    </cdr:to>
    <cdr:grpSp>
      <cdr:nvGrpSpPr>
        <cdr:cNvPr id="10" name="Group 9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4916995" y="1506356"/>
          <a:ext cx="468838" cy="1041790"/>
          <a:chOff x="0" y="0"/>
          <a:chExt cx="630267" cy="1389061"/>
        </a:xfrm>
      </cdr:grpSpPr>
      <cdr:cxnSp macro="">
        <cdr:nvCxnSpPr>
          <cdr:cNvPr id="11" name="Straight Arrow Connector 10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2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30267" cy="280988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/>
              <a:t>75%</a:t>
            </a:r>
          </a:p>
        </cdr:txBody>
      </cdr:sp>
    </cdr:grpSp>
  </cdr:relSizeAnchor>
  <cdr:relSizeAnchor xmlns:cdr="http://schemas.openxmlformats.org/drawingml/2006/chartDrawing">
    <cdr:from>
      <cdr:x>0.06756</cdr:x>
      <cdr:y>0.74816</cdr:y>
    </cdr:from>
    <cdr:to>
      <cdr:x>0.24233</cdr:x>
      <cdr:y>0.74816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3D14D66A-8A3F-4804-8784-CC74EDFC1576}"/>
            </a:ext>
          </a:extLst>
        </cdr:cNvPr>
        <cdr:cNvCxnSpPr/>
      </cdr:nvCxnSpPr>
      <cdr:spPr>
        <a:xfrm xmlns:a="http://schemas.openxmlformats.org/drawingml/2006/main">
          <a:off x="540629" y="4040562"/>
          <a:ext cx="139849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0.24233</cdr:x>
      <cdr:y>0.75978</cdr:y>
    </cdr:from>
    <cdr:to>
      <cdr:x>0.24233</cdr:x>
      <cdr:y>0.89091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5D59399F-846A-46C7-836F-152B3A333C3F}"/>
            </a:ext>
          </a:extLst>
        </cdr:cNvPr>
        <cdr:cNvCxnSpPr/>
      </cdr:nvCxnSpPr>
      <cdr:spPr>
        <a:xfrm xmlns:a="http://schemas.openxmlformats.org/drawingml/2006/main">
          <a:off x="1939123" y="4103314"/>
          <a:ext cx="0" cy="70821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0.23879</cdr:x>
      <cdr:y>0.58465</cdr:y>
    </cdr:from>
    <cdr:to>
      <cdr:x>0.24056</cdr:x>
      <cdr:y>0.73942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4399C0F-03D8-44F3-8E5A-6A39C3394D34}"/>
            </a:ext>
          </a:extLst>
        </cdr:cNvPr>
        <cdr:cNvCxnSpPr/>
      </cdr:nvCxnSpPr>
      <cdr:spPr>
        <a:xfrm xmlns:a="http://schemas.openxmlformats.org/drawingml/2006/main" flipH="1">
          <a:off x="2729356" y="4210029"/>
          <a:ext cx="20292" cy="1114476"/>
        </a:xfrm>
        <a:prstGeom xmlns:a="http://schemas.openxmlformats.org/drawingml/2006/main" prst="straightConnector1">
          <a:avLst/>
        </a:prstGeom>
        <a:ln xmlns:a="http://schemas.openxmlformats.org/drawingml/2006/main" w="22225">
          <a:solidFill>
            <a:srgbClr val="57D729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0.22358</cdr:x>
      <cdr:y>0.54651</cdr:y>
    </cdr:from>
    <cdr:to>
      <cdr:x>0.28598</cdr:x>
      <cdr:y>0.58554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83011FC-0FFA-40F5-B6FD-D6F2441F277C}"/>
            </a:ext>
          </a:extLst>
        </cdr:cNvPr>
        <cdr:cNvSpPr txBox="1"/>
      </cdr:nvSpPr>
      <cdr:spPr>
        <a:xfrm xmlns:a="http://schemas.openxmlformats.org/drawingml/2006/main">
          <a:off x="2323393" y="3446060"/>
          <a:ext cx="648407" cy="246062"/>
        </a:xfrm>
        <a:prstGeom xmlns:a="http://schemas.openxmlformats.org/drawingml/2006/main" prst="rect">
          <a:avLst/>
        </a:prstGeom>
        <a:ln xmlns:a="http://schemas.openxmlformats.org/drawingml/2006/main" w="25400">
          <a:solidFill>
            <a:srgbClr val="57D729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25%</a:t>
          </a:r>
        </a:p>
      </cdr:txBody>
    </cdr:sp>
  </cdr:relSizeAnchor>
  <cdr:relSizeAnchor xmlns:cdr="http://schemas.openxmlformats.org/drawingml/2006/chartDrawing">
    <cdr:from>
      <cdr:x>0.41942</cdr:x>
      <cdr:y>0.42284</cdr:y>
    </cdr:from>
    <cdr:to>
      <cdr:x>0.46965</cdr:x>
      <cdr:y>0.61574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3751282" y="2372228"/>
          <a:ext cx="449256" cy="1082212"/>
          <a:chOff x="0" y="0"/>
          <a:chExt cx="540321" cy="1389061"/>
        </a:xfrm>
      </cdr:grpSpPr>
      <cdr:cxnSp macro="">
        <cdr:nvCxnSpPr>
          <cdr:cNvPr id="8" name="Straight Arrow Connector 7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540321" cy="292790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50%</a:t>
            </a:r>
          </a:p>
        </cdr:txBody>
      </cdr:sp>
    </cdr:grpSp>
  </cdr:relSizeAnchor>
  <cdr:relSizeAnchor xmlns:cdr="http://schemas.openxmlformats.org/drawingml/2006/chartDrawing">
    <cdr:from>
      <cdr:x>0.60906</cdr:x>
      <cdr:y>0.31635</cdr:y>
    </cdr:from>
    <cdr:to>
      <cdr:x>0.66667</cdr:x>
      <cdr:y>0.48148</cdr:y>
    </cdr:to>
    <cdr:grpSp>
      <cdr:nvGrpSpPr>
        <cdr:cNvPr id="10" name="Group 9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5447417" y="1774795"/>
          <a:ext cx="515263" cy="926416"/>
          <a:chOff x="0" y="0"/>
          <a:chExt cx="619690" cy="1189069"/>
        </a:xfrm>
      </cdr:grpSpPr>
      <cdr:cxnSp macro="">
        <cdr:nvCxnSpPr>
          <cdr:cNvPr id="11" name="Straight Arrow Connector 10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71470" y="274636"/>
            <a:ext cx="11233" cy="914433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2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19690" cy="240446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75%</a:t>
            </a: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99A0-FF83-4D74-B99E-DDB7ECD333F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2CC8-9F1A-4A0B-BFC4-A09A6896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 Enrollment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09AE-1A20-4B8C-AA94-A04A4826C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12/6/2020</a:t>
            </a:r>
          </a:p>
          <a:p>
            <a:r>
              <a:rPr lang="en-US" dirty="0"/>
              <a:t>[Confidential: do not forward or copy]</a:t>
            </a:r>
          </a:p>
        </p:txBody>
      </p:sp>
    </p:spTree>
    <p:extLst>
      <p:ext uri="{BB962C8B-B14F-4D97-AF65-F5344CB8AC3E}">
        <p14:creationId xmlns:p14="http://schemas.microsoft.com/office/powerpoint/2010/main" val="4917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4BA2C9-E616-41EB-99D1-47F76CCA5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424"/>
              </p:ext>
            </p:extLst>
          </p:nvPr>
        </p:nvGraphicFramePr>
        <p:xfrm>
          <a:off x="570995" y="728662"/>
          <a:ext cx="800201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79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866396-553C-4369-8E5F-068E8B217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97410"/>
              </p:ext>
            </p:extLst>
          </p:nvPr>
        </p:nvGraphicFramePr>
        <p:xfrm>
          <a:off x="802769" y="638175"/>
          <a:ext cx="7538461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2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FBEEDE-DA89-4207-91D0-B845A03B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033111"/>
              </p:ext>
            </p:extLst>
          </p:nvPr>
        </p:nvGraphicFramePr>
        <p:xfrm>
          <a:off x="100012" y="726623"/>
          <a:ext cx="8943975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42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BCEAD3-5AFD-47BE-B5C8-DBE6E0159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322828"/>
              </p:ext>
            </p:extLst>
          </p:nvPr>
        </p:nvGraphicFramePr>
        <p:xfrm>
          <a:off x="142875" y="623887"/>
          <a:ext cx="8858249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66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6D1FA9-32C2-4238-AE93-0653F25DB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56106"/>
              </p:ext>
            </p:extLst>
          </p:nvPr>
        </p:nvGraphicFramePr>
        <p:xfrm>
          <a:off x="815326" y="987426"/>
          <a:ext cx="7513347" cy="488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4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CBB84197842488EBDD62954B73EED" ma:contentTypeVersion="13" ma:contentTypeDescription="Create a new document." ma:contentTypeScope="" ma:versionID="26fbafbb9ac34f407a362aa9167d87ec">
  <xsd:schema xmlns:xsd="http://www.w3.org/2001/XMLSchema" xmlns:xs="http://www.w3.org/2001/XMLSchema" xmlns:p="http://schemas.microsoft.com/office/2006/metadata/properties" xmlns:ns3="e98e8c24-bdef-4d83-8d4e-b7e408a66151" xmlns:ns4="2554b9cc-3d4b-4595-b90f-1a16ce617a0c" targetNamespace="http://schemas.microsoft.com/office/2006/metadata/properties" ma:root="true" ma:fieldsID="f9c9edd4d1c12e46ff3ae18b19b12cae" ns3:_="" ns4:_="">
    <xsd:import namespace="e98e8c24-bdef-4d83-8d4e-b7e408a66151"/>
    <xsd:import namespace="2554b9cc-3d4b-4595-b90f-1a16ce617a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e8c24-bdef-4d83-8d4e-b7e408a661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4b9cc-3d4b-4595-b90f-1a16ce617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9440A1-6102-4E02-B774-DA1920CA72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510580-F3E5-4A5B-B0C6-F51E83722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8e8c24-bdef-4d83-8d4e-b7e408a66151"/>
    <ds:schemaRef ds:uri="2554b9cc-3d4b-4595-b90f-1a16ce617a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A6EFCD-6560-489B-B9CC-533959C781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125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SPAN Enrollment Update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Lyden</dc:creator>
  <cp:lastModifiedBy>Lyden, Patrick</cp:lastModifiedBy>
  <cp:revision>4</cp:revision>
  <dcterms:created xsi:type="dcterms:W3CDTF">2020-10-10T14:39:36Z</dcterms:created>
  <dcterms:modified xsi:type="dcterms:W3CDTF">2020-12-06T22:33:32Z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0x010100361CBB84197842488EBDD62954B73EED</vt:lpwstr>
  </property>
</Properties>
</file>