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9" r:id="rId5"/>
    <p:sldId id="258" r:id="rId6"/>
    <p:sldId id="261" r:id="rId7"/>
    <p:sldId id="260"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6C40A4-A497-4FE3-A318-D2D608AE8AF1}"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42963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6C40A4-A497-4FE3-A318-D2D608AE8AF1}"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373015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6C40A4-A497-4FE3-A318-D2D608AE8AF1}"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193428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6C40A4-A497-4FE3-A318-D2D608AE8AF1}"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35882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C40A4-A497-4FE3-A318-D2D608AE8AF1}"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416022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6C40A4-A497-4FE3-A318-D2D608AE8AF1}" type="datetimeFigureOut">
              <a:rPr lang="en-US" smtClean="0"/>
              <a:t>8/26/20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13024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6C40A4-A497-4FE3-A318-D2D608AE8AF1}" type="datetimeFigureOut">
              <a:rPr lang="en-US" smtClean="0"/>
              <a:t>8/26/20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13953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6C40A4-A497-4FE3-A318-D2D608AE8AF1}" type="datetimeFigureOut">
              <a:rPr lang="en-US" smtClean="0"/>
              <a:t>8/26/20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128742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C40A4-A497-4FE3-A318-D2D608AE8AF1}" type="datetimeFigureOut">
              <a:rPr lang="en-US" smtClean="0"/>
              <a:t>8/26/20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306945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C40A4-A497-4FE3-A318-D2D608AE8AF1}" type="datetimeFigureOut">
              <a:rPr lang="en-US" smtClean="0"/>
              <a:t>8/26/20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74830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C40A4-A497-4FE3-A318-D2D608AE8AF1}" type="datetimeFigureOut">
              <a:rPr lang="en-US" smtClean="0"/>
              <a:t>8/26/20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C6618-AE61-4F3C-B716-06503565200D}" type="slidenum">
              <a:rPr lang="en-US" smtClean="0"/>
              <a:t>‹#›</a:t>
            </a:fld>
            <a:endParaRPr lang="en-US"/>
          </a:p>
        </p:txBody>
      </p:sp>
    </p:spTree>
    <p:extLst>
      <p:ext uri="{BB962C8B-B14F-4D97-AF65-F5344CB8AC3E}">
        <p14:creationId xmlns:p14="http://schemas.microsoft.com/office/powerpoint/2010/main" val="71496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C40A4-A497-4FE3-A318-D2D608AE8AF1}" type="datetimeFigureOut">
              <a:rPr lang="en-US" smtClean="0"/>
              <a:t>8/26/20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C6618-AE61-4F3C-B716-06503565200D}" type="slidenum">
              <a:rPr lang="en-US" smtClean="0"/>
              <a:t>‹#›</a:t>
            </a:fld>
            <a:endParaRPr lang="en-US"/>
          </a:p>
        </p:txBody>
      </p:sp>
    </p:spTree>
    <p:extLst>
      <p:ext uri="{BB962C8B-B14F-4D97-AF65-F5344CB8AC3E}">
        <p14:creationId xmlns:p14="http://schemas.microsoft.com/office/powerpoint/2010/main" val="57590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3BD5-B451-9F43-A0A0-1BE464A99628}"/>
              </a:ext>
            </a:extLst>
          </p:cNvPr>
          <p:cNvSpPr>
            <a:spLocks noGrp="1"/>
          </p:cNvSpPr>
          <p:nvPr>
            <p:ph type="title"/>
          </p:nvPr>
        </p:nvSpPr>
        <p:spPr>
          <a:xfrm>
            <a:off x="539552" y="332656"/>
            <a:ext cx="8229600" cy="6192688"/>
          </a:xfrm>
        </p:spPr>
        <p:txBody>
          <a:bodyPr>
            <a:noAutofit/>
          </a:bodyPr>
          <a:lstStyle/>
          <a:p>
            <a:pPr algn="l"/>
            <a:r>
              <a:rPr lang="en-US" sz="1800" dirty="0"/>
              <a:t>Dear all, </a:t>
            </a:r>
            <a:br>
              <a:rPr lang="en-US" sz="1800" dirty="0"/>
            </a:br>
            <a:br>
              <a:rPr lang="en-US" sz="1800" dirty="0"/>
            </a:br>
            <a:r>
              <a:rPr lang="en-US" sz="1800" dirty="0"/>
              <a:t>Here is an update from our last discussion (see </a:t>
            </a:r>
            <a:r>
              <a:rPr lang="en-US" sz="1800" dirty="0" err="1"/>
              <a:t>Fahmeed’s</a:t>
            </a:r>
            <a:r>
              <a:rPr lang="en-US" sz="1800" dirty="0"/>
              <a:t> previous email on 6/16/2020) on T2 ,T2star, ADC analysis and how we can compare the ischemic vs. hemorrhagic lesion. We propose that after ischemic lesion definition (using T2 and ADC maps) we use that as a mask for the T2* maps. Then by using some sort of a ranking of short T2 values, we assign a ranking for possible hemorrhagic lesion. The goal of this analysis is to create 3 masks: 1. Ventricle mask from the ADC. 2. Ischemic lesion mask from T2 (need Ventricle mask) 3. Hemorrhagic mask from T2star (need Ischemic lesion mask) Please see the attached slides. We took example from previous Yale stroked mouse (20180409_422d7). These are experiments at 11.7T using volume transmit and  surface receiver using multi-echo sequence. The comparison of these images show that some parts of the ischemic lesion have low T2* values, indicative of hemorrhage. ADC maps (with and without ventricle mask- Slide1), T2 maps (with and without ventricles Slides 2 and 3), Ventricles removed for T2 and T2star (slide 6), T2star threshold showing the hemorrhage in T2star and ischemic lesion in T2star (slide 9) Hemorrhage and ischemic lesion (Slide10) Let's discuss issues at the next MRI group meeting. Thanks. </a:t>
            </a:r>
            <a:br>
              <a:rPr lang="en-US" sz="1800" dirty="0"/>
            </a:br>
            <a:br>
              <a:rPr lang="en-US" sz="1800" dirty="0"/>
            </a:br>
            <a:r>
              <a:rPr lang="en-US" sz="1800" dirty="0"/>
              <a:t>Best,​ </a:t>
            </a:r>
            <a:r>
              <a:rPr lang="en-US" sz="1800" dirty="0" err="1"/>
              <a:t>Basav</a:t>
            </a:r>
            <a:r>
              <a:rPr lang="en-US" sz="1800" dirty="0"/>
              <a:t> and </a:t>
            </a:r>
            <a:r>
              <a:rPr lang="en-US" sz="1800" dirty="0" err="1"/>
              <a:t>Fahmeed</a:t>
            </a:r>
            <a:endParaRPr lang="en-US" sz="1800" dirty="0"/>
          </a:p>
        </p:txBody>
      </p:sp>
    </p:spTree>
    <p:extLst>
      <p:ext uri="{BB962C8B-B14F-4D97-AF65-F5344CB8AC3E}">
        <p14:creationId xmlns:p14="http://schemas.microsoft.com/office/powerpoint/2010/main" val="385884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Hemorrhage and ischemic lesions</a:t>
            </a:r>
          </a:p>
        </p:txBody>
      </p:sp>
      <p:pic>
        <p:nvPicPr>
          <p:cNvPr id="922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13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ADC</a:t>
            </a:r>
          </a:p>
        </p:txBody>
      </p:sp>
      <p:sp>
        <p:nvSpPr>
          <p:cNvPr id="8" name="TextBox 7"/>
          <p:cNvSpPr txBox="1"/>
          <p:nvPr/>
        </p:nvSpPr>
        <p:spPr>
          <a:xfrm>
            <a:off x="755576" y="6309320"/>
            <a:ext cx="2160240" cy="369332"/>
          </a:xfrm>
          <a:prstGeom prst="rect">
            <a:avLst/>
          </a:prstGeom>
          <a:noFill/>
        </p:spPr>
        <p:txBody>
          <a:bodyPr wrap="square" rtlCol="0">
            <a:spAutoFit/>
          </a:bodyPr>
          <a:lstStyle/>
          <a:p>
            <a:r>
              <a:rPr lang="en-US" dirty="0"/>
              <a:t>Threshold: &gt;1.75</a:t>
            </a:r>
          </a:p>
        </p:txBody>
      </p:sp>
      <p:pic>
        <p:nvPicPr>
          <p:cNvPr id="1029"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9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T2</a:t>
            </a:r>
          </a:p>
        </p:txBody>
      </p:sp>
      <p:sp>
        <p:nvSpPr>
          <p:cNvPr id="6" name="TextBox 5"/>
          <p:cNvSpPr txBox="1"/>
          <p:nvPr/>
        </p:nvSpPr>
        <p:spPr>
          <a:xfrm>
            <a:off x="755576" y="6309320"/>
            <a:ext cx="2160240" cy="369332"/>
          </a:xfrm>
          <a:prstGeom prst="rect">
            <a:avLst/>
          </a:prstGeom>
          <a:noFill/>
        </p:spPr>
        <p:txBody>
          <a:bodyPr wrap="square" rtlCol="0">
            <a:spAutoFit/>
          </a:bodyPr>
          <a:lstStyle/>
          <a:p>
            <a:r>
              <a:rPr lang="en-US" dirty="0"/>
              <a:t>Threshold: &gt;=0.055</a:t>
            </a:r>
          </a:p>
        </p:txBody>
      </p:sp>
      <p:pic>
        <p:nvPicPr>
          <p:cNvPr id="205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86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T2 (Ventricles removed)</a:t>
            </a:r>
          </a:p>
        </p:txBody>
      </p:sp>
      <p:sp>
        <p:nvSpPr>
          <p:cNvPr id="6" name="TextBox 5"/>
          <p:cNvSpPr txBox="1"/>
          <p:nvPr/>
        </p:nvSpPr>
        <p:spPr>
          <a:xfrm>
            <a:off x="755576" y="6309320"/>
            <a:ext cx="2160240" cy="369332"/>
          </a:xfrm>
          <a:prstGeom prst="rect">
            <a:avLst/>
          </a:prstGeom>
          <a:noFill/>
        </p:spPr>
        <p:txBody>
          <a:bodyPr wrap="square" rtlCol="0">
            <a:spAutoFit/>
          </a:bodyPr>
          <a:lstStyle/>
          <a:p>
            <a:r>
              <a:rPr lang="en-US" dirty="0"/>
              <a:t>Threshold: &gt;=0.055</a:t>
            </a:r>
          </a:p>
        </p:txBody>
      </p:sp>
      <p:pic>
        <p:nvPicPr>
          <p:cNvPr id="307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00839"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23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Masks of ventricle and lesion </a:t>
            </a:r>
          </a:p>
        </p:txBody>
      </p:sp>
      <p:pic>
        <p:nvPicPr>
          <p:cNvPr id="410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09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T2 and T2star</a:t>
            </a:r>
          </a:p>
        </p:txBody>
      </p:sp>
      <p:pic>
        <p:nvPicPr>
          <p:cNvPr id="6150"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80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T2 and T2star (Ventricles removed)</a:t>
            </a:r>
          </a:p>
        </p:txBody>
      </p:sp>
      <p:pic>
        <p:nvPicPr>
          <p:cNvPr id="5123"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08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Lesion mask applied to T2star</a:t>
            </a:r>
          </a:p>
        </p:txBody>
      </p:sp>
      <p:pic>
        <p:nvPicPr>
          <p:cNvPr id="7172"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11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T2star thresholding</a:t>
            </a:r>
          </a:p>
        </p:txBody>
      </p:sp>
      <p:sp>
        <p:nvSpPr>
          <p:cNvPr id="7" name="TextBox 6"/>
          <p:cNvSpPr txBox="1"/>
          <p:nvPr/>
        </p:nvSpPr>
        <p:spPr>
          <a:xfrm>
            <a:off x="755576" y="6309320"/>
            <a:ext cx="2160240" cy="369332"/>
          </a:xfrm>
          <a:prstGeom prst="rect">
            <a:avLst/>
          </a:prstGeom>
          <a:noFill/>
        </p:spPr>
        <p:txBody>
          <a:bodyPr wrap="square" rtlCol="0">
            <a:spAutoFit/>
          </a:bodyPr>
          <a:lstStyle/>
          <a:p>
            <a:r>
              <a:rPr lang="en-US" dirty="0"/>
              <a:t>Threshold: &lt;=0.015</a:t>
            </a:r>
          </a:p>
        </p:txBody>
      </p:sp>
      <p:pic>
        <p:nvPicPr>
          <p:cNvPr id="8"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25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309</Words>
  <Application>Microsoft Macintosh PowerPoint</Application>
  <PresentationFormat>On-screen Show (4:3)</PresentationFormat>
  <Paragraphs>14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Dear all,   Here is an update from our last discussion (see Fahmeed’s previous email on 6/16/2020) on T2 ,T2star, ADC analysis and how we can compare the ischemic vs. hemorrhagic lesion. We propose that after ischemic lesion definition (using T2 and ADC maps) we use that as a mask for the T2* maps. Then by using some sort of a ranking of short T2 values, we assign a ranking for possible hemorrhagic lesion. The goal of this analysis is to create 3 masks: 1. Ventricle mask from the ADC. 2. Ischemic lesion mask from T2 (need Ventricle mask) 3. Hemorrhagic mask from T2star (need Ischemic lesion mask) Please see the attached slides. We took example from previous Yale stroked mouse (20180409_422d7). These are experiments at 11.7T using volume transmit and  surface receiver using multi-echo sequence. The comparison of these images show that some parts of the ischemic lesion have low T2* values, indicative of hemorrhage. ADC maps (with and without ventricle mask- Slide1), T2 maps (with and without ventricles Slides 2 and 3), Ventricles removed for T2 and T2star (slide 6), T2star threshold showing the hemorrhage in T2star and ischemic lesion in T2star (slide 9) Hemorrhage and ischemic lesion (Slide10) Let's discuss issues at the next MRI group meeting. Thanks.   Best,​ Basav and Fahmeed</vt:lpstr>
      <vt:lpstr>ADC</vt:lpstr>
      <vt:lpstr>T2</vt:lpstr>
      <vt:lpstr>T2 (Ventricles removed)</vt:lpstr>
      <vt:lpstr>Masks of ventricle and lesion </vt:lpstr>
      <vt:lpstr>T2 and T2star</vt:lpstr>
      <vt:lpstr>T2 and T2star (Ventricles removed)</vt:lpstr>
      <vt:lpstr>Lesion mask applied to T2star</vt:lpstr>
      <vt:lpstr>T2star thresholding</vt:lpstr>
      <vt:lpstr>Hemorrhage and ischemic lesions</vt:lpstr>
    </vt:vector>
  </TitlesOfParts>
  <Company>Yale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dc:title>
  <dc:creator>Peter Herman</dc:creator>
  <cp:lastModifiedBy>Ryan Cabeen</cp:lastModifiedBy>
  <cp:revision>20</cp:revision>
  <dcterms:created xsi:type="dcterms:W3CDTF">2020-07-19T21:22:20Z</dcterms:created>
  <dcterms:modified xsi:type="dcterms:W3CDTF">2020-08-27T06:48:20Z</dcterms:modified>
</cp:coreProperties>
</file>