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09" r:id="rId3"/>
    <p:sldId id="428" r:id="rId4"/>
    <p:sldId id="430" r:id="rId5"/>
    <p:sldId id="424" r:id="rId6"/>
    <p:sldId id="403" r:id="rId7"/>
    <p:sldId id="425" r:id="rId8"/>
    <p:sldId id="426" r:id="rId9"/>
    <p:sldId id="407" r:id="rId10"/>
    <p:sldId id="427" r:id="rId11"/>
    <p:sldId id="391" r:id="rId12"/>
    <p:sldId id="328" r:id="rId13"/>
  </p:sldIdLst>
  <p:sldSz cx="9144000" cy="5143500" type="screen16x9"/>
  <p:notesSz cx="6799263" cy="9929813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208"/>
    <a:srgbClr val="2C49D8"/>
    <a:srgbClr val="BA3512"/>
    <a:srgbClr val="FFFBB3"/>
    <a:srgbClr val="FAE0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3" autoAdjust="0"/>
  </p:normalViewPr>
  <p:slideViewPr>
    <p:cSldViewPr snapToObjects="1">
      <p:cViewPr varScale="1">
        <p:scale>
          <a:sx n="195" d="100"/>
          <a:sy n="195" d="100"/>
        </p:scale>
        <p:origin x="888" y="1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0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1" d="100"/>
          <a:sy n="111" d="100"/>
        </p:scale>
        <p:origin x="5268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AD12A-922C-8845-B22A-15F26EF0D67D}" type="datetimeFigureOut">
              <a:rPr lang="fr-FR" smtClean="0"/>
              <a:pPr/>
              <a:t>10/06/2025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F2256-0720-684A-A147-7E4C9E78095C}" type="slidenum">
              <a:rPr lang="fr-FR" smtClean="0"/>
              <a:pPr/>
              <a:t>‹Nr.›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43944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10" name="Shape 10"/>
          <p:cNvSpPr>
            <a:spLocks noGrp="1"/>
          </p:cNvSpPr>
          <p:nvPr>
            <p:ph type="body" sz="quarter" idx="1"/>
          </p:nvPr>
        </p:nvSpPr>
        <p:spPr>
          <a:xfrm>
            <a:off x="906569" y="4716661"/>
            <a:ext cx="4986126" cy="4468416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9306204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8287" cy="3724275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baseline="0" noProof="0" dirty="0"/>
          </a:p>
        </p:txBody>
      </p:sp>
    </p:spTree>
    <p:extLst>
      <p:ext uri="{BB962C8B-B14F-4D97-AF65-F5344CB8AC3E}">
        <p14:creationId xmlns:p14="http://schemas.microsoft.com/office/powerpoint/2010/main" val="17321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ans titre.png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12700" y="0"/>
            <a:ext cx="9131300" cy="5143500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8523142" y="4781550"/>
            <a:ext cx="38099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3F2256-0720-684A-A147-7E4C9E78095C}" type="slidenum">
              <a:rPr lang="fr-FR" sz="1200" b="1" smtClean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indent="0" algn="r" defTabSz="457200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fr-FR" sz="1200" b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 descr="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00" y="87442"/>
            <a:ext cx="790569" cy="426908"/>
          </a:xfrm>
          <a:prstGeom prst="rect">
            <a:avLst/>
          </a:prstGeom>
          <a:effectLst>
            <a:outerShdw blurRad="50800" dist="38100" dir="132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Sans titre.png"/>
          <p:cNvPicPr>
            <a:picLocks noChangeAspect="1"/>
          </p:cNvPicPr>
          <p:nvPr userDrawn="1"/>
        </p:nvPicPr>
        <p:blipFill>
          <a:blip r:embed="rId2">
            <a:grayscl/>
          </a:blip>
          <a:stretch>
            <a:fillRect/>
          </a:stretch>
        </p:blipFill>
        <p:spPr>
          <a:xfrm>
            <a:off x="-608158" y="0"/>
            <a:ext cx="9131300" cy="5143500"/>
          </a:xfrm>
          <a:prstGeom prst="rect">
            <a:avLst/>
          </a:prstGeom>
        </p:spPr>
      </p:pic>
      <p:sp>
        <p:nvSpPr>
          <p:cNvPr id="4" name="ZoneTexte 3"/>
          <p:cNvSpPr txBox="1"/>
          <p:nvPr userDrawn="1"/>
        </p:nvSpPr>
        <p:spPr>
          <a:xfrm>
            <a:off x="8523142" y="4781550"/>
            <a:ext cx="44134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3F2256-0720-684A-A147-7E4C9E78095C}" type="slidenum">
              <a:rPr lang="fr-FR" sz="1200" b="1" smtClean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indent="0" algn="r" defTabSz="457200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fr-FR" sz="1200" b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Image 5" descr="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00" y="87442"/>
            <a:ext cx="790569" cy="426908"/>
          </a:xfrm>
          <a:prstGeom prst="rect">
            <a:avLst/>
          </a:prstGeom>
          <a:effectLst>
            <a:outerShdw blurRad="50800" dist="38100" dir="132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Espace réservé du pied de page 2"/>
          <p:cNvSpPr txBox="1">
            <a:spLocks/>
          </p:cNvSpPr>
          <p:nvPr userDrawn="1"/>
        </p:nvSpPr>
        <p:spPr>
          <a:xfrm>
            <a:off x="840986" y="128219"/>
            <a:ext cx="5891254" cy="319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457200">
              <a:defRPr sz="1200">
                <a:solidFill>
                  <a:schemeClr val="tx1">
                    <a:tint val="75000"/>
                  </a:schemeClr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457200" defTabSz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 defTabSz="4572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 defTabSz="4572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 defTabSz="4572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 defTabSz="4572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 defTabSz="457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 defTabSz="4572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 defTabSz="4572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fr-FR" sz="1100" b="1" dirty="0"/>
              <a:t>65</a:t>
            </a:r>
            <a:r>
              <a:rPr lang="fr-FR" sz="1100" b="1" baseline="30000" dirty="0"/>
              <a:t>th</a:t>
            </a:r>
            <a:r>
              <a:rPr lang="fr-FR" sz="1100" b="1" dirty="0"/>
              <a:t> CA/B Forum F2F Meeting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0"/>
          </p:nvPr>
        </p:nvSpPr>
        <p:spPr>
          <a:xfrm>
            <a:off x="471488" y="1203325"/>
            <a:ext cx="8242300" cy="3578225"/>
          </a:xfrm>
        </p:spPr>
        <p:txBody>
          <a:bodyPr anchor="t">
            <a:normAutofit/>
          </a:bodyPr>
          <a:lstStyle>
            <a:lvl1pPr marL="342900" indent="-342900" algn="l">
              <a:lnSpc>
                <a:spcPct val="150000"/>
              </a:lnSpc>
              <a:buSzPct val="120000"/>
              <a:buFont typeface="Calibri" panose="020F0502020204030204" pitchFamily="34" charset="0"/>
              <a:buChar char="•"/>
              <a:defRPr sz="2000">
                <a:effectLst/>
                <a:latin typeface="Calibri" panose="020F0502020204030204" pitchFamily="34" charset="0"/>
              </a:defRPr>
            </a:lvl1pPr>
            <a:lvl2pPr algn="l">
              <a:lnSpc>
                <a:spcPct val="150000"/>
              </a:lnSpc>
              <a:buSzPct val="110000"/>
              <a:defRPr sz="2000">
                <a:effectLst/>
                <a:latin typeface="Calibri" panose="020F0502020204030204" pitchFamily="34" charset="0"/>
              </a:defRPr>
            </a:lvl2pPr>
            <a:lvl3pPr algn="l">
              <a:lnSpc>
                <a:spcPct val="150000"/>
              </a:lnSpc>
              <a:defRPr sz="2000">
                <a:effectLst/>
                <a:latin typeface="Calibri" panose="020F0502020204030204" pitchFamily="34" charset="0"/>
              </a:defRPr>
            </a:lvl3pPr>
            <a:lvl4pPr algn="l">
              <a:lnSpc>
                <a:spcPct val="150000"/>
              </a:lnSpc>
              <a:defRPr sz="2000">
                <a:effectLst/>
                <a:latin typeface="Calibri" panose="020F0502020204030204" pitchFamily="34" charset="0"/>
              </a:defRPr>
            </a:lvl4pPr>
            <a:lvl5pPr algn="l">
              <a:lnSpc>
                <a:spcPct val="150000"/>
              </a:lnSpc>
              <a:defRPr sz="2000">
                <a:effectLst/>
                <a:latin typeface="Calibri" panose="020F0502020204030204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457200" y="442563"/>
            <a:ext cx="8229600" cy="621061"/>
          </a:xfrm>
          <a:prstGeom prst="rect">
            <a:avLst/>
          </a:prstGeom>
        </p:spPr>
        <p:txBody>
          <a:bodyPr/>
          <a:lstStyle>
            <a:lvl1pPr algn="l">
              <a:defRPr sz="2800" cap="none" baseline="0">
                <a:effectLst/>
                <a:latin typeface="Calibri" panose="020F050202020403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4904304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d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body" idx="1"/>
          </p:nvPr>
        </p:nvSpPr>
        <p:spPr>
          <a:xfrm>
            <a:off x="3200400" y="209551"/>
            <a:ext cx="5703741" cy="449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  <a:effectLst/>
              </a:defRPr>
            </a:pPr>
            <a:r>
              <a:rPr sz="2600" b="1" dirty="0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</a:rPr>
              <a:t>Cliquez pour modifier les styles du texte du masque</a:t>
            </a:r>
          </a:p>
          <a:p>
            <a:pPr lvl="1">
              <a:defRPr sz="1800" b="0">
                <a:solidFill>
                  <a:srgbClr val="000000"/>
                </a:solidFill>
                <a:effectLst/>
              </a:defRPr>
            </a:pPr>
            <a:r>
              <a:rPr sz="2600" b="1" dirty="0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</a:rPr>
              <a:t>Deuxième niveau</a:t>
            </a:r>
          </a:p>
          <a:p>
            <a:pPr lvl="2">
              <a:defRPr sz="1800" b="0">
                <a:solidFill>
                  <a:srgbClr val="000000"/>
                </a:solidFill>
                <a:effectLst/>
              </a:defRPr>
            </a:pPr>
            <a:r>
              <a:rPr sz="2600" b="1" dirty="0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</a:rPr>
              <a:t>Troisième niveau</a:t>
            </a:r>
          </a:p>
          <a:p>
            <a:pPr lvl="3">
              <a:defRPr sz="1800" b="0">
                <a:solidFill>
                  <a:srgbClr val="000000"/>
                </a:solidFill>
                <a:effectLst/>
              </a:defRPr>
            </a:pPr>
            <a:r>
              <a:rPr sz="2600" b="1" dirty="0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</a:rPr>
              <a:t>Quatrième niveau</a:t>
            </a:r>
          </a:p>
          <a:p>
            <a:pPr lvl="4">
              <a:defRPr sz="1800" b="0">
                <a:solidFill>
                  <a:srgbClr val="000000"/>
                </a:solidFill>
                <a:effectLst/>
              </a:defRPr>
            </a:pPr>
            <a:r>
              <a:rPr sz="2600" b="1" dirty="0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</a:rPr>
              <a:t>Cinquième niveau</a:t>
            </a:r>
          </a:p>
        </p:txBody>
      </p:sp>
      <p:pic>
        <p:nvPicPr>
          <p:cNvPr id="4" name="Image 3" descr="Sans titre.pn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3022600" cy="5143500"/>
          </a:xfrm>
          <a:prstGeom prst="rect">
            <a:avLst/>
          </a:prstGeom>
        </p:spPr>
      </p:pic>
      <p:sp>
        <p:nvSpPr>
          <p:cNvPr id="10" name="ZoneTexte 9"/>
          <p:cNvSpPr txBox="1"/>
          <p:nvPr userDrawn="1"/>
        </p:nvSpPr>
        <p:spPr>
          <a:xfrm>
            <a:off x="8523142" y="4781550"/>
            <a:ext cx="380999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r" defTabSz="457200" rtl="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3F2256-0720-684A-A147-7E4C9E78095C}" type="slidenum">
              <a:rPr lang="fr-FR" sz="1200" b="1" smtClean="0">
                <a:solidFill>
                  <a:schemeClr val="tx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pPr marL="0" marR="0" indent="0" algn="r" defTabSz="457200" rtl="0" eaLnBrk="1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fr-FR" sz="1200" b="1" dirty="0">
              <a:solidFill>
                <a:schemeClr val="tx2">
                  <a:lumMod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1" r:id="rId3"/>
  </p:sldLayoutIdLst>
  <p:transition spd="med"/>
  <p:hf hdr="0" dt="0"/>
  <p:txStyles>
    <p:titleStyle>
      <a:lvl1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1pPr>
      <a:lvl2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2pPr>
      <a:lvl3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3pPr>
      <a:lvl4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4pPr>
      <a:lvl5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5pPr>
      <a:lvl6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6pPr>
      <a:lvl7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7pPr>
      <a:lvl8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8pPr>
      <a:lvl9pPr algn="ctr" defTabSz="457200">
        <a:defRPr sz="3200" b="1" cap="all">
          <a:solidFill>
            <a:srgbClr val="333333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9pPr>
    </p:titleStyle>
    <p:bodyStyle>
      <a:lvl1pPr marL="342900" indent="-342900" algn="ctr" defTabSz="457200"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1pPr>
      <a:lvl2pPr marL="766762" indent="-309562" algn="ctr" defTabSz="457200">
        <a:buSzPct val="12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2pPr>
      <a:lvl3pPr marL="1211580" indent="-297180" algn="ctr" defTabSz="457200">
        <a:buSzPct val="10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3pPr>
      <a:lvl4pPr marL="1668779" indent="-297179" algn="ctr" defTabSz="457200">
        <a:buSzPct val="8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4pPr>
      <a:lvl5pPr marL="2125979" indent="-297179" algn="ctr" defTabSz="457200">
        <a:buSzPct val="6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5pPr>
      <a:lvl6pPr marL="2583179" indent="-297179" algn="ctr" defTabSz="457200">
        <a:buSzPct val="10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6pPr>
      <a:lvl7pPr marL="3040379" indent="-297179" algn="ctr" defTabSz="457200">
        <a:buSzPct val="10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7pPr>
      <a:lvl8pPr marL="3497579" indent="-297179" algn="ctr" defTabSz="457200">
        <a:buSzPct val="10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8pPr>
      <a:lvl9pPr marL="3954779" indent="-297179" algn="ctr" defTabSz="457200">
        <a:buSzPct val="100000"/>
        <a:buChar char="•"/>
        <a:defRPr sz="2600" b="1">
          <a:solidFill>
            <a:srgbClr val="404040"/>
          </a:solidFill>
          <a:effectLst>
            <a:outerShdw blurRad="38100" dist="50800" dir="2700000" rotWithShape="0">
              <a:srgbClr val="000000">
                <a:alpha val="40000"/>
              </a:srgbClr>
            </a:outerShdw>
          </a:effectLst>
          <a:latin typeface="Cambria"/>
          <a:ea typeface="Cambria"/>
          <a:cs typeface="Cambria"/>
          <a:sym typeface="Cambria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ecretary@acab-c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Sans tit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21" y="9610"/>
            <a:ext cx="5004048" cy="5143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ZoneTexte 1"/>
          <p:cNvSpPr txBox="1"/>
          <p:nvPr/>
        </p:nvSpPr>
        <p:spPr>
          <a:xfrm>
            <a:off x="251520" y="4227934"/>
            <a:ext cx="4608512" cy="646329"/>
          </a:xfrm>
          <a:prstGeom prst="rect">
            <a:avLst/>
          </a:prstGeom>
          <a:noFill/>
          <a:ln w="0" cap="flat" cmpd="sng" algn="ctr">
            <a:solidFill>
              <a:schemeClr val="bg1"/>
            </a:solidFill>
            <a:prstDash val="solid"/>
            <a:miter lim="400000"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DE" b="1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b="1" baseline="30000" dirty="0" err="1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CA/B Forum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sym typeface="Calibri"/>
              </a:rPr>
              <a:t> F2F Meeting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June 10</a:t>
            </a:r>
            <a:r>
              <a:rPr lang="de-DE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to 12</a:t>
            </a:r>
            <a:r>
              <a:rPr lang="en-US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2025 – </a:t>
            </a:r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Toronto</a:t>
            </a:r>
            <a:endParaRPr kumimoji="0" lang="en-US" sz="1800" b="1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sym typeface="Calibri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35496" y="2016592"/>
            <a:ext cx="439248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/>
            <a:r>
              <a:rPr lang="en-US" sz="2000" b="1" dirty="0"/>
              <a:t>Accredited Conformity Assessment </a:t>
            </a:r>
          </a:p>
          <a:p>
            <a:pPr lvl="0" algn="ctr"/>
            <a:r>
              <a:rPr lang="en-US" sz="2000" b="1" dirty="0"/>
              <a:t>Bodies Council</a:t>
            </a:r>
          </a:p>
          <a:p>
            <a:pPr lvl="0" algn="ctr"/>
            <a:endParaRPr lang="en-US" sz="2000" b="1" dirty="0"/>
          </a:p>
          <a:p>
            <a:pPr lvl="0" algn="ctr"/>
            <a:r>
              <a:rPr lang="en-US" sz="2000" b="1" dirty="0">
                <a:solidFill>
                  <a:srgbClr val="C00000"/>
                </a:solidFill>
              </a:rPr>
              <a:t>ACAB’c update</a:t>
            </a:r>
          </a:p>
          <a:p>
            <a:pPr lvl="0" algn="ctr"/>
            <a:r>
              <a:rPr lang="en-US" b="1" dirty="0">
                <a:solidFill>
                  <a:schemeClr val="tx1"/>
                </a:solidFill>
              </a:rPr>
              <a:t>Clemens Wanko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Matthias Wiedenhorst</a:t>
            </a:r>
          </a:p>
        </p:txBody>
      </p:sp>
      <p:pic>
        <p:nvPicPr>
          <p:cNvPr id="6" name="Image 5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6779"/>
            <a:ext cx="3389410" cy="1830282"/>
          </a:xfrm>
          <a:prstGeom prst="rect">
            <a:avLst/>
          </a:prstGeom>
          <a:effectLst>
            <a:outerShdw blurRad="50800" dist="38100" dir="132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EBBD2-FDC7-F503-B56A-EA3C90595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08DFA1B7-434A-B7DF-D07D-326397C6ACAF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5616624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EU-Legislation: news-update for CA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(European eIDAS2/NIS2/GDPR/…)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1838EB5-0F4D-6A9E-F8EE-D2672101A5D2}"/>
              </a:ext>
            </a:extLst>
          </p:cNvPr>
          <p:cNvSpPr txBox="1"/>
          <p:nvPr/>
        </p:nvSpPr>
        <p:spPr>
          <a:xfrm>
            <a:off x="457200" y="1707654"/>
            <a:ext cx="7715199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r>
              <a:rPr lang="en-GB" b="1" dirty="0">
                <a:solidFill>
                  <a:schemeClr val="tx1"/>
                </a:solidFill>
              </a:rPr>
              <a:t>Batch 3 drafts…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concern EU based CA/TSP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link-in ETSI standards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adapt/change/amend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ETSI standards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GB" dirty="0">
              <a:solidFill>
                <a:schemeClr val="tx1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endParaRPr lang="en-GB" b="1" dirty="0">
              <a:solidFill>
                <a:schemeClr val="tx1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r>
              <a:rPr lang="en-GB" b="1" dirty="0">
                <a:solidFill>
                  <a:schemeClr val="tx1"/>
                </a:solidFill>
              </a:rPr>
              <a:t>Note: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Current drafts require use of Common Criteria (CC/EU-CC) certified devices (HSM)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for CA/TSP-keys – </a:t>
            </a:r>
            <a:r>
              <a:rPr lang="en-GB" u="sng" dirty="0">
                <a:solidFill>
                  <a:schemeClr val="tx1"/>
                </a:solidFill>
              </a:rPr>
              <a:t>fading out NIST FIPS-140 certified ones!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18394D4-67C5-CA86-AD0F-E2AEB365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3598"/>
            <a:ext cx="493685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A002EB9B-F2BD-CF91-7B86-473D3D26EC4D}"/>
              </a:ext>
            </a:extLst>
          </p:cNvPr>
          <p:cNvSpPr txBox="1"/>
          <p:nvPr/>
        </p:nvSpPr>
        <p:spPr>
          <a:xfrm rot="20887052">
            <a:off x="6774865" y="4212048"/>
            <a:ext cx="223224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CA/TSP </a:t>
            </a:r>
            <a:r>
              <a:rPr kumimoji="0" lang="de-DE" sz="18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18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want</a:t>
            </a: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kumimoji="0" lang="de-DE" sz="18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</a:t>
            </a:r>
            <a:b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de-DE" sz="18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comment</a:t>
            </a: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on </a:t>
            </a:r>
            <a:r>
              <a:rPr kumimoji="0" lang="de-DE" sz="1800" b="1" i="0" u="none" strike="noStrike" cap="none" spc="0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drafts</a:t>
            </a: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4826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457200" y="339502"/>
            <a:ext cx="8435280" cy="1363277"/>
          </a:xfrm>
        </p:spPr>
        <p:txBody>
          <a:bodyPr/>
          <a:lstStyle/>
          <a:p>
            <a:pPr algn="ctr"/>
            <a:r>
              <a:rPr lang="de-DE" dirty="0" err="1"/>
              <a:t>Questions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09" b="90000" l="10000" r="90000">
                        <a14:foregroundMark x1="26094" y1="59922" x2="26094" y2="599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627534"/>
            <a:ext cx="4515966" cy="451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1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387261"/>
            <a:ext cx="2811388" cy="1518150"/>
          </a:xfrm>
          <a:prstGeom prst="rect">
            <a:avLst/>
          </a:prstGeom>
          <a:effectLst>
            <a:outerShdw blurRad="50800" dist="38100" dir="132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hape 14"/>
          <p:cNvSpPr/>
          <p:nvPr/>
        </p:nvSpPr>
        <p:spPr>
          <a:xfrm>
            <a:off x="1043608" y="2884742"/>
            <a:ext cx="6912768" cy="20467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spcAft>
                <a:spcPts val="6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The Accredited Conformity Assessment Bodies’ council</a:t>
            </a:r>
          </a:p>
          <a:p>
            <a:pPr lvl="0" algn="ctr">
              <a:spcAft>
                <a:spcPts val="6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72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Bd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Edgar </a:t>
            </a:r>
            <a:r>
              <a:rPr lang="en-US" b="1" dirty="0" err="1">
                <a:solidFill>
                  <a:schemeClr val="bg2">
                    <a:lumMod val="75000"/>
                  </a:schemeClr>
                </a:solidFill>
              </a:rPr>
              <a:t>quinet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pPr lvl="0" algn="ctr">
              <a:spcAft>
                <a:spcPts val="6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75014 Paris – France</a:t>
            </a:r>
          </a:p>
          <a:p>
            <a:pPr lvl="0" algn="ctr">
              <a:spcAft>
                <a:spcPts val="6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Secretariat </a:t>
            </a:r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Jurger Uka</a:t>
            </a:r>
          </a:p>
          <a:p>
            <a:pPr lvl="0" algn="ctr">
              <a:spcAft>
                <a:spcPts val="600"/>
              </a:spcAft>
            </a:pPr>
            <a:r>
              <a:rPr lang="fr-FR" b="1" dirty="0">
                <a:solidFill>
                  <a:schemeClr val="bg2">
                    <a:lumMod val="75000"/>
                  </a:schemeClr>
                </a:solidFill>
              </a:rPr>
              <a:t>jurger.uka@tuv-austria.com - +49 171 9178436</a:t>
            </a:r>
          </a:p>
          <a:p>
            <a:pPr lvl="0" algn="ctr">
              <a:spcAft>
                <a:spcPts val="600"/>
              </a:spcAft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hlinkClick r:id="rId3"/>
              </a:rPr>
              <a:t>secretary@acab-c.org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  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09600" y="679377"/>
            <a:ext cx="7920880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For further information or in order to register, please contact us at:</a:t>
            </a:r>
          </a:p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rgbClr val="2C49D8"/>
                </a:solidFill>
              </a:rPr>
              <a:t>www.acab-c.com </a:t>
            </a:r>
          </a:p>
        </p:txBody>
      </p:sp>
    </p:spTree>
    <p:extLst>
      <p:ext uri="{BB962C8B-B14F-4D97-AF65-F5344CB8AC3E}">
        <p14:creationId xmlns:p14="http://schemas.microsoft.com/office/powerpoint/2010/main" val="7149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C028-6F1A-94F1-2AE9-BB146961F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>
            <a:extLst>
              <a:ext uri="{FF2B5EF4-FFF2-40B4-BE49-F238E27FC236}">
                <a16:creationId xmlns:a16="http://schemas.microsoft.com/office/drawing/2014/main" id="{15B9A66F-D4D9-DC46-F695-660B3C55F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7687"/>
            <a:ext cx="8075240" cy="3880327"/>
          </a:xfrm>
        </p:spPr>
        <p:txBody>
          <a:bodyPr>
            <a:noAutofit/>
          </a:bodyPr>
          <a:lstStyle/>
          <a:p>
            <a:pPr marL="0" indent="0">
              <a:buClr>
                <a:srgbClr val="BA3512"/>
              </a:buClr>
              <a:buNone/>
            </a:pPr>
            <a:endParaRPr lang="en-US" dirty="0"/>
          </a:p>
          <a:p>
            <a:pPr marL="0" indent="0">
              <a:buClr>
                <a:srgbClr val="BA3512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Updates from the Council</a:t>
            </a: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Report update: Audit Attestation Letter Templates</a:t>
            </a:r>
            <a:endParaRPr lang="en-DE" dirty="0">
              <a:solidFill>
                <a:schemeClr val="tx1"/>
              </a:solidFill>
            </a:endParaRP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EU-Legislation: news-update for CA</a:t>
            </a:r>
          </a:p>
          <a:p>
            <a:pPr marL="0" indent="0">
              <a:buClr>
                <a:srgbClr val="BA3512"/>
              </a:buClr>
              <a:buNone/>
            </a:pPr>
            <a:r>
              <a:rPr lang="de-DE" dirty="0">
                <a:solidFill>
                  <a:schemeClr val="tx1"/>
                </a:solidFill>
              </a:rPr>
              <a:t>Questions?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27F1D9F3-8FBB-4438-700D-0DEB64EAF14A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8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8C3D3-CA40-F5C0-A731-871E6CB0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415D74B7-7A69-D203-78F1-D22F8023DAE2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WebTSI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WebTrust</a:t>
            </a:r>
            <a:r>
              <a:rPr lang="en-US" sz="1800" dirty="0">
                <a:solidFill>
                  <a:schemeClr val="tx1"/>
                </a:solidFill>
              </a:rPr>
              <a:t> &amp; ETSI</a:t>
            </a:r>
          </a:p>
        </p:txBody>
      </p:sp>
      <p:pic>
        <p:nvPicPr>
          <p:cNvPr id="9" name="Grafik 8" descr="Ein Bild, das Gebäude, draußen, Himmel, Skyline enthält.&#10;&#10;KI-generierte Inhalte können fehlerhaft sein.">
            <a:extLst>
              <a:ext uri="{FF2B5EF4-FFF2-40B4-BE49-F238E27FC236}">
                <a16:creationId xmlns:a16="http://schemas.microsoft.com/office/drawing/2014/main" id="{CD2426E9-1856-679D-9F8C-DBB8ACE0E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3" y="1131590"/>
            <a:ext cx="2468873" cy="329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 descr="Ein Bild, das draußen, Gebäude, Himmel, Turm enthält.&#10;&#10;KI-generierte Inhalte können fehlerhaft sein.">
            <a:extLst>
              <a:ext uri="{FF2B5EF4-FFF2-40B4-BE49-F238E27FC236}">
                <a16:creationId xmlns:a16="http://schemas.microsoft.com/office/drawing/2014/main" id="{29C6C839-0101-5036-CE47-EAD5F17342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3" y="1743861"/>
            <a:ext cx="3525011" cy="26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 descr="Ein Bild, das Kleidung, Person, Mann, Jeans enthält.&#10;&#10;KI-generierte Inhalte können fehlerhaft sein.">
            <a:extLst>
              <a:ext uri="{FF2B5EF4-FFF2-40B4-BE49-F238E27FC236}">
                <a16:creationId xmlns:a16="http://schemas.microsoft.com/office/drawing/2014/main" id="{F49A4F63-9675-64BC-25FA-CB8DB7E64E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0" y="211513"/>
            <a:ext cx="3721669" cy="226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C46791B-C44F-973E-62AB-F513A416B68F}"/>
              </a:ext>
            </a:extLst>
          </p:cNvPr>
          <p:cNvSpPr txBox="1"/>
          <p:nvPr/>
        </p:nvSpPr>
        <p:spPr>
          <a:xfrm>
            <a:off x="4355976" y="2571750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BERLIN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055401D-0535-BFCD-E57C-1D52796A7444}"/>
              </a:ext>
            </a:extLst>
          </p:cNvPr>
          <p:cNvSpPr txBox="1"/>
          <p:nvPr/>
        </p:nvSpPr>
        <p:spPr>
          <a:xfrm>
            <a:off x="6627709" y="2546078"/>
            <a:ext cx="11521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TORONTO</a:t>
            </a:r>
          </a:p>
        </p:txBody>
      </p:sp>
    </p:spTree>
    <p:extLst>
      <p:ext uri="{BB962C8B-B14F-4D97-AF65-F5344CB8AC3E}">
        <p14:creationId xmlns:p14="http://schemas.microsoft.com/office/powerpoint/2010/main" val="509293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4AF3E-385D-2C6B-F9B7-A2D09DF75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B13757B1-C0A0-E788-7851-FFF1EE8A4C24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 err="1">
                <a:solidFill>
                  <a:schemeClr val="tx1"/>
                </a:solidFill>
              </a:rPr>
              <a:t>WebTSI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1800" dirty="0" err="1">
                <a:solidFill>
                  <a:schemeClr val="tx1"/>
                </a:solidFill>
              </a:rPr>
              <a:t>WebTrust</a:t>
            </a:r>
            <a:r>
              <a:rPr lang="en-US" sz="1800" dirty="0">
                <a:solidFill>
                  <a:schemeClr val="tx1"/>
                </a:solidFill>
              </a:rPr>
              <a:t> &amp; ETSI</a:t>
            </a:r>
          </a:p>
        </p:txBody>
      </p:sp>
      <p:pic>
        <p:nvPicPr>
          <p:cNvPr id="9" name="Grafik 8" descr="Ein Bild, das Gebäude, draußen, Himmel, Skyline enthält.&#10;&#10;KI-generierte Inhalte können fehlerhaft sein.">
            <a:extLst>
              <a:ext uri="{FF2B5EF4-FFF2-40B4-BE49-F238E27FC236}">
                <a16:creationId xmlns:a16="http://schemas.microsoft.com/office/drawing/2014/main" id="{B4241616-68D8-227F-A49A-2DE51B748A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743" y="1131590"/>
            <a:ext cx="2468873" cy="3291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Grafik 10" descr="Ein Bild, das draußen, Gebäude, Himmel, Turm enthält.&#10;&#10;KI-generierte Inhalte können fehlerhaft sein.">
            <a:extLst>
              <a:ext uri="{FF2B5EF4-FFF2-40B4-BE49-F238E27FC236}">
                <a16:creationId xmlns:a16="http://schemas.microsoft.com/office/drawing/2014/main" id="{599F980E-2369-3B7B-9F6E-99371189B6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203" y="1743861"/>
            <a:ext cx="3525011" cy="2643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fik 3" descr="Ein Bild, das Kleidung, Person, Mann, Jeans enthält.&#10;&#10;KI-generierte Inhalte können fehlerhaft sein.">
            <a:extLst>
              <a:ext uri="{FF2B5EF4-FFF2-40B4-BE49-F238E27FC236}">
                <a16:creationId xmlns:a16="http://schemas.microsoft.com/office/drawing/2014/main" id="{EC395EF7-4ADA-0332-18EE-3337BF46A5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160" y="211513"/>
            <a:ext cx="3721669" cy="22649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805BE0C-8CEC-23F5-CF9C-72B3635DE81C}"/>
              </a:ext>
            </a:extLst>
          </p:cNvPr>
          <p:cNvSpPr txBox="1"/>
          <p:nvPr/>
        </p:nvSpPr>
        <p:spPr>
          <a:xfrm>
            <a:off x="4355976" y="2571750"/>
            <a:ext cx="79208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BERLIN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DF3B6A-6EE5-EC64-25C6-1C3C9F87B168}"/>
              </a:ext>
            </a:extLst>
          </p:cNvPr>
          <p:cNvSpPr txBox="1"/>
          <p:nvPr/>
        </p:nvSpPr>
        <p:spPr>
          <a:xfrm>
            <a:off x="6627709" y="2546078"/>
            <a:ext cx="115212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TORONTO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0B9D5859-1E1B-0340-6E07-23F975D18A32}"/>
              </a:ext>
            </a:extLst>
          </p:cNvPr>
          <p:cNvSpPr txBox="1"/>
          <p:nvPr/>
        </p:nvSpPr>
        <p:spPr>
          <a:xfrm>
            <a:off x="355755" y="4562867"/>
            <a:ext cx="6340875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400" b="1" dirty="0" err="1">
                <a:solidFill>
                  <a:srgbClr val="C00000"/>
                </a:solidFill>
              </a:rPr>
              <a:t>WebTrust</a:t>
            </a:r>
            <a:r>
              <a:rPr lang="en-GB" sz="1400" b="1" dirty="0">
                <a:solidFill>
                  <a:srgbClr val="C00000"/>
                </a:solidFill>
              </a:rPr>
              <a:t> @ ACAB’c &gt;&gt;&gt; General Assembly Meeting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Thessaloniki, Greece - July 1</a:t>
            </a:r>
            <a:r>
              <a:rPr lang="en-GB" sz="1400" baseline="30000" dirty="0">
                <a:solidFill>
                  <a:schemeClr val="tx1"/>
                </a:solidFill>
              </a:rPr>
              <a:t>st</a:t>
            </a:r>
            <a:r>
              <a:rPr lang="en-GB" sz="1400" dirty="0">
                <a:solidFill>
                  <a:schemeClr val="tx1"/>
                </a:solidFill>
              </a:rPr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41247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055F-1E02-47D3-F4DF-8B3F9216A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>
            <a:extLst>
              <a:ext uri="{FF2B5EF4-FFF2-40B4-BE49-F238E27FC236}">
                <a16:creationId xmlns:a16="http://schemas.microsoft.com/office/drawing/2014/main" id="{CB0378B4-0563-FC23-14D6-49DC4229F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7687"/>
            <a:ext cx="8075240" cy="3880327"/>
          </a:xfrm>
        </p:spPr>
        <p:txBody>
          <a:bodyPr>
            <a:noAutofit/>
          </a:bodyPr>
          <a:lstStyle/>
          <a:p>
            <a:pPr marL="0" indent="0">
              <a:buClr>
                <a:srgbClr val="BA3512"/>
              </a:buClr>
              <a:buNone/>
            </a:pPr>
            <a:endParaRPr lang="en-US" dirty="0"/>
          </a:p>
          <a:p>
            <a:pPr marL="0" indent="0">
              <a:buClr>
                <a:srgbClr val="BA3512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Updates from the Council</a:t>
            </a: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Report update: Audit Attestation Letter Templates</a:t>
            </a:r>
            <a:endParaRPr lang="en-DE" dirty="0">
              <a:solidFill>
                <a:schemeClr val="tx1"/>
              </a:solidFill>
            </a:endParaRP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EU-Legislation: news-update for CA</a:t>
            </a:r>
          </a:p>
          <a:p>
            <a:pPr marL="0" indent="0">
              <a:buClr>
                <a:srgbClr val="BA3512"/>
              </a:buClr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  <a:endParaRPr lang="en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C41755B2-F544-117B-8F7E-0A46B3521B50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1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>
            <a:extLst>
              <a:ext uri="{FF2B5EF4-FFF2-40B4-BE49-F238E27FC236}">
                <a16:creationId xmlns:a16="http://schemas.microsoft.com/office/drawing/2014/main" id="{682726FE-53F8-47ED-B466-E1B92E6A056B}"/>
              </a:ext>
            </a:extLst>
          </p:cNvPr>
          <p:cNvSpPr>
            <a:spLocks noGrp="1"/>
          </p:cNvSpPr>
          <p:nvPr/>
        </p:nvSpPr>
        <p:spPr>
          <a:xfrm>
            <a:off x="457200" y="944149"/>
            <a:ext cx="8075240" cy="388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Autofit/>
          </a:bodyPr>
          <a:lstStyle>
            <a:lvl1pPr marL="342900" indent="-342900" algn="l" defTabSz="457200">
              <a:lnSpc>
                <a:spcPct val="150000"/>
              </a:lnSpc>
              <a:buSzPct val="120000"/>
              <a:buFont typeface="Calibri" panose="020F0502020204030204" pitchFamily="34" charset="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marL="766762" indent="-309562" algn="l" defTabSz="457200">
              <a:lnSpc>
                <a:spcPct val="150000"/>
              </a:lnSpc>
              <a:buSzPct val="11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2pPr>
            <a:lvl3pPr marL="1211580" indent="-297180" algn="l" defTabSz="457200">
              <a:lnSpc>
                <a:spcPct val="150000"/>
              </a:lnSpc>
              <a:buSzPct val="10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3pPr>
            <a:lvl4pPr marL="1668779" indent="-297179" algn="l" defTabSz="457200">
              <a:lnSpc>
                <a:spcPct val="150000"/>
              </a:lnSpc>
              <a:buSzPct val="8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4pPr>
            <a:lvl5pPr marL="2125979" indent="-297179" algn="l" defTabSz="457200">
              <a:lnSpc>
                <a:spcPct val="150000"/>
              </a:lnSpc>
              <a:buSzPct val="6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5pPr>
            <a:lvl6pPr marL="25831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marL="30403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marL="34975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marL="39547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GB" b="0" dirty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br>
              <a:rPr lang="en-DE" b="0" dirty="0"/>
            </a:br>
            <a:endParaRPr lang="en-DE" sz="1500" b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2A1BC5F-4824-2198-EE6A-1FCE948B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266" y="236502"/>
            <a:ext cx="3225534" cy="4587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DB37AAE-ED9F-E6D8-96AC-E09D5C9B334E}"/>
              </a:ext>
            </a:extLst>
          </p:cNvPr>
          <p:cNvSpPr txBox="1"/>
          <p:nvPr/>
        </p:nvSpPr>
        <p:spPr>
          <a:xfrm>
            <a:off x="457200" y="2345704"/>
            <a:ext cx="3979093" cy="144654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00000"/>
                </a:solidFill>
              </a:rPr>
              <a:t>Stable version!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1" dirty="0">
                <a:solidFill>
                  <a:srgbClr val="C00000"/>
                </a:solidFill>
              </a:rPr>
              <a:t>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1"/>
                </a:solidFill>
              </a:rPr>
              <a:t>Please download from: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C00000"/>
                </a:solidFill>
              </a:rPr>
              <a:t>https:\\acab-c.com\downloads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C91208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C669DEC8-5A35-EA5A-473D-117E28E02DD3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I. Key Ceremony Report:</a:t>
            </a:r>
          </a:p>
        </p:txBody>
      </p:sp>
    </p:spTree>
    <p:extLst>
      <p:ext uri="{BB962C8B-B14F-4D97-AF65-F5344CB8AC3E}">
        <p14:creationId xmlns:p14="http://schemas.microsoft.com/office/powerpoint/2010/main" val="3573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BC3C0-4BE4-BBF3-148C-D8C696BFF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">
            <a:extLst>
              <a:ext uri="{FF2B5EF4-FFF2-40B4-BE49-F238E27FC236}">
                <a16:creationId xmlns:a16="http://schemas.microsoft.com/office/drawing/2014/main" id="{A39D427F-C775-188A-408A-3843ADF3EF96}"/>
              </a:ext>
            </a:extLst>
          </p:cNvPr>
          <p:cNvSpPr>
            <a:spLocks noGrp="1"/>
          </p:cNvSpPr>
          <p:nvPr/>
        </p:nvSpPr>
        <p:spPr>
          <a:xfrm>
            <a:off x="457200" y="944149"/>
            <a:ext cx="8075240" cy="3880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lIns="45719" rIns="45719" anchor="t">
            <a:noAutofit/>
          </a:bodyPr>
          <a:lstStyle>
            <a:lvl1pPr marL="342900" indent="-342900" algn="l" defTabSz="457200">
              <a:lnSpc>
                <a:spcPct val="150000"/>
              </a:lnSpc>
              <a:buSzPct val="120000"/>
              <a:buFont typeface="Calibri" panose="020F0502020204030204" pitchFamily="34" charset="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marL="766762" indent="-309562" algn="l" defTabSz="457200">
              <a:lnSpc>
                <a:spcPct val="150000"/>
              </a:lnSpc>
              <a:buSzPct val="11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2pPr>
            <a:lvl3pPr marL="1211580" indent="-297180" algn="l" defTabSz="457200">
              <a:lnSpc>
                <a:spcPct val="150000"/>
              </a:lnSpc>
              <a:buSzPct val="10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3pPr>
            <a:lvl4pPr marL="1668779" indent="-297179" algn="l" defTabSz="457200">
              <a:lnSpc>
                <a:spcPct val="150000"/>
              </a:lnSpc>
              <a:buSzPct val="8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4pPr>
            <a:lvl5pPr marL="2125979" indent="-297179" algn="l" defTabSz="457200">
              <a:lnSpc>
                <a:spcPct val="150000"/>
              </a:lnSpc>
              <a:buSzPct val="60000"/>
              <a:buChar char="•"/>
              <a:defRPr sz="2000" b="1">
                <a:solidFill>
                  <a:srgbClr val="404040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5pPr>
            <a:lvl6pPr marL="25831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marL="30403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marL="34975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marL="3954779" indent="-297179" algn="ctr" defTabSz="457200">
              <a:buSzPct val="100000"/>
              <a:buChar char="•"/>
              <a:defRPr sz="2600" b="1">
                <a:solidFill>
                  <a:srgbClr val="404040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US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Font typeface="Wingdings" panose="05000000000000000000" pitchFamily="2" charset="2"/>
              <a:buChar char="§"/>
            </a:pPr>
            <a:endParaRPr lang="en-US" b="0" dirty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endParaRPr lang="en-GB" b="0" dirty="0"/>
          </a:p>
          <a:p>
            <a:pPr marL="457200" lvl="1" indent="0">
              <a:lnSpc>
                <a:spcPct val="100000"/>
              </a:lnSpc>
              <a:spcAft>
                <a:spcPts val="1200"/>
              </a:spcAft>
              <a:buClr>
                <a:srgbClr val="BA3512"/>
              </a:buClr>
              <a:buNone/>
            </a:pPr>
            <a:br>
              <a:rPr lang="en-DE" b="0" dirty="0"/>
            </a:br>
            <a:endParaRPr lang="en-DE" sz="1500" b="0" dirty="0"/>
          </a:p>
        </p:txBody>
      </p:sp>
      <p:sp>
        <p:nvSpPr>
          <p:cNvPr id="8" name="Titel 2">
            <a:extLst>
              <a:ext uri="{FF2B5EF4-FFF2-40B4-BE49-F238E27FC236}">
                <a16:creationId xmlns:a16="http://schemas.microsoft.com/office/drawing/2014/main" id="{F08233A7-E440-7FB2-A388-E583321FE1C7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II. Standard Reports:</a:t>
            </a:r>
          </a:p>
          <a:p>
            <a:r>
              <a:rPr lang="en-US" sz="2000" dirty="0">
                <a:solidFill>
                  <a:schemeClr val="tx1"/>
                </a:solidFill>
              </a:rPr>
              <a:t>incl.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de-DE" sz="2000" dirty="0"/>
              <a:t>TLS-BR, TLS-EV,</a:t>
            </a:r>
            <a:br>
              <a:rPr lang="de-DE" sz="2000" dirty="0"/>
            </a:br>
            <a:r>
              <a:rPr lang="de-DE" sz="2000" dirty="0"/>
              <a:t>Code </a:t>
            </a:r>
            <a:r>
              <a:rPr lang="de-DE" sz="2000" dirty="0" err="1"/>
              <a:t>Signing</a:t>
            </a:r>
            <a:r>
              <a:rPr lang="de-DE" sz="2000" dirty="0"/>
              <a:t>, SMIME-BR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63E5542-8B88-7636-FF6B-A9AB57F470BA}"/>
              </a:ext>
            </a:extLst>
          </p:cNvPr>
          <p:cNvSpPr txBox="1"/>
          <p:nvPr/>
        </p:nvSpPr>
        <p:spPr>
          <a:xfrm>
            <a:off x="457200" y="2345704"/>
            <a:ext cx="3979093" cy="18158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2400" b="1" dirty="0">
                <a:solidFill>
                  <a:srgbClr val="C00000"/>
                </a:solidFill>
              </a:rPr>
              <a:t>Stable version </a:t>
            </a:r>
            <a:br>
              <a:rPr lang="en-GB" sz="2400" b="1" dirty="0">
                <a:solidFill>
                  <a:srgbClr val="C00000"/>
                </a:solidFill>
              </a:rPr>
            </a:br>
            <a:r>
              <a:rPr lang="en-GB" sz="2400" b="1" dirty="0">
                <a:solidFill>
                  <a:srgbClr val="C00000"/>
                </a:solidFill>
              </a:rPr>
              <a:t>with updates pending!</a:t>
            </a:r>
            <a:r>
              <a:rPr lang="en-GB" b="1" dirty="0">
                <a:solidFill>
                  <a:srgbClr val="C00000"/>
                </a:solidFill>
              </a:rPr>
              <a:t> 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 b="1" dirty="0">
              <a:solidFill>
                <a:srgbClr val="C00000"/>
              </a:solidFill>
            </a:endParaRP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chemeClr val="tx1"/>
                </a:solidFill>
              </a:rPr>
              <a:t>Please download from:</a:t>
            </a:r>
          </a:p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dirty="0">
                <a:solidFill>
                  <a:srgbClr val="C00000"/>
                </a:solidFill>
              </a:rPr>
              <a:t>https:\\acab-c.com\downloads</a:t>
            </a:r>
            <a:endParaRPr kumimoji="0" lang="en-GB" sz="2800" b="1" i="0" u="none" strike="noStrike" cap="none" spc="0" normalizeH="0" baseline="0" dirty="0">
              <a:ln>
                <a:noFill/>
              </a:ln>
              <a:solidFill>
                <a:srgbClr val="C91208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D746681-AA99-5188-6594-331CE90F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321" y="236502"/>
            <a:ext cx="3274251" cy="454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238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4F337-C630-28CD-0A0C-FA8AB0E5F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1">
            <a:extLst>
              <a:ext uri="{FF2B5EF4-FFF2-40B4-BE49-F238E27FC236}">
                <a16:creationId xmlns:a16="http://schemas.microsoft.com/office/drawing/2014/main" id="{716F7255-7900-7F34-0135-32891F17B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67687"/>
            <a:ext cx="8075240" cy="3880327"/>
          </a:xfrm>
        </p:spPr>
        <p:txBody>
          <a:bodyPr>
            <a:noAutofit/>
          </a:bodyPr>
          <a:lstStyle/>
          <a:p>
            <a:pPr marL="0" indent="0">
              <a:buClr>
                <a:srgbClr val="BA3512"/>
              </a:buClr>
              <a:buNone/>
            </a:pPr>
            <a:endParaRPr lang="en-US" dirty="0"/>
          </a:p>
          <a:p>
            <a:pPr marL="0" indent="0">
              <a:buClr>
                <a:srgbClr val="BA3512"/>
              </a:buClr>
              <a:buNone/>
            </a:pPr>
            <a:r>
              <a:rPr lang="en-US" dirty="0">
                <a:solidFill>
                  <a:schemeClr val="tx1"/>
                </a:solidFill>
              </a:rPr>
              <a:t>Updates from the Council</a:t>
            </a: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Report update: Audit Attestation Letter Templates</a:t>
            </a:r>
            <a:endParaRPr lang="en-DE" dirty="0">
              <a:solidFill>
                <a:schemeClr val="bg1">
                  <a:lumMod val="75000"/>
                </a:schemeClr>
              </a:solidFill>
            </a:endParaRPr>
          </a:p>
          <a:p>
            <a:pPr marL="881062" lvl="1" indent="-457200">
              <a:buClr>
                <a:srgbClr val="BA3512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EU-Legislation: news-update for CA</a:t>
            </a:r>
          </a:p>
          <a:p>
            <a:pPr marL="0" indent="0">
              <a:buClr>
                <a:srgbClr val="BA3512"/>
              </a:buClr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Questions?</a:t>
            </a:r>
            <a:endParaRPr lang="en-D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el 2">
            <a:extLst>
              <a:ext uri="{FF2B5EF4-FFF2-40B4-BE49-F238E27FC236}">
                <a16:creationId xmlns:a16="http://schemas.microsoft.com/office/drawing/2014/main" id="{A4B70819-11F3-220F-B71D-1A8D9F3F39BD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4546848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87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2">
            <a:extLst>
              <a:ext uri="{FF2B5EF4-FFF2-40B4-BE49-F238E27FC236}">
                <a16:creationId xmlns:a16="http://schemas.microsoft.com/office/drawing/2014/main" id="{0937671A-6C93-D75A-2492-23B407C3E4A4}"/>
              </a:ext>
            </a:extLst>
          </p:cNvPr>
          <p:cNvSpPr>
            <a:spLocks noGrp="1"/>
          </p:cNvSpPr>
          <p:nvPr/>
        </p:nvSpPr>
        <p:spPr>
          <a:xfrm>
            <a:off x="395536" y="648072"/>
            <a:ext cx="5616624" cy="621061"/>
          </a:xfrm>
          <a:prstGeom prst="rect">
            <a:avLst/>
          </a:prstGeom>
        </p:spPr>
        <p:txBody>
          <a:bodyPr/>
          <a:lstStyle>
            <a:lvl1pPr algn="l" defTabSz="457200">
              <a:defRPr sz="2800" b="1" cap="none" baseline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mbria"/>
                <a:cs typeface="Cambria"/>
                <a:sym typeface="Cambria"/>
              </a:defRPr>
            </a:lvl1pPr>
            <a:lvl2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2pPr>
            <a:lvl3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3pPr>
            <a:lvl4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4pPr>
            <a:lvl5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5pPr>
            <a:lvl6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6pPr>
            <a:lvl7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7pPr>
            <a:lvl8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8pPr>
            <a:lvl9pPr algn="ctr" defTabSz="457200">
              <a:defRPr sz="3200" b="1" cap="all">
                <a:solidFill>
                  <a:srgbClr val="333333"/>
                </a:solidFill>
                <a:effectLst>
                  <a:outerShdw blurRad="38100" dist="50800" dir="2700000" rotWithShape="0">
                    <a:srgbClr val="000000">
                      <a:alpha val="40000"/>
                    </a:srgbClr>
                  </a:outerShdw>
                </a:effectLst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EU-Legislation: news-update for CA</a:t>
            </a:r>
          </a:p>
          <a:p>
            <a:r>
              <a:rPr lang="en-US" sz="1800" b="0" dirty="0">
                <a:solidFill>
                  <a:schemeClr val="tx1"/>
                </a:solidFill>
              </a:rPr>
              <a:t>(European eIDAS2/NIS2/GDPR/…)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6ABBAD7-DDEF-7EC0-A82F-EC9F3175E116}"/>
              </a:ext>
            </a:extLst>
          </p:cNvPr>
          <p:cNvSpPr txBox="1"/>
          <p:nvPr/>
        </p:nvSpPr>
        <p:spPr>
          <a:xfrm>
            <a:off x="457200" y="1707654"/>
            <a:ext cx="7715199" cy="3139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r>
              <a:rPr lang="en-GB" b="1" dirty="0">
                <a:solidFill>
                  <a:schemeClr val="tx1"/>
                </a:solidFill>
              </a:rPr>
              <a:t>Batch 3 drafts…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concern EU based CA/TSP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link-in ETSI standards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lang="en-GB" dirty="0">
                <a:solidFill>
                  <a:schemeClr val="tx1"/>
                </a:solidFill>
              </a:rPr>
              <a:t>adapt/change/amend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ETSI standards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GB" dirty="0">
              <a:solidFill>
                <a:schemeClr val="tx1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endParaRPr lang="en-GB" b="1" dirty="0">
              <a:solidFill>
                <a:schemeClr val="tx1"/>
              </a:solidFill>
            </a:endParaRP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tabLst/>
            </a:pPr>
            <a:r>
              <a:rPr lang="en-GB" b="1" dirty="0">
                <a:solidFill>
                  <a:schemeClr val="tx1"/>
                </a:solidFill>
              </a:rPr>
              <a:t>Note: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Current drafts require use of Common Criteria (CC/EU-CC) certified devices (HSM)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for CA/TSP-keys – </a:t>
            </a:r>
            <a:r>
              <a:rPr lang="en-GB" u="sng" dirty="0">
                <a:solidFill>
                  <a:schemeClr val="tx1"/>
                </a:solidFill>
              </a:rPr>
              <a:t>fading out NIST FIPS-140 certified ones!</a:t>
            </a:r>
          </a:p>
          <a:p>
            <a:pPr marL="285750" marR="0" indent="-2857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2568C7B-5173-6F4C-B21B-B04B107B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3598"/>
            <a:ext cx="4936853" cy="2088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705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Bildschirmpräsentation (16:9)</PresentationFormat>
  <Paragraphs>88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Calibri</vt:lpstr>
      <vt:lpstr>Cambria</vt:lpstr>
      <vt:lpstr>Helvetica Neue</vt:lpstr>
      <vt:lpstr>Wingdings</vt:lpstr>
      <vt:lpstr>Default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Questions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Wanko, Clemens</dc:creator>
  <cp:lastModifiedBy>Wanko Clemens</cp:lastModifiedBy>
  <cp:revision>415</cp:revision>
  <cp:lastPrinted>2023-06-07T17:48:52Z</cp:lastPrinted>
  <dcterms:created xsi:type="dcterms:W3CDTF">2015-06-04T14:08:14Z</dcterms:created>
  <dcterms:modified xsi:type="dcterms:W3CDTF">2025-06-10T16:54:13Z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95c688f-d793-46d3-b7c2-0b0ceacf88f9_Enabled">
    <vt:lpwstr>true</vt:lpwstr>
  </property>
  <property fmtid="{D5CDD505-2E9C-101B-9397-08002B2CF9AE}" pid="3" name="MSIP_Label_995c688f-d793-46d3-b7c2-0b0ceacf88f9_SetDate">
    <vt:lpwstr>2023-02-20T13:06:51Z</vt:lpwstr>
  </property>
  <property fmtid="{D5CDD505-2E9C-101B-9397-08002B2CF9AE}" pid="4" name="MSIP_Label_995c688f-d793-46d3-b7c2-0b0ceacf88f9_Method">
    <vt:lpwstr>Privileged</vt:lpwstr>
  </property>
  <property fmtid="{D5CDD505-2E9C-101B-9397-08002B2CF9AE}" pid="5" name="MSIP_Label_995c688f-d793-46d3-b7c2-0b0ceacf88f9_Name">
    <vt:lpwstr>Public</vt:lpwstr>
  </property>
  <property fmtid="{D5CDD505-2E9C-101B-9397-08002B2CF9AE}" pid="6" name="MSIP_Label_995c688f-d793-46d3-b7c2-0b0ceacf88f9_SiteId">
    <vt:lpwstr>9bca2438-3ff2-47b0-bede-2efe38e71067</vt:lpwstr>
  </property>
  <property fmtid="{D5CDD505-2E9C-101B-9397-08002B2CF9AE}" pid="7" name="MSIP_Label_995c688f-d793-46d3-b7c2-0b0ceacf88f9_ActionId">
    <vt:lpwstr>e31b4b18-712a-4d7a-a038-93f7d8698a38</vt:lpwstr>
  </property>
  <property fmtid="{D5CDD505-2E9C-101B-9397-08002B2CF9AE}" pid="8" name="MSIP_Label_995c688f-d793-46d3-b7c2-0b0ceacf88f9_ContentBits">
    <vt:lpwstr>0</vt:lpwstr>
  </property>
</Properties>
</file>