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6040202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181527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181527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1815271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1815271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181527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181527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181527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181527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181527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181527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81527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181527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181527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181527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3181527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3181527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320255"/>
            <a:ext cx="6741356" cy="1529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Mountain Resort </a:t>
            </a:r>
            <a:br>
              <a:rPr lang="en" dirty="0"/>
            </a:br>
            <a:r>
              <a:rPr lang="en" dirty="0"/>
              <a:t>Ticket Pricing 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Gerald Jean Baptiste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64872" y="459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problem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258201" y="2589194"/>
            <a:ext cx="2518200" cy="8313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BMR added new ski lift to better distribute visitors across the mountain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354887" y="4001329"/>
            <a:ext cx="2423876" cy="1015622"/>
            <a:chOff x="2652000" y="2060350"/>
            <a:chExt cx="4084500" cy="1442700"/>
          </a:xfrm>
        </p:grpSpPr>
        <p:sp>
          <p:nvSpPr>
            <p:cNvPr id="75" name="Google Shape;75;p14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name="adj" fmla="val 37500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3358950" y="2473900"/>
              <a:ext cx="251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352525" y="1305525"/>
            <a:ext cx="2518200" cy="6156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Visitors at BMR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each season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9B49660-4184-DCCF-A988-A9F366C1E08A}"/>
              </a:ext>
            </a:extLst>
          </p:cNvPr>
          <p:cNvSpPr/>
          <p:nvPr/>
        </p:nvSpPr>
        <p:spPr>
          <a:xfrm>
            <a:off x="1406236" y="2100019"/>
            <a:ext cx="519545" cy="375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E371D9-CF78-ECCB-66A2-0936BB0417F8}"/>
              </a:ext>
            </a:extLst>
          </p:cNvPr>
          <p:cNvSpPr/>
          <p:nvPr/>
        </p:nvSpPr>
        <p:spPr>
          <a:xfrm>
            <a:off x="1307052" y="3533864"/>
            <a:ext cx="519545" cy="375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5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the problem</a:t>
            </a:r>
            <a:endParaRPr dirty="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382773" y="1002712"/>
            <a:ext cx="1750828" cy="1811372"/>
            <a:chOff x="2652000" y="2060350"/>
            <a:chExt cx="4084500" cy="1442700"/>
          </a:xfrm>
        </p:grpSpPr>
        <p:sp>
          <p:nvSpPr>
            <p:cNvPr id="86" name="Google Shape;86;p15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name="adj" fmla="val 37500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358950" y="2473900"/>
              <a:ext cx="25182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3456503" y="1236057"/>
            <a:ext cx="1851792" cy="233907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Open Sans"/>
                <a:ea typeface="Open Sans"/>
                <a:cs typeface="Open Sans"/>
                <a:sym typeface="Open Sans"/>
              </a:rPr>
              <a:t>Possible Solutions: </a:t>
            </a:r>
            <a:endParaRPr b="1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Decrease operating costs elsewhere in park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Increase price to new value with new ski lift included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6181061" y="1139169"/>
            <a:ext cx="2778642" cy="3201616"/>
            <a:chOff x="4600251" y="2959096"/>
            <a:chExt cx="5080200" cy="2346383"/>
          </a:xfrm>
        </p:grpSpPr>
        <p:sp>
          <p:nvSpPr>
            <p:cNvPr id="93" name="Google Shape;93;p15"/>
            <p:cNvSpPr/>
            <p:nvPr/>
          </p:nvSpPr>
          <p:spPr>
            <a:xfrm>
              <a:off x="4600251" y="2959096"/>
              <a:ext cx="5080200" cy="2328000"/>
            </a:xfrm>
            <a:prstGeom prst="star16">
              <a:avLst>
                <a:gd name="adj" fmla="val 37500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426809" y="3433340"/>
              <a:ext cx="3359423" cy="1872139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 dirty="0">
                  <a:latin typeface="Open Sans"/>
                  <a:ea typeface="Open Sans"/>
                  <a:cs typeface="Open Sans"/>
                  <a:sym typeface="Open Sans"/>
                </a:rPr>
                <a:t>Action Plan:</a:t>
              </a:r>
              <a:endParaRPr b="1" u="sng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AutoNum type="arabicParenR"/>
              </a:pPr>
              <a:r>
                <a:rPr lang="en" dirty="0">
                  <a:latin typeface="Open Sans"/>
                  <a:ea typeface="Open Sans"/>
                  <a:cs typeface="Open Sans"/>
                  <a:sym typeface="Open Sans"/>
                </a:rPr>
                <a:t>Identify key features of BMR for future remodel/cutbacks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AutoNum type="arabicParenR"/>
              </a:pPr>
              <a:r>
                <a:rPr lang="en" dirty="0">
                  <a:latin typeface="Open Sans"/>
                  <a:ea typeface="Open Sans"/>
                  <a:cs typeface="Open Sans"/>
                  <a:sym typeface="Open Sans"/>
                </a:rPr>
                <a:t>Calculate new value of ticket based on US ski resort data 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A2BF2B98-3D34-40CF-504E-26CDF4DFC23D}"/>
              </a:ext>
            </a:extLst>
          </p:cNvPr>
          <p:cNvSpPr/>
          <p:nvPr/>
        </p:nvSpPr>
        <p:spPr>
          <a:xfrm>
            <a:off x="2602948" y="1521942"/>
            <a:ext cx="5442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B2F88-C20C-99C3-6E26-8588E823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689" y="1415079"/>
            <a:ext cx="506012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24600" y="1412463"/>
            <a:ext cx="3262500" cy="141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Current ticket price: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$81.00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Recommended ticket price: 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$95.87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35175" y="1418575"/>
            <a:ext cx="3013500" cy="283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Top features of BMR affecting ticket value</a:t>
            </a: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Longest run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Skiable terrain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579000" y="3088500"/>
            <a:ext cx="3953700" cy="1293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Recommendations: 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Change ticket price to recommended $95.87, more than covering new lift operation costs. If changes, improve only features that increase ticket value.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Ticket Price by State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50" y="1072775"/>
            <a:ext cx="4337925" cy="3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82450" y="1486000"/>
            <a:ext cx="2518200" cy="12621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Montana’s ticket prices average between $50-$60, while Utah, Colorado, and Vermont average prices are over $80.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82450" y="3128400"/>
            <a:ext cx="2518200" cy="1046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Statistics from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all states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were useful in finding the weights of resort features to average ticket price.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450" y="999350"/>
            <a:ext cx="4654299" cy="40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30050" y="1833000"/>
            <a:ext cx="2518200" cy="1477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Features weighted strongest for ticket price: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done as far as Modeling</a:t>
            </a:r>
            <a:endParaRPr dirty="0"/>
          </a:p>
        </p:txBody>
      </p:sp>
      <p:sp>
        <p:nvSpPr>
          <p:cNvPr id="124" name="Google Shape;124;p19"/>
          <p:cNvSpPr txBox="1"/>
          <p:nvPr/>
        </p:nvSpPr>
        <p:spPr>
          <a:xfrm>
            <a:off x="1541025" y="2171550"/>
            <a:ext cx="2378400" cy="8004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Linear Regression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219800" y="2171550"/>
            <a:ext cx="1753800" cy="8004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Random Forest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805650" y="694625"/>
            <a:ext cx="4258550" cy="2923575"/>
            <a:chOff x="4805650" y="694625"/>
            <a:chExt cx="4258550" cy="2923575"/>
          </a:xfrm>
        </p:grpSpPr>
        <p:sp>
          <p:nvSpPr>
            <p:cNvPr id="127" name="Google Shape;127;p19"/>
            <p:cNvSpPr/>
            <p:nvPr/>
          </p:nvSpPr>
          <p:spPr>
            <a:xfrm>
              <a:off x="4805650" y="1556600"/>
              <a:ext cx="2582100" cy="20616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6685800" y="694625"/>
              <a:ext cx="2378400" cy="8313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Less variability in calculations than those of linear regression model.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7883958">
              <a:off x="6695303" y="1503699"/>
              <a:ext cx="591106" cy="5371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6327938" y="3448001"/>
            <a:ext cx="2378412" cy="1485824"/>
            <a:chOff x="6327938" y="3448001"/>
            <a:chExt cx="2378412" cy="1485824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6327950" y="4102525"/>
              <a:ext cx="2378400" cy="8313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Random Forest Model was the standard model moving forward.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rot="3668754">
              <a:off x="6410190" y="3567958"/>
              <a:ext cx="591196" cy="53708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Using Random Forest Model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139275" y="1622675"/>
            <a:ext cx="3013500" cy="283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Top features of BMR affecting ticket value</a:t>
            </a: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Snow making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Fast quads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Longest run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Skiable terrain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893975" y="1936563"/>
            <a:ext cx="3262500" cy="923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Calculated ticket price, 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Open Sans"/>
                <a:ea typeface="Open Sans"/>
                <a:cs typeface="Open Sans"/>
                <a:sym typeface="Open Sans"/>
              </a:rPr>
              <a:t>given BMR features: </a:t>
            </a:r>
            <a:endParaRPr sz="16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$95.87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93975" y="3344213"/>
            <a:ext cx="3262500" cy="923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Calculations were determined using data from all US resorts in the Random Forest Model.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41346" y="1247719"/>
            <a:ext cx="2879164" cy="1016959"/>
            <a:chOff x="2652000" y="2060350"/>
            <a:chExt cx="4084500" cy="1442700"/>
          </a:xfrm>
        </p:grpSpPr>
        <p:sp>
          <p:nvSpPr>
            <p:cNvPr id="147" name="Google Shape;147;p21"/>
            <p:cNvSpPr/>
            <p:nvPr/>
          </p:nvSpPr>
          <p:spPr>
            <a:xfrm>
              <a:off x="2652000" y="2060350"/>
              <a:ext cx="4084500" cy="1442700"/>
            </a:xfrm>
            <a:prstGeom prst="star16">
              <a:avLst>
                <a:gd name="adj" fmla="val 37500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3034649" y="2365792"/>
              <a:ext cx="3131700" cy="8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$1.54 million increase in operating costs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3003186" y="1109044"/>
            <a:ext cx="3303765" cy="1421765"/>
            <a:chOff x="4350121" y="2970551"/>
            <a:chExt cx="5049313" cy="2172955"/>
          </a:xfrm>
        </p:grpSpPr>
        <p:grpSp>
          <p:nvGrpSpPr>
            <p:cNvPr id="150" name="Google Shape;150;p21"/>
            <p:cNvGrpSpPr/>
            <p:nvPr/>
          </p:nvGrpSpPr>
          <p:grpSpPr>
            <a:xfrm>
              <a:off x="4657575" y="2970551"/>
              <a:ext cx="4741859" cy="2172955"/>
              <a:chOff x="4600251" y="2959096"/>
              <a:chExt cx="5080200" cy="2328000"/>
            </a:xfrm>
          </p:grpSpPr>
          <p:sp>
            <p:nvSpPr>
              <p:cNvPr id="151" name="Google Shape;151;p21"/>
              <p:cNvSpPr/>
              <p:nvPr/>
            </p:nvSpPr>
            <p:spPr>
              <a:xfrm>
                <a:off x="4600251" y="2959096"/>
                <a:ext cx="5080200" cy="2328000"/>
              </a:xfrm>
              <a:prstGeom prst="star16">
                <a:avLst>
                  <a:gd name="adj" fmla="val 375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1"/>
              <p:cNvSpPr txBox="1"/>
              <p:nvPr/>
            </p:nvSpPr>
            <p:spPr>
              <a:xfrm>
                <a:off x="5177266" y="3571821"/>
                <a:ext cx="4036500" cy="1058400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u="sng">
                    <a:latin typeface="Open Sans"/>
                    <a:ea typeface="Open Sans"/>
                    <a:cs typeface="Open Sans"/>
                    <a:sym typeface="Open Sans"/>
                  </a:rPr>
                  <a:t>Action Plan:</a:t>
                </a:r>
                <a:endParaRPr sz="1000" b="1" u="sng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2100" algn="l" rtl="0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>
                    <a:latin typeface="Open Sans"/>
                    <a:ea typeface="Open Sans"/>
                    <a:cs typeface="Open Sans"/>
                    <a:sym typeface="Open Sans"/>
                  </a:rPr>
                  <a:t>Identify key features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57200" lvl="0" indent="-292100" algn="l" rtl="0"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Open Sans"/>
                  <a:buAutoNum type="arabicParenR"/>
                </a:pPr>
                <a:r>
                  <a:rPr lang="en" sz="1000">
                    <a:latin typeface="Open Sans"/>
                    <a:ea typeface="Open Sans"/>
                    <a:cs typeface="Open Sans"/>
                    <a:sym typeface="Open Sans"/>
                  </a:rPr>
                  <a:t>Calculate new value of ticket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3" name="Google Shape;153;p21"/>
            <p:cNvSpPr/>
            <p:nvPr/>
          </p:nvSpPr>
          <p:spPr>
            <a:xfrm rot="-1745">
              <a:off x="4350121" y="3619421"/>
              <a:ext cx="591000" cy="537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306286" y="315499"/>
            <a:ext cx="2796689" cy="2552801"/>
            <a:chOff x="6306286" y="315499"/>
            <a:chExt cx="2796689" cy="2552801"/>
          </a:xfrm>
        </p:grpSpPr>
        <p:sp>
          <p:nvSpPr>
            <p:cNvPr id="155" name="Google Shape;155;p21"/>
            <p:cNvSpPr/>
            <p:nvPr/>
          </p:nvSpPr>
          <p:spPr>
            <a:xfrm rot="-2667">
              <a:off x="6306286" y="1580549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4550" y="315499"/>
              <a:ext cx="1868425" cy="16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8650" y="1247725"/>
              <a:ext cx="1868425" cy="1620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21"/>
          <p:cNvGrpSpPr/>
          <p:nvPr/>
        </p:nvGrpSpPr>
        <p:grpSpPr>
          <a:xfrm>
            <a:off x="540936" y="3272775"/>
            <a:ext cx="2174764" cy="677100"/>
            <a:chOff x="845736" y="3272775"/>
            <a:chExt cx="2174764" cy="677100"/>
          </a:xfrm>
        </p:grpSpPr>
        <p:sp>
          <p:nvSpPr>
            <p:cNvPr id="159" name="Google Shape;159;p21"/>
            <p:cNvSpPr txBox="1"/>
            <p:nvPr/>
          </p:nvSpPr>
          <p:spPr>
            <a:xfrm>
              <a:off x="1351600" y="3272775"/>
              <a:ext cx="1668900" cy="6771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Random Forest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rot="-2667">
              <a:off x="845736" y="3435674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2893611" y="2868300"/>
            <a:ext cx="3181289" cy="1539300"/>
            <a:chOff x="3503211" y="2868300"/>
            <a:chExt cx="3181289" cy="1539300"/>
          </a:xfrm>
        </p:grpSpPr>
        <p:sp>
          <p:nvSpPr>
            <p:cNvPr id="162" name="Google Shape;162;p21"/>
            <p:cNvSpPr/>
            <p:nvPr/>
          </p:nvSpPr>
          <p:spPr>
            <a:xfrm rot="-2667">
              <a:off x="3503211" y="3435674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3979500" y="2868300"/>
              <a:ext cx="1616100" cy="15393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u="sng">
                  <a:latin typeface="Open Sans"/>
                  <a:ea typeface="Open Sans"/>
                  <a:cs typeface="Open Sans"/>
                  <a:sym typeface="Open Sans"/>
                </a:rPr>
                <a:t>Top features of BMR affecting ticket value</a:t>
              </a:r>
              <a:r>
                <a:rPr lang="en" sz="700" b="1" u="sng">
                  <a:latin typeface="Open Sans"/>
                  <a:ea typeface="Open Sans"/>
                  <a:cs typeface="Open Sans"/>
                  <a:sym typeface="Open Sans"/>
                </a:rPr>
                <a:t>: </a:t>
              </a:r>
              <a:endParaRPr sz="700" b="1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3716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Vertical drop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Snow making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Total chairs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Fast quads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Runs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Longest run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Trams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273050" algn="l" rtl="0">
                <a:spcBef>
                  <a:spcPts val="0"/>
                </a:spcBef>
                <a:spcAft>
                  <a:spcPts val="0"/>
                </a:spcAft>
                <a:buSzPts val="700"/>
                <a:buFont typeface="Open Sans"/>
                <a:buAutoNum type="arabicParenR"/>
              </a:pPr>
              <a:r>
                <a:rPr lang="en" sz="700" b="1">
                  <a:latin typeface="Open Sans"/>
                  <a:ea typeface="Open Sans"/>
                  <a:cs typeface="Open Sans"/>
                  <a:sym typeface="Open Sans"/>
                </a:rPr>
                <a:t>Skiable terrain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5240900" y="3314700"/>
              <a:ext cx="1443600" cy="646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u="sng">
                  <a:latin typeface="Open Sans"/>
                  <a:ea typeface="Open Sans"/>
                  <a:cs typeface="Open Sans"/>
                  <a:sym typeface="Open Sans"/>
                </a:rPr>
                <a:t>Recommended </a:t>
              </a:r>
              <a:endParaRPr sz="1000" b="1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u="sng">
                  <a:latin typeface="Open Sans"/>
                  <a:ea typeface="Open Sans"/>
                  <a:cs typeface="Open Sans"/>
                  <a:sym typeface="Open Sans"/>
                </a:rPr>
                <a:t>ticket price: </a:t>
              </a:r>
              <a:endParaRPr sz="1000" b="1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Open Sans"/>
                  <a:ea typeface="Open Sans"/>
                  <a:cs typeface="Open Sans"/>
                  <a:sym typeface="Open Sans"/>
                </a:rPr>
                <a:t>$95.87</a:t>
              </a:r>
              <a:endParaRPr sz="10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6230086" y="3129325"/>
            <a:ext cx="2474589" cy="1231500"/>
            <a:chOff x="6230086" y="3129325"/>
            <a:chExt cx="2474589" cy="1231500"/>
          </a:xfrm>
        </p:grpSpPr>
        <p:sp>
          <p:nvSpPr>
            <p:cNvPr id="166" name="Google Shape;166;p21"/>
            <p:cNvSpPr/>
            <p:nvPr/>
          </p:nvSpPr>
          <p:spPr>
            <a:xfrm rot="-2667">
              <a:off x="6230086" y="3485549"/>
              <a:ext cx="386700" cy="35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6704575" y="3129325"/>
              <a:ext cx="2000100" cy="1231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u="sng">
                  <a:latin typeface="Open Sans"/>
                  <a:ea typeface="Open Sans"/>
                  <a:cs typeface="Open Sans"/>
                  <a:sym typeface="Open Sans"/>
                </a:rPr>
                <a:t>Recommendations: </a:t>
              </a:r>
              <a:endParaRPr sz="1300" b="1" u="sng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Open Sans"/>
                  <a:ea typeface="Open Sans"/>
                  <a:cs typeface="Open Sans"/>
                  <a:sym typeface="Open Sans"/>
                </a:rPr>
                <a:t>Change ticket price to recommended $95.87. </a:t>
              </a:r>
              <a:endParaRPr sz="11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Open Sans"/>
                  <a:ea typeface="Open Sans"/>
                  <a:cs typeface="Open Sans"/>
                  <a:sym typeface="Open Sans"/>
                </a:rPr>
                <a:t>Improve only features that increase ticket value the greatest.</a:t>
              </a:r>
              <a:endParaRPr sz="11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383</Words>
  <Application>Microsoft Office PowerPoint</Application>
  <PresentationFormat>On-screen Show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Sans Narrow</vt:lpstr>
      <vt:lpstr>Open Sans</vt:lpstr>
      <vt:lpstr>Arial</vt:lpstr>
      <vt:lpstr>Tropic</vt:lpstr>
      <vt:lpstr>Big Mountain Resort  Ticket Pricing </vt:lpstr>
      <vt:lpstr>What is the problem</vt:lpstr>
      <vt:lpstr>What is the problem</vt:lpstr>
      <vt:lpstr>Recommendation and Key Findings</vt:lpstr>
      <vt:lpstr>Average Ticket Price by State</vt:lpstr>
      <vt:lpstr>Correlation Between Features </vt:lpstr>
      <vt:lpstr>What can be done as far as Modeling</vt:lpstr>
      <vt:lpstr>Calculations Using Random Forest Model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(BMR)  Ticket Pricing</dc:title>
  <dc:creator>Gerald Jean-Baptiste</dc:creator>
  <cp:lastModifiedBy>Gerald Jean-Baptiste</cp:lastModifiedBy>
  <cp:revision>3</cp:revision>
  <dcterms:modified xsi:type="dcterms:W3CDTF">2023-05-20T18:55:31Z</dcterms:modified>
</cp:coreProperties>
</file>