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2" r:id="rId2"/>
    <p:sldId id="257" r:id="rId3"/>
    <p:sldId id="258" r:id="rId4"/>
    <p:sldId id="274" r:id="rId5"/>
    <p:sldId id="260" r:id="rId6"/>
    <p:sldId id="259" r:id="rId7"/>
    <p:sldId id="261" r:id="rId8"/>
    <p:sldId id="262" r:id="rId9"/>
    <p:sldId id="263" r:id="rId10"/>
    <p:sldId id="264" r:id="rId11"/>
    <p:sldId id="265" r:id="rId12"/>
    <p:sldId id="266" r:id="rId13"/>
    <p:sldId id="271" r:id="rId14"/>
    <p:sldId id="267" r:id="rId15"/>
    <p:sldId id="268" r:id="rId16"/>
    <p:sldId id="269" r:id="rId17"/>
    <p:sldId id="270"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2" autoAdjust="0"/>
    <p:restoredTop sz="73617" autoAdjust="0"/>
  </p:normalViewPr>
  <p:slideViewPr>
    <p:cSldViewPr snapToGrid="0">
      <p:cViewPr varScale="1">
        <p:scale>
          <a:sx n="69" d="100"/>
          <a:sy n="69" d="100"/>
        </p:scale>
        <p:origin x="15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89CF4B-AFE1-4645-9ABB-34273C710E47}" type="datetimeFigureOut">
              <a:rPr lang="en-US" smtClean="0"/>
              <a:t>11/17/2022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ED9EE-F936-456F-9B63-06C505448B32}" type="slidenum">
              <a:rPr lang="en-US" smtClean="0"/>
              <a:t>‹#›</a:t>
            </a:fld>
            <a:endParaRPr lang="en-US"/>
          </a:p>
        </p:txBody>
      </p:sp>
    </p:spTree>
    <p:extLst>
      <p:ext uri="{BB962C8B-B14F-4D97-AF65-F5344CB8AC3E}">
        <p14:creationId xmlns:p14="http://schemas.microsoft.com/office/powerpoint/2010/main" val="3609378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Hi my name is Kimberly and today we are going to talk about Customer Segmentation using RFM Analysis and K means clustering.</a:t>
            </a:r>
          </a:p>
          <a:p>
            <a:pPr marL="0" marR="0">
              <a:lnSpc>
                <a:spcPct val="20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Olist</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 Brazilian e-commerce company that connects small businesses to a larger marketplace. It gives these small businesses a way to manage their products, shipping, and online payments. They have approximately 200,000 users in about 180 countries.</a:t>
            </a:r>
          </a:p>
          <a:p>
            <a:pPr marL="0" marR="0">
              <a:lnSpc>
                <a:spcPct val="20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study looks into finding similar traits among its customers which will help the marketing team know who best to send offers to or to whom might they need to send a discount coupon because it looks like they haven’t purchased in a while.</a:t>
            </a:r>
            <a:endParaRPr lang="en-US" dirty="0"/>
          </a:p>
        </p:txBody>
      </p:sp>
      <p:sp>
        <p:nvSpPr>
          <p:cNvPr id="4" name="Slide Number Placeholder 3"/>
          <p:cNvSpPr>
            <a:spLocks noGrp="1"/>
          </p:cNvSpPr>
          <p:nvPr>
            <p:ph type="sldNum" sz="quarter" idx="5"/>
          </p:nvPr>
        </p:nvSpPr>
        <p:spPr/>
        <p:txBody>
          <a:bodyPr/>
          <a:lstStyle/>
          <a:p>
            <a:fld id="{167ED9EE-F936-456F-9B63-06C505448B32}" type="slidenum">
              <a:rPr lang="en-US" smtClean="0"/>
              <a:t>1</a:t>
            </a:fld>
            <a:endParaRPr lang="en-US"/>
          </a:p>
        </p:txBody>
      </p:sp>
    </p:spTree>
    <p:extLst>
      <p:ext uri="{BB962C8B-B14F-4D97-AF65-F5344CB8AC3E}">
        <p14:creationId xmlns:p14="http://schemas.microsoft.com/office/powerpoint/2010/main" val="4063668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review score, for those orders that were delivered a score of 5 was given far more than the other order status’</a:t>
            </a:r>
          </a:p>
        </p:txBody>
      </p:sp>
      <p:sp>
        <p:nvSpPr>
          <p:cNvPr id="4" name="Slide Number Placeholder 3"/>
          <p:cNvSpPr>
            <a:spLocks noGrp="1"/>
          </p:cNvSpPr>
          <p:nvPr>
            <p:ph type="sldNum" sz="quarter" idx="5"/>
          </p:nvPr>
        </p:nvSpPr>
        <p:spPr/>
        <p:txBody>
          <a:bodyPr/>
          <a:lstStyle/>
          <a:p>
            <a:fld id="{167ED9EE-F936-456F-9B63-06C505448B32}" type="slidenum">
              <a:rPr lang="en-US" smtClean="0"/>
              <a:t>10</a:t>
            </a:fld>
            <a:endParaRPr lang="en-US"/>
          </a:p>
        </p:txBody>
      </p:sp>
    </p:spTree>
    <p:extLst>
      <p:ext uri="{BB962C8B-B14F-4D97-AF65-F5344CB8AC3E}">
        <p14:creationId xmlns:p14="http://schemas.microsoft.com/office/powerpoint/2010/main" val="3482363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wanted to see how customers who gave a review score of 5 compared to customers that gave a poor review score of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Looking at the difference in the actual customer delivery date to the estimated delivery date I could really see anything significant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Same goes with the price of the order or the cost of shipping</a:t>
            </a:r>
          </a:p>
          <a:p>
            <a:endParaRPr lang="en-US" dirty="0"/>
          </a:p>
        </p:txBody>
      </p:sp>
      <p:sp>
        <p:nvSpPr>
          <p:cNvPr id="4" name="Slide Number Placeholder 3"/>
          <p:cNvSpPr>
            <a:spLocks noGrp="1"/>
          </p:cNvSpPr>
          <p:nvPr>
            <p:ph type="sldNum" sz="quarter" idx="5"/>
          </p:nvPr>
        </p:nvSpPr>
        <p:spPr/>
        <p:txBody>
          <a:bodyPr/>
          <a:lstStyle/>
          <a:p>
            <a:fld id="{167ED9EE-F936-456F-9B63-06C505448B32}" type="slidenum">
              <a:rPr lang="en-US" smtClean="0"/>
              <a:t>11</a:t>
            </a:fld>
            <a:endParaRPr lang="en-US"/>
          </a:p>
        </p:txBody>
      </p:sp>
    </p:spTree>
    <p:extLst>
      <p:ext uri="{BB962C8B-B14F-4D97-AF65-F5344CB8AC3E}">
        <p14:creationId xmlns:p14="http://schemas.microsoft.com/office/powerpoint/2010/main" val="2901993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looked at the data, we will now look more closely at customer segmentation using Recency, Frequency, and Monetary Analysis and K-Means Clustering. </a:t>
            </a:r>
          </a:p>
          <a:p>
            <a:r>
              <a:rPr lang="en-US" dirty="0"/>
              <a:t>The data we will use will consist of when a customer order was purchased and the total amount.</a:t>
            </a:r>
          </a:p>
        </p:txBody>
      </p:sp>
      <p:sp>
        <p:nvSpPr>
          <p:cNvPr id="4" name="Slide Number Placeholder 3"/>
          <p:cNvSpPr>
            <a:spLocks noGrp="1"/>
          </p:cNvSpPr>
          <p:nvPr>
            <p:ph type="sldNum" sz="quarter" idx="5"/>
          </p:nvPr>
        </p:nvSpPr>
        <p:spPr/>
        <p:txBody>
          <a:bodyPr/>
          <a:lstStyle/>
          <a:p>
            <a:fld id="{167ED9EE-F936-456F-9B63-06C505448B32}" type="slidenum">
              <a:rPr lang="en-US" smtClean="0"/>
              <a:t>12</a:t>
            </a:fld>
            <a:endParaRPr lang="en-US"/>
          </a:p>
        </p:txBody>
      </p:sp>
    </p:spTree>
    <p:extLst>
      <p:ext uri="{BB962C8B-B14F-4D97-AF65-F5344CB8AC3E}">
        <p14:creationId xmlns:p14="http://schemas.microsoft.com/office/powerpoint/2010/main" val="4026552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now look at our modeling methods</a:t>
            </a:r>
          </a:p>
        </p:txBody>
      </p:sp>
      <p:sp>
        <p:nvSpPr>
          <p:cNvPr id="4" name="Slide Number Placeholder 3"/>
          <p:cNvSpPr>
            <a:spLocks noGrp="1"/>
          </p:cNvSpPr>
          <p:nvPr>
            <p:ph type="sldNum" sz="quarter" idx="5"/>
          </p:nvPr>
        </p:nvSpPr>
        <p:spPr/>
        <p:txBody>
          <a:bodyPr/>
          <a:lstStyle/>
          <a:p>
            <a:fld id="{167ED9EE-F936-456F-9B63-06C505448B32}" type="slidenum">
              <a:rPr lang="en-US" smtClean="0"/>
              <a:t>13</a:t>
            </a:fld>
            <a:endParaRPr lang="en-US"/>
          </a:p>
        </p:txBody>
      </p:sp>
    </p:spTree>
    <p:extLst>
      <p:ext uri="{BB962C8B-B14F-4D97-AF65-F5344CB8AC3E}">
        <p14:creationId xmlns:p14="http://schemas.microsoft.com/office/powerpoint/2010/main" val="3806820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Recency, Frequency, and Monetary Analysis, or RFM is a look at historical customer behavior to predict how might a new customer act in the future.</a:t>
            </a:r>
          </a:p>
          <a:p>
            <a:r>
              <a:rPr lang="en-US" dirty="0"/>
              <a:t>Recency is how recently a customer last purchased from us.</a:t>
            </a:r>
          </a:p>
          <a:p>
            <a:r>
              <a:rPr lang="en-US" dirty="0"/>
              <a:t>Frequency is how many times a customers has purchased with us.</a:t>
            </a:r>
          </a:p>
          <a:p>
            <a:r>
              <a:rPr lang="en-US" dirty="0"/>
              <a:t>And Monetary is what is the total amount a customer has spent with us.</a:t>
            </a:r>
          </a:p>
          <a:p>
            <a:endParaRPr lang="en-US" dirty="0"/>
          </a:p>
          <a:p>
            <a:r>
              <a:rPr lang="en-US" dirty="0"/>
              <a:t>Once we find these values we will then take the data and use a K-means clustering method to help group the customers into different segments.</a:t>
            </a:r>
          </a:p>
          <a:p>
            <a:endParaRPr lang="en-US" dirty="0"/>
          </a:p>
          <a:p>
            <a:r>
              <a:rPr lang="en-US" dirty="0"/>
              <a:t>K-means clustering use historical data to group the data into different segments based on how similar the data is.</a:t>
            </a:r>
          </a:p>
        </p:txBody>
      </p:sp>
      <p:sp>
        <p:nvSpPr>
          <p:cNvPr id="4" name="Slide Number Placeholder 3"/>
          <p:cNvSpPr>
            <a:spLocks noGrp="1"/>
          </p:cNvSpPr>
          <p:nvPr>
            <p:ph type="sldNum" sz="quarter" idx="5"/>
          </p:nvPr>
        </p:nvSpPr>
        <p:spPr/>
        <p:txBody>
          <a:bodyPr/>
          <a:lstStyle/>
          <a:p>
            <a:fld id="{167ED9EE-F936-456F-9B63-06C505448B32}" type="slidenum">
              <a:rPr lang="en-US" smtClean="0"/>
              <a:t>14</a:t>
            </a:fld>
            <a:endParaRPr lang="en-US"/>
          </a:p>
        </p:txBody>
      </p:sp>
    </p:spTree>
    <p:extLst>
      <p:ext uri="{BB962C8B-B14F-4D97-AF65-F5344CB8AC3E}">
        <p14:creationId xmlns:p14="http://schemas.microsoft.com/office/powerpoint/2010/main" val="3967367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calculating the RFM analysis, I was able to find that the average customer last purchased from us about 256 days before the most current customer purchased from us. This indicated that many customers do not come back after making their initial purchase.</a:t>
            </a:r>
          </a:p>
          <a:p>
            <a:endParaRPr lang="en-US" dirty="0"/>
          </a:p>
          <a:p>
            <a:r>
              <a:rPr lang="en-US" dirty="0"/>
              <a:t>Most of the customers have only purchased 1 time which indicated that either they had a bad experience or no other items appealed to them to want to purchase again.</a:t>
            </a:r>
          </a:p>
          <a:p>
            <a:endParaRPr lang="en-US" dirty="0"/>
          </a:p>
          <a:p>
            <a:r>
              <a:rPr lang="en-US" dirty="0"/>
              <a:t>And the average customer spent $138 with customers ranging from spending only 85 cents to $13,440.</a:t>
            </a:r>
          </a:p>
          <a:p>
            <a:endParaRPr lang="en-US" dirty="0"/>
          </a:p>
          <a:p>
            <a:r>
              <a:rPr lang="en-US" dirty="0"/>
              <a:t>Since a majority of customers only purchased 1 time, I will not use the frequency data and concentrate our findings on how recently a customer purchased from us and how much they spent. </a:t>
            </a:r>
          </a:p>
        </p:txBody>
      </p:sp>
      <p:sp>
        <p:nvSpPr>
          <p:cNvPr id="4" name="Slide Number Placeholder 3"/>
          <p:cNvSpPr>
            <a:spLocks noGrp="1"/>
          </p:cNvSpPr>
          <p:nvPr>
            <p:ph type="sldNum" sz="quarter" idx="5"/>
          </p:nvPr>
        </p:nvSpPr>
        <p:spPr/>
        <p:txBody>
          <a:bodyPr/>
          <a:lstStyle/>
          <a:p>
            <a:fld id="{167ED9EE-F936-456F-9B63-06C505448B32}" type="slidenum">
              <a:rPr lang="en-US" smtClean="0"/>
              <a:t>15</a:t>
            </a:fld>
            <a:endParaRPr lang="en-US"/>
          </a:p>
        </p:txBody>
      </p:sp>
    </p:spTree>
    <p:extLst>
      <p:ext uri="{BB962C8B-B14F-4D97-AF65-F5344CB8AC3E}">
        <p14:creationId xmlns:p14="http://schemas.microsoft.com/office/powerpoint/2010/main" val="3111655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silhouette analysis and the elbow method, it was determined that 3 was the optimal number of clusters for our recency and monetary data.</a:t>
            </a:r>
          </a:p>
          <a:p>
            <a:r>
              <a:rPr lang="en-US" dirty="0"/>
              <a:t>What we found were three distinct groups of customers for marketing.</a:t>
            </a:r>
          </a:p>
        </p:txBody>
      </p:sp>
      <p:sp>
        <p:nvSpPr>
          <p:cNvPr id="4" name="Slide Number Placeholder 3"/>
          <p:cNvSpPr>
            <a:spLocks noGrp="1"/>
          </p:cNvSpPr>
          <p:nvPr>
            <p:ph type="sldNum" sz="quarter" idx="5"/>
          </p:nvPr>
        </p:nvSpPr>
        <p:spPr/>
        <p:txBody>
          <a:bodyPr/>
          <a:lstStyle/>
          <a:p>
            <a:fld id="{167ED9EE-F936-456F-9B63-06C505448B32}" type="slidenum">
              <a:rPr lang="en-US" smtClean="0"/>
              <a:t>16</a:t>
            </a:fld>
            <a:endParaRPr lang="en-US"/>
          </a:p>
        </p:txBody>
      </p:sp>
    </p:spTree>
    <p:extLst>
      <p:ext uri="{BB962C8B-B14F-4D97-AF65-F5344CB8AC3E}">
        <p14:creationId xmlns:p14="http://schemas.microsoft.com/office/powerpoint/2010/main" val="725666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Group1 customers were those that haven’t purchased from us in a long time and their purchase totals were very low.  These customers may need incentives to come back.</a:t>
            </a:r>
          </a:p>
          <a:p>
            <a:r>
              <a:rPr lang="en-US" dirty="0"/>
              <a:t>Group 2 customers were those that have purchased from us recently but did not spend a lot of money on their purchases. These customers will need incentives to come back and maybe coupons for other items.</a:t>
            </a:r>
          </a:p>
          <a:p>
            <a:r>
              <a:rPr lang="en-US" dirty="0"/>
              <a:t>Lastly, Group 3 customers purchased fairly recently, and their purchase totals were very high. These customers will need incentives like coupons and targeted advertising on products that go with their recent purchases.</a:t>
            </a:r>
          </a:p>
        </p:txBody>
      </p:sp>
      <p:sp>
        <p:nvSpPr>
          <p:cNvPr id="4" name="Slide Number Placeholder 3"/>
          <p:cNvSpPr>
            <a:spLocks noGrp="1"/>
          </p:cNvSpPr>
          <p:nvPr>
            <p:ph type="sldNum" sz="quarter" idx="5"/>
          </p:nvPr>
        </p:nvSpPr>
        <p:spPr/>
        <p:txBody>
          <a:bodyPr/>
          <a:lstStyle/>
          <a:p>
            <a:fld id="{167ED9EE-F936-456F-9B63-06C505448B32}" type="slidenum">
              <a:rPr lang="en-US" smtClean="0"/>
              <a:t>17</a:t>
            </a:fld>
            <a:endParaRPr lang="en-US"/>
          </a:p>
        </p:txBody>
      </p:sp>
    </p:spTree>
    <p:extLst>
      <p:ext uri="{BB962C8B-B14F-4D97-AF65-F5344CB8AC3E}">
        <p14:creationId xmlns:p14="http://schemas.microsoft.com/office/powerpoint/2010/main" val="2194765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dirty="0"/>
              <a:t>In this study, I looked at customer segmentation and used Recency, Frequency, and Monetary Analysis along with K-Means clustering analysis.</a:t>
            </a:r>
          </a:p>
          <a:p>
            <a:pPr marL="0" marR="0">
              <a:lnSpc>
                <a:spcPct val="200000"/>
              </a:lnSpc>
              <a:spcBef>
                <a:spcPts val="0"/>
              </a:spcBef>
              <a:spcAft>
                <a:spcPts val="800"/>
              </a:spcAft>
            </a:pPr>
            <a:r>
              <a:rPr lang="en-US" dirty="0"/>
              <a:t>We found that there were 3 distinct customer segments to help the marketing team with targeting those customers with incentives and or coupons to entice them back and purchase more.</a:t>
            </a:r>
          </a:p>
          <a:p>
            <a:pPr marL="0" marR="0">
              <a:lnSpc>
                <a:spcPct val="200000"/>
              </a:lnSpc>
              <a:spcBef>
                <a:spcPts val="0"/>
              </a:spcBef>
              <a:spcAft>
                <a:spcPts val="800"/>
              </a:spcAft>
            </a:pPr>
            <a:r>
              <a:rPr lang="en-US" dirty="0"/>
              <a:t>This should help with customer satisfaction and review scores being high.</a:t>
            </a:r>
          </a:p>
          <a:p>
            <a:pPr marL="0" marR="0">
              <a:lnSpc>
                <a:spcPct val="200000"/>
              </a:lnSpc>
              <a:spcBef>
                <a:spcPts val="0"/>
              </a:spcBef>
              <a:spcAft>
                <a:spcPts val="800"/>
              </a:spcAft>
            </a:pPr>
            <a:endParaRPr lang="en-US" dirty="0"/>
          </a:p>
          <a:p>
            <a:pPr marL="0" marR="0">
              <a:lnSpc>
                <a:spcPct val="200000"/>
              </a:lnSpc>
              <a:spcBef>
                <a:spcPts val="0"/>
              </a:spcBef>
              <a:spcAft>
                <a:spcPts val="800"/>
              </a:spcAft>
            </a:pPr>
            <a:r>
              <a:rPr lang="en-US" dirty="0"/>
              <a:t>Thank you</a:t>
            </a:r>
          </a:p>
        </p:txBody>
      </p:sp>
      <p:sp>
        <p:nvSpPr>
          <p:cNvPr id="4" name="Slide Number Placeholder 3"/>
          <p:cNvSpPr>
            <a:spLocks noGrp="1"/>
          </p:cNvSpPr>
          <p:nvPr>
            <p:ph type="sldNum" sz="quarter" idx="5"/>
          </p:nvPr>
        </p:nvSpPr>
        <p:spPr/>
        <p:txBody>
          <a:bodyPr/>
          <a:lstStyle/>
          <a:p>
            <a:fld id="{167ED9EE-F936-456F-9B63-06C505448B32}" type="slidenum">
              <a:rPr lang="en-US" smtClean="0"/>
              <a:t>18</a:t>
            </a:fld>
            <a:endParaRPr lang="en-US"/>
          </a:p>
        </p:txBody>
      </p:sp>
    </p:spTree>
    <p:extLst>
      <p:ext uri="{BB962C8B-B14F-4D97-AF65-F5344CB8AC3E}">
        <p14:creationId xmlns:p14="http://schemas.microsoft.com/office/powerpoint/2010/main" val="1717426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Olist’s</a:t>
            </a:r>
            <a:r>
              <a:rPr lang="en-US" dirty="0"/>
              <a:t> data consists of 8 datasets. The datasets I will be looking into are the Orders, Order Items, and Order Reviews to get a better understanding of the customers.</a:t>
            </a:r>
          </a:p>
        </p:txBody>
      </p:sp>
      <p:sp>
        <p:nvSpPr>
          <p:cNvPr id="4" name="Slide Number Placeholder 3"/>
          <p:cNvSpPr>
            <a:spLocks noGrp="1"/>
          </p:cNvSpPr>
          <p:nvPr>
            <p:ph type="sldNum" sz="quarter" idx="5"/>
          </p:nvPr>
        </p:nvSpPr>
        <p:spPr/>
        <p:txBody>
          <a:bodyPr/>
          <a:lstStyle/>
          <a:p>
            <a:fld id="{167ED9EE-F936-456F-9B63-06C505448B32}" type="slidenum">
              <a:rPr lang="en-US" smtClean="0"/>
              <a:t>2</a:t>
            </a:fld>
            <a:endParaRPr lang="en-US"/>
          </a:p>
        </p:txBody>
      </p:sp>
    </p:spTree>
    <p:extLst>
      <p:ext uri="{BB962C8B-B14F-4D97-AF65-F5344CB8AC3E}">
        <p14:creationId xmlns:p14="http://schemas.microsoft.com/office/powerpoint/2010/main" val="213477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sz="1600" dirty="0">
                <a:solidFill>
                  <a:schemeClr val="bg1"/>
                </a:solidFill>
              </a:rPr>
              <a:t>Looking at the orders dataset, you can see orders in 2016 and after August 2018 were significantly lower than those orders that were purchased between Jan of 2017 and August of 2018 so those orders were dropped from the dataset. </a:t>
            </a:r>
          </a:p>
          <a:p>
            <a:pPr marL="0" indent="0">
              <a:lnSpc>
                <a:spcPct val="150000"/>
              </a:lnSpc>
              <a:buFont typeface="Arial" panose="020B0604020202020204" pitchFamily="34" charset="0"/>
              <a:buNone/>
            </a:pPr>
            <a:r>
              <a:rPr lang="en-US" sz="1600" dirty="0">
                <a:solidFill>
                  <a:schemeClr val="bg1"/>
                </a:solidFill>
              </a:rPr>
              <a:t>We will only be using orders between Jan of 2017 and August 2018.</a:t>
            </a:r>
          </a:p>
        </p:txBody>
      </p:sp>
      <p:sp>
        <p:nvSpPr>
          <p:cNvPr id="4" name="Slide Number Placeholder 3"/>
          <p:cNvSpPr>
            <a:spLocks noGrp="1"/>
          </p:cNvSpPr>
          <p:nvPr>
            <p:ph type="sldNum" sz="quarter" idx="5"/>
          </p:nvPr>
        </p:nvSpPr>
        <p:spPr/>
        <p:txBody>
          <a:bodyPr/>
          <a:lstStyle/>
          <a:p>
            <a:fld id="{167ED9EE-F936-456F-9B63-06C505448B32}" type="slidenum">
              <a:rPr lang="en-US" smtClean="0"/>
              <a:t>3</a:t>
            </a:fld>
            <a:endParaRPr lang="en-US"/>
          </a:p>
        </p:txBody>
      </p:sp>
    </p:spTree>
    <p:extLst>
      <p:ext uri="{BB962C8B-B14F-4D97-AF65-F5344CB8AC3E}">
        <p14:creationId xmlns:p14="http://schemas.microsoft.com/office/powerpoint/2010/main" val="2889444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sz="1600" dirty="0">
                <a:solidFill>
                  <a:schemeClr val="bg1"/>
                </a:solidFill>
              </a:rPr>
              <a:t>Because we will be looking at approved and delivery dates, I needed to address the empty values for those orders that had an Order Status of delivered.</a:t>
            </a:r>
          </a:p>
          <a:p>
            <a:pPr marL="0" indent="0">
              <a:lnSpc>
                <a:spcPct val="150000"/>
              </a:lnSpc>
              <a:buFont typeface="Arial" panose="020B0604020202020204" pitchFamily="34" charset="0"/>
              <a:buNone/>
            </a:pPr>
            <a:r>
              <a:rPr lang="en-US" sz="1600" dirty="0">
                <a:solidFill>
                  <a:schemeClr val="bg1"/>
                </a:solidFill>
              </a:rPr>
              <a:t>For the order approved at date, I replaced the empty values with the order purchase timestamp</a:t>
            </a:r>
          </a:p>
          <a:p>
            <a:pPr marL="0" indent="0">
              <a:lnSpc>
                <a:spcPct val="150000"/>
              </a:lnSpc>
              <a:buFont typeface="Arial" panose="020B0604020202020204" pitchFamily="34" charset="0"/>
              <a:buNone/>
            </a:pPr>
            <a:r>
              <a:rPr lang="en-US" sz="1600" dirty="0">
                <a:solidFill>
                  <a:schemeClr val="bg1"/>
                </a:solidFill>
              </a:rPr>
              <a:t>For the order delivered carrier date, I replaced those empty values with the order approved at date</a:t>
            </a:r>
          </a:p>
          <a:p>
            <a:pPr marL="0" indent="0">
              <a:lnSpc>
                <a:spcPct val="150000"/>
              </a:lnSpc>
              <a:buFont typeface="Arial" panose="020B0604020202020204" pitchFamily="34" charset="0"/>
              <a:buNone/>
            </a:pPr>
            <a:r>
              <a:rPr lang="en-US" sz="1600" dirty="0">
                <a:solidFill>
                  <a:schemeClr val="bg1"/>
                </a:solidFill>
              </a:rPr>
              <a:t>For the order delivered customer date, I took the median of the difference between the order delivered date and the order carrier date. This was a value of 7 days.  I then added this to the carrier delivered customer date to get the new order delivered customer date.</a:t>
            </a:r>
          </a:p>
        </p:txBody>
      </p:sp>
      <p:sp>
        <p:nvSpPr>
          <p:cNvPr id="4" name="Slide Number Placeholder 3"/>
          <p:cNvSpPr>
            <a:spLocks noGrp="1"/>
          </p:cNvSpPr>
          <p:nvPr>
            <p:ph type="sldNum" sz="quarter" idx="5"/>
          </p:nvPr>
        </p:nvSpPr>
        <p:spPr/>
        <p:txBody>
          <a:bodyPr/>
          <a:lstStyle/>
          <a:p>
            <a:fld id="{167ED9EE-F936-456F-9B63-06C505448B32}" type="slidenum">
              <a:rPr lang="en-US" smtClean="0"/>
              <a:t>4</a:t>
            </a:fld>
            <a:endParaRPr lang="en-US"/>
          </a:p>
        </p:txBody>
      </p:sp>
    </p:spTree>
    <p:extLst>
      <p:ext uri="{BB962C8B-B14F-4D97-AF65-F5344CB8AC3E}">
        <p14:creationId xmlns:p14="http://schemas.microsoft.com/office/powerpoint/2010/main" val="2184409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look into what the data is telling us</a:t>
            </a:r>
          </a:p>
        </p:txBody>
      </p:sp>
      <p:sp>
        <p:nvSpPr>
          <p:cNvPr id="4" name="Slide Number Placeholder 3"/>
          <p:cNvSpPr>
            <a:spLocks noGrp="1"/>
          </p:cNvSpPr>
          <p:nvPr>
            <p:ph type="sldNum" sz="quarter" idx="5"/>
          </p:nvPr>
        </p:nvSpPr>
        <p:spPr/>
        <p:txBody>
          <a:bodyPr/>
          <a:lstStyle/>
          <a:p>
            <a:fld id="{167ED9EE-F936-456F-9B63-06C505448B32}" type="slidenum">
              <a:rPr lang="en-US" smtClean="0"/>
              <a:t>5</a:t>
            </a:fld>
            <a:endParaRPr lang="en-US"/>
          </a:p>
        </p:txBody>
      </p:sp>
    </p:spTree>
    <p:extLst>
      <p:ext uri="{BB962C8B-B14F-4D97-AF65-F5344CB8AC3E}">
        <p14:creationId xmlns:p14="http://schemas.microsoft.com/office/powerpoint/2010/main" val="3139260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Looking at customer orders:</a:t>
            </a:r>
          </a:p>
          <a:p>
            <a:pPr marL="285750" indent="-285750">
              <a:lnSpc>
                <a:spcPct val="150000"/>
              </a:lnSpc>
              <a:buFont typeface="Arial" panose="020B0604020202020204" pitchFamily="34" charset="0"/>
              <a:buChar char="•"/>
            </a:pP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number of orders grew between 2017 to 2018. </a:t>
            </a:r>
          </a:p>
          <a:p>
            <a:pPr marL="285750" indent="-285750">
              <a:lnSpc>
                <a:spcPct val="150000"/>
              </a:lnSpc>
              <a:buFont typeface="Arial" panose="020B0604020202020204" pitchFamily="34" charset="0"/>
              <a:buChar char="•"/>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November and January had the highest number of orders probably due to the holidays and holiday gift cards. </a:t>
            </a:r>
          </a:p>
          <a:p>
            <a:pPr marL="285750" indent="-285750">
              <a:lnSpc>
                <a:spcPct val="150000"/>
              </a:lnSpc>
              <a:buFont typeface="Arial" panose="020B0604020202020204" pitchFamily="34" charset="0"/>
              <a:buChar char="•"/>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March, April, and May were also good months. </a:t>
            </a:r>
          </a:p>
          <a:p>
            <a:pPr marL="285750" indent="-285750">
              <a:lnSpc>
                <a:spcPct val="150000"/>
              </a:lnSpc>
              <a:buFont typeface="Arial" panose="020B0604020202020204" pitchFamily="34" charset="0"/>
              <a:buChar char="•"/>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Weekdays seemed more popular as the beginning of the week and early evenings were best probably due to items needed from the weekend.</a:t>
            </a:r>
          </a:p>
          <a:p>
            <a:endParaRPr lang="en-US" dirty="0"/>
          </a:p>
        </p:txBody>
      </p:sp>
      <p:sp>
        <p:nvSpPr>
          <p:cNvPr id="4" name="Slide Number Placeholder 3"/>
          <p:cNvSpPr>
            <a:spLocks noGrp="1"/>
          </p:cNvSpPr>
          <p:nvPr>
            <p:ph type="sldNum" sz="quarter" idx="5"/>
          </p:nvPr>
        </p:nvSpPr>
        <p:spPr/>
        <p:txBody>
          <a:bodyPr/>
          <a:lstStyle/>
          <a:p>
            <a:fld id="{167ED9EE-F936-456F-9B63-06C505448B32}" type="slidenum">
              <a:rPr lang="en-US" smtClean="0"/>
              <a:t>6</a:t>
            </a:fld>
            <a:endParaRPr lang="en-US"/>
          </a:p>
        </p:txBody>
      </p:sp>
    </p:spTree>
    <p:extLst>
      <p:ext uri="{BB962C8B-B14F-4D97-AF65-F5344CB8AC3E}">
        <p14:creationId xmlns:p14="http://schemas.microsoft.com/office/powerpoint/2010/main" val="3603165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200000"/>
              </a:lnSpc>
              <a:buFont typeface="Arial" panose="020B0604020202020204" pitchFamily="34" charset="0"/>
              <a:buChar char="•"/>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Most items that were purchased were from the Bed, Bath &amp; Table category but the top category in the amount purchased was Health &amp; Beauty. </a:t>
            </a:r>
          </a:p>
          <a:p>
            <a:pPr marL="285750" indent="-285750">
              <a:lnSpc>
                <a:spcPct val="200000"/>
              </a:lnSpc>
              <a:buFont typeface="Arial" panose="020B0604020202020204" pitchFamily="34" charset="0"/>
              <a:buChar char="•"/>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Most customers purchased items in the bedroom/bathroom area or that were used in the bedroom/bathroom area.</a:t>
            </a:r>
            <a:endParaRPr lang="en-US"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167ED9EE-F936-456F-9B63-06C505448B32}" type="slidenum">
              <a:rPr lang="en-US" smtClean="0"/>
              <a:t>7</a:t>
            </a:fld>
            <a:endParaRPr lang="en-US"/>
          </a:p>
        </p:txBody>
      </p:sp>
    </p:spTree>
    <p:extLst>
      <p:ext uri="{BB962C8B-B14F-4D97-AF65-F5344CB8AC3E}">
        <p14:creationId xmlns:p14="http://schemas.microsoft.com/office/powerpoint/2010/main" val="386414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Looking at both the number of items purchased, and the amount spent, the Security and Services and Children’s clothes categories are at the bottom.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It could be that there are not many sellers of these items or more marketing needs to be allotted for these bottom categories.</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67ED9EE-F936-456F-9B63-06C505448B32}" type="slidenum">
              <a:rPr lang="en-US" smtClean="0"/>
              <a:t>8</a:t>
            </a:fld>
            <a:endParaRPr lang="en-US"/>
          </a:p>
        </p:txBody>
      </p:sp>
    </p:spTree>
    <p:extLst>
      <p:ext uri="{BB962C8B-B14F-4D97-AF65-F5344CB8AC3E}">
        <p14:creationId xmlns:p14="http://schemas.microsoft.com/office/powerpoint/2010/main" val="47682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top State was S</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ã</a:t>
            </a: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 Paulo by far compared to the other States in Brazil. Marketing may investigate advertising more in States other than S</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ã</a:t>
            </a: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 Paulo.</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167ED9EE-F936-456F-9B63-06C505448B32}" type="slidenum">
              <a:rPr lang="en-US" smtClean="0"/>
              <a:t>9</a:t>
            </a:fld>
            <a:endParaRPr lang="en-US"/>
          </a:p>
        </p:txBody>
      </p:sp>
    </p:spTree>
    <p:extLst>
      <p:ext uri="{BB962C8B-B14F-4D97-AF65-F5344CB8AC3E}">
        <p14:creationId xmlns:p14="http://schemas.microsoft.com/office/powerpoint/2010/main" val="888072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31D4-F907-C4BA-FB1B-FE7F3D7B41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667A0E-BF26-0E62-3E13-CC150F989F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40E9F1-8650-C86E-8800-17184F940CE9}"/>
              </a:ext>
            </a:extLst>
          </p:cNvPr>
          <p:cNvSpPr>
            <a:spLocks noGrp="1"/>
          </p:cNvSpPr>
          <p:nvPr>
            <p:ph type="dt" sz="half" idx="10"/>
          </p:nvPr>
        </p:nvSpPr>
        <p:spPr/>
        <p:txBody>
          <a:bodyPr/>
          <a:lstStyle/>
          <a:p>
            <a:fld id="{4E128568-C889-4FCD-9866-3582E97EA4EC}" type="datetimeFigureOut">
              <a:rPr lang="en-US" smtClean="0"/>
              <a:t>11/17/2022</a:t>
            </a:fld>
            <a:endParaRPr lang="en-US"/>
          </a:p>
        </p:txBody>
      </p:sp>
      <p:sp>
        <p:nvSpPr>
          <p:cNvPr id="5" name="Footer Placeholder 4">
            <a:extLst>
              <a:ext uri="{FF2B5EF4-FFF2-40B4-BE49-F238E27FC236}">
                <a16:creationId xmlns:a16="http://schemas.microsoft.com/office/drawing/2014/main" id="{AB8B63F4-FBAD-0A75-D1E6-B50EFFAFE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C81730-9833-62CC-39E0-8E27F7F5A61B}"/>
              </a:ext>
            </a:extLst>
          </p:cNvPr>
          <p:cNvSpPr>
            <a:spLocks noGrp="1"/>
          </p:cNvSpPr>
          <p:nvPr>
            <p:ph type="sldNum" sz="quarter" idx="12"/>
          </p:nvPr>
        </p:nvSpPr>
        <p:spPr/>
        <p:txBody>
          <a:bodyPr/>
          <a:lstStyle/>
          <a:p>
            <a:fld id="{FFBA501E-2113-48E0-8CC3-60B8E998824D}" type="slidenum">
              <a:rPr lang="en-US" smtClean="0"/>
              <a:t>‹#›</a:t>
            </a:fld>
            <a:endParaRPr lang="en-US"/>
          </a:p>
        </p:txBody>
      </p:sp>
    </p:spTree>
    <p:extLst>
      <p:ext uri="{BB962C8B-B14F-4D97-AF65-F5344CB8AC3E}">
        <p14:creationId xmlns:p14="http://schemas.microsoft.com/office/powerpoint/2010/main" val="426400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249B-EC2F-C7B7-D926-2B3757934E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5E9D35-6C9A-B545-35F3-54622182B5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92BC2-5018-5C06-E484-313E1B56A8A1}"/>
              </a:ext>
            </a:extLst>
          </p:cNvPr>
          <p:cNvSpPr>
            <a:spLocks noGrp="1"/>
          </p:cNvSpPr>
          <p:nvPr>
            <p:ph type="dt" sz="half" idx="10"/>
          </p:nvPr>
        </p:nvSpPr>
        <p:spPr/>
        <p:txBody>
          <a:bodyPr/>
          <a:lstStyle/>
          <a:p>
            <a:fld id="{4E128568-C889-4FCD-9866-3582E97EA4EC}" type="datetimeFigureOut">
              <a:rPr lang="en-US" smtClean="0"/>
              <a:t>11/17/2022</a:t>
            </a:fld>
            <a:endParaRPr lang="en-US"/>
          </a:p>
        </p:txBody>
      </p:sp>
      <p:sp>
        <p:nvSpPr>
          <p:cNvPr id="5" name="Footer Placeholder 4">
            <a:extLst>
              <a:ext uri="{FF2B5EF4-FFF2-40B4-BE49-F238E27FC236}">
                <a16:creationId xmlns:a16="http://schemas.microsoft.com/office/drawing/2014/main" id="{69558621-B36E-91F5-39F9-6915369EF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4E582-FC45-EDEE-BFBA-C05FBF56A6B8}"/>
              </a:ext>
            </a:extLst>
          </p:cNvPr>
          <p:cNvSpPr>
            <a:spLocks noGrp="1"/>
          </p:cNvSpPr>
          <p:nvPr>
            <p:ph type="sldNum" sz="quarter" idx="12"/>
          </p:nvPr>
        </p:nvSpPr>
        <p:spPr/>
        <p:txBody>
          <a:bodyPr/>
          <a:lstStyle/>
          <a:p>
            <a:fld id="{FFBA501E-2113-48E0-8CC3-60B8E998824D}" type="slidenum">
              <a:rPr lang="en-US" smtClean="0"/>
              <a:t>‹#›</a:t>
            </a:fld>
            <a:endParaRPr lang="en-US"/>
          </a:p>
        </p:txBody>
      </p:sp>
    </p:spTree>
    <p:extLst>
      <p:ext uri="{BB962C8B-B14F-4D97-AF65-F5344CB8AC3E}">
        <p14:creationId xmlns:p14="http://schemas.microsoft.com/office/powerpoint/2010/main" val="29634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3298C0-2000-CE84-288E-D873667CF2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E922EE-74D9-152F-429A-68F82586C6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AA4709-6450-F684-A24A-8AD821F183A4}"/>
              </a:ext>
            </a:extLst>
          </p:cNvPr>
          <p:cNvSpPr>
            <a:spLocks noGrp="1"/>
          </p:cNvSpPr>
          <p:nvPr>
            <p:ph type="dt" sz="half" idx="10"/>
          </p:nvPr>
        </p:nvSpPr>
        <p:spPr/>
        <p:txBody>
          <a:bodyPr/>
          <a:lstStyle/>
          <a:p>
            <a:fld id="{4E128568-C889-4FCD-9866-3582E97EA4EC}" type="datetimeFigureOut">
              <a:rPr lang="en-US" smtClean="0"/>
              <a:t>11/17/2022</a:t>
            </a:fld>
            <a:endParaRPr lang="en-US"/>
          </a:p>
        </p:txBody>
      </p:sp>
      <p:sp>
        <p:nvSpPr>
          <p:cNvPr id="5" name="Footer Placeholder 4">
            <a:extLst>
              <a:ext uri="{FF2B5EF4-FFF2-40B4-BE49-F238E27FC236}">
                <a16:creationId xmlns:a16="http://schemas.microsoft.com/office/drawing/2014/main" id="{D2AEC93D-DBB4-2090-E912-942DF594E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8923B-4240-3269-F103-E45C700AF364}"/>
              </a:ext>
            </a:extLst>
          </p:cNvPr>
          <p:cNvSpPr>
            <a:spLocks noGrp="1"/>
          </p:cNvSpPr>
          <p:nvPr>
            <p:ph type="sldNum" sz="quarter" idx="12"/>
          </p:nvPr>
        </p:nvSpPr>
        <p:spPr/>
        <p:txBody>
          <a:bodyPr/>
          <a:lstStyle/>
          <a:p>
            <a:fld id="{FFBA501E-2113-48E0-8CC3-60B8E998824D}" type="slidenum">
              <a:rPr lang="en-US" smtClean="0"/>
              <a:t>‹#›</a:t>
            </a:fld>
            <a:endParaRPr lang="en-US"/>
          </a:p>
        </p:txBody>
      </p:sp>
    </p:spTree>
    <p:extLst>
      <p:ext uri="{BB962C8B-B14F-4D97-AF65-F5344CB8AC3E}">
        <p14:creationId xmlns:p14="http://schemas.microsoft.com/office/powerpoint/2010/main" val="51427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CBF2-A27A-61E2-D286-6D9202AF46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F51D9A-521E-AC42-8627-A67EA643BF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FAF18-6E4B-950C-623C-62470BD89586}"/>
              </a:ext>
            </a:extLst>
          </p:cNvPr>
          <p:cNvSpPr>
            <a:spLocks noGrp="1"/>
          </p:cNvSpPr>
          <p:nvPr>
            <p:ph type="dt" sz="half" idx="10"/>
          </p:nvPr>
        </p:nvSpPr>
        <p:spPr/>
        <p:txBody>
          <a:bodyPr/>
          <a:lstStyle/>
          <a:p>
            <a:fld id="{4E128568-C889-4FCD-9866-3582E97EA4EC}" type="datetimeFigureOut">
              <a:rPr lang="en-US" smtClean="0"/>
              <a:t>11/17/2022</a:t>
            </a:fld>
            <a:endParaRPr lang="en-US"/>
          </a:p>
        </p:txBody>
      </p:sp>
      <p:sp>
        <p:nvSpPr>
          <p:cNvPr id="5" name="Footer Placeholder 4">
            <a:extLst>
              <a:ext uri="{FF2B5EF4-FFF2-40B4-BE49-F238E27FC236}">
                <a16:creationId xmlns:a16="http://schemas.microsoft.com/office/drawing/2014/main" id="{299F5142-9B64-65AE-E155-68EC383A8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035AC-1E1B-169E-9407-2665988168D0}"/>
              </a:ext>
            </a:extLst>
          </p:cNvPr>
          <p:cNvSpPr>
            <a:spLocks noGrp="1"/>
          </p:cNvSpPr>
          <p:nvPr>
            <p:ph type="sldNum" sz="quarter" idx="12"/>
          </p:nvPr>
        </p:nvSpPr>
        <p:spPr/>
        <p:txBody>
          <a:bodyPr/>
          <a:lstStyle/>
          <a:p>
            <a:fld id="{FFBA501E-2113-48E0-8CC3-60B8E998824D}" type="slidenum">
              <a:rPr lang="en-US" smtClean="0"/>
              <a:t>‹#›</a:t>
            </a:fld>
            <a:endParaRPr lang="en-US"/>
          </a:p>
        </p:txBody>
      </p:sp>
    </p:spTree>
    <p:extLst>
      <p:ext uri="{BB962C8B-B14F-4D97-AF65-F5344CB8AC3E}">
        <p14:creationId xmlns:p14="http://schemas.microsoft.com/office/powerpoint/2010/main" val="120865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5DCB-4B0C-29B5-7A2A-7AD1DC2F83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DD32DD-E803-B884-9B22-6323B67E6C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BDC4ED-B448-D4D9-BA09-4E41F89D3F1D}"/>
              </a:ext>
            </a:extLst>
          </p:cNvPr>
          <p:cNvSpPr>
            <a:spLocks noGrp="1"/>
          </p:cNvSpPr>
          <p:nvPr>
            <p:ph type="dt" sz="half" idx="10"/>
          </p:nvPr>
        </p:nvSpPr>
        <p:spPr/>
        <p:txBody>
          <a:bodyPr/>
          <a:lstStyle/>
          <a:p>
            <a:fld id="{4E128568-C889-4FCD-9866-3582E97EA4EC}" type="datetimeFigureOut">
              <a:rPr lang="en-US" smtClean="0"/>
              <a:t>11/17/2022</a:t>
            </a:fld>
            <a:endParaRPr lang="en-US"/>
          </a:p>
        </p:txBody>
      </p:sp>
      <p:sp>
        <p:nvSpPr>
          <p:cNvPr id="5" name="Footer Placeholder 4">
            <a:extLst>
              <a:ext uri="{FF2B5EF4-FFF2-40B4-BE49-F238E27FC236}">
                <a16:creationId xmlns:a16="http://schemas.microsoft.com/office/drawing/2014/main" id="{21887B52-C459-8904-BF23-E7CB988D8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AB638-5E10-050E-EABC-108906804EF5}"/>
              </a:ext>
            </a:extLst>
          </p:cNvPr>
          <p:cNvSpPr>
            <a:spLocks noGrp="1"/>
          </p:cNvSpPr>
          <p:nvPr>
            <p:ph type="sldNum" sz="quarter" idx="12"/>
          </p:nvPr>
        </p:nvSpPr>
        <p:spPr/>
        <p:txBody>
          <a:bodyPr/>
          <a:lstStyle/>
          <a:p>
            <a:fld id="{FFBA501E-2113-48E0-8CC3-60B8E998824D}" type="slidenum">
              <a:rPr lang="en-US" smtClean="0"/>
              <a:t>‹#›</a:t>
            </a:fld>
            <a:endParaRPr lang="en-US"/>
          </a:p>
        </p:txBody>
      </p:sp>
    </p:spTree>
    <p:extLst>
      <p:ext uri="{BB962C8B-B14F-4D97-AF65-F5344CB8AC3E}">
        <p14:creationId xmlns:p14="http://schemas.microsoft.com/office/powerpoint/2010/main" val="97467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2ABD-B126-9098-6C31-0D9FE69FBA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35C978-7136-7FE8-1157-E9B0D1C199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58D971-11F1-CF7C-87EC-4ACBF4F386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9B6D6E-0297-C071-DAC2-AE3D240A69A9}"/>
              </a:ext>
            </a:extLst>
          </p:cNvPr>
          <p:cNvSpPr>
            <a:spLocks noGrp="1"/>
          </p:cNvSpPr>
          <p:nvPr>
            <p:ph type="dt" sz="half" idx="10"/>
          </p:nvPr>
        </p:nvSpPr>
        <p:spPr/>
        <p:txBody>
          <a:bodyPr/>
          <a:lstStyle/>
          <a:p>
            <a:fld id="{4E128568-C889-4FCD-9866-3582E97EA4EC}" type="datetimeFigureOut">
              <a:rPr lang="en-US" smtClean="0"/>
              <a:t>11/17/2022</a:t>
            </a:fld>
            <a:endParaRPr lang="en-US"/>
          </a:p>
        </p:txBody>
      </p:sp>
      <p:sp>
        <p:nvSpPr>
          <p:cNvPr id="6" name="Footer Placeholder 5">
            <a:extLst>
              <a:ext uri="{FF2B5EF4-FFF2-40B4-BE49-F238E27FC236}">
                <a16:creationId xmlns:a16="http://schemas.microsoft.com/office/drawing/2014/main" id="{96CA7B4A-A100-94F3-3719-39FC91C70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904E02-1286-0DEA-694F-BA868F887B84}"/>
              </a:ext>
            </a:extLst>
          </p:cNvPr>
          <p:cNvSpPr>
            <a:spLocks noGrp="1"/>
          </p:cNvSpPr>
          <p:nvPr>
            <p:ph type="sldNum" sz="quarter" idx="12"/>
          </p:nvPr>
        </p:nvSpPr>
        <p:spPr/>
        <p:txBody>
          <a:bodyPr/>
          <a:lstStyle/>
          <a:p>
            <a:fld id="{FFBA501E-2113-48E0-8CC3-60B8E998824D}" type="slidenum">
              <a:rPr lang="en-US" smtClean="0"/>
              <a:t>‹#›</a:t>
            </a:fld>
            <a:endParaRPr lang="en-US"/>
          </a:p>
        </p:txBody>
      </p:sp>
    </p:spTree>
    <p:extLst>
      <p:ext uri="{BB962C8B-B14F-4D97-AF65-F5344CB8AC3E}">
        <p14:creationId xmlns:p14="http://schemas.microsoft.com/office/powerpoint/2010/main" val="2491214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2771-5CCC-1904-9D1A-A19806F632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6DE163-B5E7-4D6A-87CB-2417339CF9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C7E013-A867-6D4F-4F81-EBAB96E563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1B93D2-2D82-44AA-8ADD-A387E8C19F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25B077-D536-F122-B0C5-E000942127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1E7E3B-70DB-82C1-EFEA-C835BBDC4FB2}"/>
              </a:ext>
            </a:extLst>
          </p:cNvPr>
          <p:cNvSpPr>
            <a:spLocks noGrp="1"/>
          </p:cNvSpPr>
          <p:nvPr>
            <p:ph type="dt" sz="half" idx="10"/>
          </p:nvPr>
        </p:nvSpPr>
        <p:spPr/>
        <p:txBody>
          <a:bodyPr/>
          <a:lstStyle/>
          <a:p>
            <a:fld id="{4E128568-C889-4FCD-9866-3582E97EA4EC}" type="datetimeFigureOut">
              <a:rPr lang="en-US" smtClean="0"/>
              <a:t>11/17/2022</a:t>
            </a:fld>
            <a:endParaRPr lang="en-US"/>
          </a:p>
        </p:txBody>
      </p:sp>
      <p:sp>
        <p:nvSpPr>
          <p:cNvPr id="8" name="Footer Placeholder 7">
            <a:extLst>
              <a:ext uri="{FF2B5EF4-FFF2-40B4-BE49-F238E27FC236}">
                <a16:creationId xmlns:a16="http://schemas.microsoft.com/office/drawing/2014/main" id="{439E0682-D6BB-022C-0B23-EF07C158D6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54F176-0952-458E-DCFD-44DF21F28EF8}"/>
              </a:ext>
            </a:extLst>
          </p:cNvPr>
          <p:cNvSpPr>
            <a:spLocks noGrp="1"/>
          </p:cNvSpPr>
          <p:nvPr>
            <p:ph type="sldNum" sz="quarter" idx="12"/>
          </p:nvPr>
        </p:nvSpPr>
        <p:spPr/>
        <p:txBody>
          <a:bodyPr/>
          <a:lstStyle/>
          <a:p>
            <a:fld id="{FFBA501E-2113-48E0-8CC3-60B8E998824D}" type="slidenum">
              <a:rPr lang="en-US" smtClean="0"/>
              <a:t>‹#›</a:t>
            </a:fld>
            <a:endParaRPr lang="en-US"/>
          </a:p>
        </p:txBody>
      </p:sp>
    </p:spTree>
    <p:extLst>
      <p:ext uri="{BB962C8B-B14F-4D97-AF65-F5344CB8AC3E}">
        <p14:creationId xmlns:p14="http://schemas.microsoft.com/office/powerpoint/2010/main" val="2499594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82F2-B894-671C-052F-89A2F429CB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D24964-6D9C-670E-D9EC-8E20CE07E019}"/>
              </a:ext>
            </a:extLst>
          </p:cNvPr>
          <p:cNvSpPr>
            <a:spLocks noGrp="1"/>
          </p:cNvSpPr>
          <p:nvPr>
            <p:ph type="dt" sz="half" idx="10"/>
          </p:nvPr>
        </p:nvSpPr>
        <p:spPr/>
        <p:txBody>
          <a:bodyPr/>
          <a:lstStyle/>
          <a:p>
            <a:fld id="{4E128568-C889-4FCD-9866-3582E97EA4EC}" type="datetimeFigureOut">
              <a:rPr lang="en-US" smtClean="0"/>
              <a:t>11/17/2022</a:t>
            </a:fld>
            <a:endParaRPr lang="en-US"/>
          </a:p>
        </p:txBody>
      </p:sp>
      <p:sp>
        <p:nvSpPr>
          <p:cNvPr id="4" name="Footer Placeholder 3">
            <a:extLst>
              <a:ext uri="{FF2B5EF4-FFF2-40B4-BE49-F238E27FC236}">
                <a16:creationId xmlns:a16="http://schemas.microsoft.com/office/drawing/2014/main" id="{55504974-4607-BA88-4F93-10D3D68F63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B906B0-08FF-12FB-6EE8-36165EE2EC1D}"/>
              </a:ext>
            </a:extLst>
          </p:cNvPr>
          <p:cNvSpPr>
            <a:spLocks noGrp="1"/>
          </p:cNvSpPr>
          <p:nvPr>
            <p:ph type="sldNum" sz="quarter" idx="12"/>
          </p:nvPr>
        </p:nvSpPr>
        <p:spPr/>
        <p:txBody>
          <a:bodyPr/>
          <a:lstStyle/>
          <a:p>
            <a:fld id="{FFBA501E-2113-48E0-8CC3-60B8E998824D}" type="slidenum">
              <a:rPr lang="en-US" smtClean="0"/>
              <a:t>‹#›</a:t>
            </a:fld>
            <a:endParaRPr lang="en-US"/>
          </a:p>
        </p:txBody>
      </p:sp>
    </p:spTree>
    <p:extLst>
      <p:ext uri="{BB962C8B-B14F-4D97-AF65-F5344CB8AC3E}">
        <p14:creationId xmlns:p14="http://schemas.microsoft.com/office/powerpoint/2010/main" val="244061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23618-B352-2EC4-45B1-9B821025F049}"/>
              </a:ext>
            </a:extLst>
          </p:cNvPr>
          <p:cNvSpPr>
            <a:spLocks noGrp="1"/>
          </p:cNvSpPr>
          <p:nvPr>
            <p:ph type="dt" sz="half" idx="10"/>
          </p:nvPr>
        </p:nvSpPr>
        <p:spPr/>
        <p:txBody>
          <a:bodyPr/>
          <a:lstStyle/>
          <a:p>
            <a:fld id="{4E128568-C889-4FCD-9866-3582E97EA4EC}" type="datetimeFigureOut">
              <a:rPr lang="en-US" smtClean="0"/>
              <a:t>11/17/2022</a:t>
            </a:fld>
            <a:endParaRPr lang="en-US"/>
          </a:p>
        </p:txBody>
      </p:sp>
      <p:sp>
        <p:nvSpPr>
          <p:cNvPr id="3" name="Footer Placeholder 2">
            <a:extLst>
              <a:ext uri="{FF2B5EF4-FFF2-40B4-BE49-F238E27FC236}">
                <a16:creationId xmlns:a16="http://schemas.microsoft.com/office/drawing/2014/main" id="{C5139CA6-55D2-A8B3-0454-C446A35A9B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4530C5-1FD7-15A3-4BF5-315674824677}"/>
              </a:ext>
            </a:extLst>
          </p:cNvPr>
          <p:cNvSpPr>
            <a:spLocks noGrp="1"/>
          </p:cNvSpPr>
          <p:nvPr>
            <p:ph type="sldNum" sz="quarter" idx="12"/>
          </p:nvPr>
        </p:nvSpPr>
        <p:spPr/>
        <p:txBody>
          <a:bodyPr/>
          <a:lstStyle/>
          <a:p>
            <a:fld id="{FFBA501E-2113-48E0-8CC3-60B8E998824D}" type="slidenum">
              <a:rPr lang="en-US" smtClean="0"/>
              <a:t>‹#›</a:t>
            </a:fld>
            <a:endParaRPr lang="en-US"/>
          </a:p>
        </p:txBody>
      </p:sp>
    </p:spTree>
    <p:extLst>
      <p:ext uri="{BB962C8B-B14F-4D97-AF65-F5344CB8AC3E}">
        <p14:creationId xmlns:p14="http://schemas.microsoft.com/office/powerpoint/2010/main" val="332074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5C07-7CE3-59C7-784F-3E00F5472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3F2272-A181-E0DC-3293-1CFAF2BC99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DD9A28-A15E-EEAC-48D6-AE72FAB22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104AE6-7F19-3F7D-AB62-3DE2824B7B68}"/>
              </a:ext>
            </a:extLst>
          </p:cNvPr>
          <p:cNvSpPr>
            <a:spLocks noGrp="1"/>
          </p:cNvSpPr>
          <p:nvPr>
            <p:ph type="dt" sz="half" idx="10"/>
          </p:nvPr>
        </p:nvSpPr>
        <p:spPr/>
        <p:txBody>
          <a:bodyPr/>
          <a:lstStyle/>
          <a:p>
            <a:fld id="{4E128568-C889-4FCD-9866-3582E97EA4EC}" type="datetimeFigureOut">
              <a:rPr lang="en-US" smtClean="0"/>
              <a:t>11/17/2022</a:t>
            </a:fld>
            <a:endParaRPr lang="en-US"/>
          </a:p>
        </p:txBody>
      </p:sp>
      <p:sp>
        <p:nvSpPr>
          <p:cNvPr id="6" name="Footer Placeholder 5">
            <a:extLst>
              <a:ext uri="{FF2B5EF4-FFF2-40B4-BE49-F238E27FC236}">
                <a16:creationId xmlns:a16="http://schemas.microsoft.com/office/drawing/2014/main" id="{30CE6C0B-3A73-4F78-4055-B28402357B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48CBE-4E52-5EE7-9FD5-BCF44F918441}"/>
              </a:ext>
            </a:extLst>
          </p:cNvPr>
          <p:cNvSpPr>
            <a:spLocks noGrp="1"/>
          </p:cNvSpPr>
          <p:nvPr>
            <p:ph type="sldNum" sz="quarter" idx="12"/>
          </p:nvPr>
        </p:nvSpPr>
        <p:spPr/>
        <p:txBody>
          <a:bodyPr/>
          <a:lstStyle/>
          <a:p>
            <a:fld id="{FFBA501E-2113-48E0-8CC3-60B8E998824D}" type="slidenum">
              <a:rPr lang="en-US" smtClean="0"/>
              <a:t>‹#›</a:t>
            </a:fld>
            <a:endParaRPr lang="en-US"/>
          </a:p>
        </p:txBody>
      </p:sp>
    </p:spTree>
    <p:extLst>
      <p:ext uri="{BB962C8B-B14F-4D97-AF65-F5344CB8AC3E}">
        <p14:creationId xmlns:p14="http://schemas.microsoft.com/office/powerpoint/2010/main" val="93463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3F8E-F3E7-E127-62CC-079FD01E8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D733E0-8491-C60A-02A2-413F95E461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FE7F23-AEC1-5DF9-F7A4-595BF1BED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7EF82-07AB-CD56-9BC9-9C06E08E0027}"/>
              </a:ext>
            </a:extLst>
          </p:cNvPr>
          <p:cNvSpPr>
            <a:spLocks noGrp="1"/>
          </p:cNvSpPr>
          <p:nvPr>
            <p:ph type="dt" sz="half" idx="10"/>
          </p:nvPr>
        </p:nvSpPr>
        <p:spPr/>
        <p:txBody>
          <a:bodyPr/>
          <a:lstStyle/>
          <a:p>
            <a:fld id="{4E128568-C889-4FCD-9866-3582E97EA4EC}" type="datetimeFigureOut">
              <a:rPr lang="en-US" smtClean="0"/>
              <a:t>11/17/2022</a:t>
            </a:fld>
            <a:endParaRPr lang="en-US"/>
          </a:p>
        </p:txBody>
      </p:sp>
      <p:sp>
        <p:nvSpPr>
          <p:cNvPr id="6" name="Footer Placeholder 5">
            <a:extLst>
              <a:ext uri="{FF2B5EF4-FFF2-40B4-BE49-F238E27FC236}">
                <a16:creationId xmlns:a16="http://schemas.microsoft.com/office/drawing/2014/main" id="{8853258C-1EC2-AD4C-A55A-CEA3EC7F7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5CD09-3871-6B5A-E184-D6DA1A05518F}"/>
              </a:ext>
            </a:extLst>
          </p:cNvPr>
          <p:cNvSpPr>
            <a:spLocks noGrp="1"/>
          </p:cNvSpPr>
          <p:nvPr>
            <p:ph type="sldNum" sz="quarter" idx="12"/>
          </p:nvPr>
        </p:nvSpPr>
        <p:spPr/>
        <p:txBody>
          <a:bodyPr/>
          <a:lstStyle/>
          <a:p>
            <a:fld id="{FFBA501E-2113-48E0-8CC3-60B8E998824D}" type="slidenum">
              <a:rPr lang="en-US" smtClean="0"/>
              <a:t>‹#›</a:t>
            </a:fld>
            <a:endParaRPr lang="en-US"/>
          </a:p>
        </p:txBody>
      </p:sp>
    </p:spTree>
    <p:extLst>
      <p:ext uri="{BB962C8B-B14F-4D97-AF65-F5344CB8AC3E}">
        <p14:creationId xmlns:p14="http://schemas.microsoft.com/office/powerpoint/2010/main" val="187345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C286C-9092-A969-44FF-0C9142A8C2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73F9AB-5DBA-49A1-F926-131CCABAE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D10CF-8A9C-FC0E-A956-248457053E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28568-C889-4FCD-9866-3582E97EA4EC}" type="datetimeFigureOut">
              <a:rPr lang="en-US" smtClean="0"/>
              <a:t>11/17/2022</a:t>
            </a:fld>
            <a:endParaRPr lang="en-US"/>
          </a:p>
        </p:txBody>
      </p:sp>
      <p:sp>
        <p:nvSpPr>
          <p:cNvPr id="5" name="Footer Placeholder 4">
            <a:extLst>
              <a:ext uri="{FF2B5EF4-FFF2-40B4-BE49-F238E27FC236}">
                <a16:creationId xmlns:a16="http://schemas.microsoft.com/office/drawing/2014/main" id="{F783B04A-653C-6A26-EBDE-9A75D1DBE3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726022-4FC4-1C8F-5780-4E898CB12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A501E-2113-48E0-8CC3-60B8E998824D}" type="slidenum">
              <a:rPr lang="en-US" smtClean="0"/>
              <a:t>‹#›</a:t>
            </a:fld>
            <a:endParaRPr lang="en-US"/>
          </a:p>
        </p:txBody>
      </p:sp>
    </p:spTree>
    <p:extLst>
      <p:ext uri="{BB962C8B-B14F-4D97-AF65-F5344CB8AC3E}">
        <p14:creationId xmlns:p14="http://schemas.microsoft.com/office/powerpoint/2010/main" val="2493338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3C47668-E7C3-CD86-E5F3-C2D0CB70C127}"/>
              </a:ext>
            </a:extLst>
          </p:cNvPr>
          <p:cNvSpPr txBox="1"/>
          <p:nvPr/>
        </p:nvSpPr>
        <p:spPr>
          <a:xfrm>
            <a:off x="1266104" y="833378"/>
            <a:ext cx="4747280" cy="199919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dirty="0">
                <a:solidFill>
                  <a:srgbClr val="FFFFFF"/>
                </a:solidFill>
                <a:latin typeface="+mj-lt"/>
                <a:ea typeface="+mj-ea"/>
                <a:cs typeface="+mj-cs"/>
              </a:rPr>
              <a:t>Customer Segmentation</a:t>
            </a:r>
          </a:p>
        </p:txBody>
      </p:sp>
      <p:sp>
        <p:nvSpPr>
          <p:cNvPr id="24" name="Rectangle 23">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Olist - Crunchbase Company Profile &amp; Funding">
            <a:extLst>
              <a:ext uri="{FF2B5EF4-FFF2-40B4-BE49-F238E27FC236}">
                <a16:creationId xmlns:a16="http://schemas.microsoft.com/office/drawing/2014/main" id="{EF79F2B3-C8B4-3C4A-8A3B-83BCE21DE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5361" y="1985223"/>
            <a:ext cx="2887554" cy="28875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7EE45C-AC8E-2757-3BC4-1106EB25EA86}"/>
              </a:ext>
            </a:extLst>
          </p:cNvPr>
          <p:cNvSpPr txBox="1"/>
          <p:nvPr/>
        </p:nvSpPr>
        <p:spPr>
          <a:xfrm>
            <a:off x="640918" y="6264831"/>
            <a:ext cx="6096000" cy="369332"/>
          </a:xfrm>
          <a:prstGeom prst="rect">
            <a:avLst/>
          </a:prstGeom>
          <a:noFill/>
        </p:spPr>
        <p:txBody>
          <a:bodyPr wrap="square">
            <a:spAutoFit/>
          </a:bodyPr>
          <a:lstStyle/>
          <a:p>
            <a:r>
              <a:rPr lang="en-US" dirty="0">
                <a:solidFill>
                  <a:schemeClr val="bg1"/>
                </a:solidFill>
              </a:rPr>
              <a:t>By: Kimberly Cable</a:t>
            </a:r>
          </a:p>
        </p:txBody>
      </p:sp>
    </p:spTree>
    <p:extLst>
      <p:ext uri="{BB962C8B-B14F-4D97-AF65-F5344CB8AC3E}">
        <p14:creationId xmlns:p14="http://schemas.microsoft.com/office/powerpoint/2010/main" val="4258358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098444-E843-2AC8-C28E-D016A56EC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68AEA1A-6487-8B03-E9F3-226D1DA60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hart, histogram&#10;&#10;Description automatically generated">
            <a:extLst>
              <a:ext uri="{FF2B5EF4-FFF2-40B4-BE49-F238E27FC236}">
                <a16:creationId xmlns:a16="http://schemas.microsoft.com/office/drawing/2014/main" id="{EDC30303-773F-FB3B-38DC-0C72BC00D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482" y="2018804"/>
            <a:ext cx="5600177" cy="4181806"/>
          </a:xfrm>
          <a:prstGeom prst="rect">
            <a:avLst/>
          </a:prstGeom>
          <a:ln>
            <a:noFill/>
          </a:ln>
          <a:effectLst>
            <a:outerShdw blurRad="190500" algn="tl" rotWithShape="0">
              <a:srgbClr val="000000">
                <a:alpha val="70000"/>
              </a:srgbClr>
            </a:outerShdw>
          </a:effectLst>
        </p:spPr>
      </p:pic>
      <p:pic>
        <p:nvPicPr>
          <p:cNvPr id="4" name="Picture 3" descr="Chart, box and whisker chart&#10;&#10;Description automatically generated">
            <a:extLst>
              <a:ext uri="{FF2B5EF4-FFF2-40B4-BE49-F238E27FC236}">
                <a16:creationId xmlns:a16="http://schemas.microsoft.com/office/drawing/2014/main" id="{12006525-B955-14C8-2D56-9D90CFC0E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323" y="2018803"/>
            <a:ext cx="5502321" cy="4181806"/>
          </a:xfrm>
          <a:prstGeom prst="rect">
            <a:avLst/>
          </a:prstGeom>
          <a:ln>
            <a:noFill/>
          </a:ln>
          <a:effectLst>
            <a:outerShdw blurRad="190500" algn="tl" rotWithShape="0">
              <a:srgbClr val="000000">
                <a:alpha val="70000"/>
              </a:srgbClr>
            </a:outerShdw>
          </a:effectLst>
        </p:spPr>
      </p:pic>
      <p:sp>
        <p:nvSpPr>
          <p:cNvPr id="10" name="Rectangle 9">
            <a:extLst>
              <a:ext uri="{FF2B5EF4-FFF2-40B4-BE49-F238E27FC236}">
                <a16:creationId xmlns:a16="http://schemas.microsoft.com/office/drawing/2014/main" id="{22CFAE55-0B23-5D3B-6D4D-53AA99A5E1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ltGray">
          <a:xfrm>
            <a:off x="2975429" y="477250"/>
            <a:ext cx="6110513" cy="850769"/>
          </a:xfrm>
          <a:prstGeom prst="rect">
            <a:avLst/>
          </a:prstGeom>
          <a:solidFill>
            <a:schemeClr val="accent1">
              <a:lumMod val="40000"/>
              <a:lumOff val="60000"/>
            </a:schemeClr>
          </a:solidFill>
          <a:ln w="127000" cap="sq"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 name="TextBox 1">
            <a:extLst>
              <a:ext uri="{FF2B5EF4-FFF2-40B4-BE49-F238E27FC236}">
                <a16:creationId xmlns:a16="http://schemas.microsoft.com/office/drawing/2014/main" id="{27511798-F64E-63AD-DB5F-F4E1D7111B23}"/>
              </a:ext>
            </a:extLst>
          </p:cNvPr>
          <p:cNvSpPr txBox="1"/>
          <p:nvPr/>
        </p:nvSpPr>
        <p:spPr>
          <a:xfrm>
            <a:off x="4663592" y="617534"/>
            <a:ext cx="2864816" cy="584775"/>
          </a:xfrm>
          <a:prstGeom prst="rect">
            <a:avLst/>
          </a:prstGeom>
          <a:noFill/>
        </p:spPr>
        <p:txBody>
          <a:bodyPr wrap="square" rtlCol="0">
            <a:spAutoFit/>
          </a:bodyPr>
          <a:lstStyle/>
          <a:p>
            <a:pPr algn="ctr"/>
            <a:r>
              <a:rPr lang="en-US" sz="3200" b="1" dirty="0">
                <a:solidFill>
                  <a:schemeClr val="tx1">
                    <a:lumMod val="85000"/>
                    <a:lumOff val="15000"/>
                  </a:schemeClr>
                </a:solidFill>
              </a:rPr>
              <a:t>Review Score</a:t>
            </a:r>
          </a:p>
        </p:txBody>
      </p:sp>
    </p:spTree>
    <p:extLst>
      <p:ext uri="{BB962C8B-B14F-4D97-AF65-F5344CB8AC3E}">
        <p14:creationId xmlns:p14="http://schemas.microsoft.com/office/powerpoint/2010/main" val="3415983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F391FE4-958A-A99B-DCDB-32FC9B795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61AE330-CDA9-A5B5-10F4-D0625C005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Explosion: 14 Points 14">
            <a:extLst>
              <a:ext uri="{FF2B5EF4-FFF2-40B4-BE49-F238E27FC236}">
                <a16:creationId xmlns:a16="http://schemas.microsoft.com/office/drawing/2014/main" id="{C049A015-F987-F0C4-A742-DD72BF52A465}"/>
              </a:ext>
            </a:extLst>
          </p:cNvPr>
          <p:cNvSpPr/>
          <p:nvPr/>
        </p:nvSpPr>
        <p:spPr>
          <a:xfrm>
            <a:off x="8768473" y="185483"/>
            <a:ext cx="2893671" cy="1342301"/>
          </a:xfrm>
          <a:prstGeom prst="irregularSeal2">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able&#10;&#10;Description automatically generated">
            <a:extLst>
              <a:ext uri="{FF2B5EF4-FFF2-40B4-BE49-F238E27FC236}">
                <a16:creationId xmlns:a16="http://schemas.microsoft.com/office/drawing/2014/main" id="{8858803C-9B40-DE81-B20E-5B3AA616C424}"/>
              </a:ext>
            </a:extLst>
          </p:cNvPr>
          <p:cNvPicPr>
            <a:picLocks noChangeAspect="1"/>
          </p:cNvPicPr>
          <p:nvPr/>
        </p:nvPicPr>
        <p:blipFill>
          <a:blip r:embed="rId3"/>
          <a:stretch>
            <a:fillRect/>
          </a:stretch>
        </p:blipFill>
        <p:spPr>
          <a:xfrm>
            <a:off x="529856" y="913566"/>
            <a:ext cx="7943234" cy="2593432"/>
          </a:xfrm>
          <a:prstGeom prst="rect">
            <a:avLst/>
          </a:prstGeom>
          <a:ln>
            <a:noFill/>
          </a:ln>
          <a:effectLst>
            <a:outerShdw blurRad="190500" algn="tl" rotWithShape="0">
              <a:srgbClr val="000000">
                <a:alpha val="70000"/>
              </a:srgbClr>
            </a:outerShdw>
          </a:effectLst>
        </p:spPr>
      </p:pic>
      <p:pic>
        <p:nvPicPr>
          <p:cNvPr id="4" name="Picture 3" descr="Table&#10;&#10;Description automatically generated">
            <a:extLst>
              <a:ext uri="{FF2B5EF4-FFF2-40B4-BE49-F238E27FC236}">
                <a16:creationId xmlns:a16="http://schemas.microsoft.com/office/drawing/2014/main" id="{D315DFB9-C408-D85F-6261-3FE1E7DF19BD}"/>
              </a:ext>
            </a:extLst>
          </p:cNvPr>
          <p:cNvPicPr>
            <a:picLocks noChangeAspect="1"/>
          </p:cNvPicPr>
          <p:nvPr/>
        </p:nvPicPr>
        <p:blipFill>
          <a:blip r:embed="rId4"/>
          <a:stretch>
            <a:fillRect/>
          </a:stretch>
        </p:blipFill>
        <p:spPr>
          <a:xfrm>
            <a:off x="529856" y="3864115"/>
            <a:ext cx="7943234" cy="2645199"/>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FCA29F38-29D1-E89D-3818-CEF4142E81C3}"/>
              </a:ext>
            </a:extLst>
          </p:cNvPr>
          <p:cNvSpPr txBox="1"/>
          <p:nvPr/>
        </p:nvSpPr>
        <p:spPr>
          <a:xfrm>
            <a:off x="9251853" y="749983"/>
            <a:ext cx="1789464" cy="369332"/>
          </a:xfrm>
          <a:prstGeom prst="rect">
            <a:avLst/>
          </a:prstGeom>
          <a:noFill/>
        </p:spPr>
        <p:txBody>
          <a:bodyPr wrap="none" rtlCol="0">
            <a:spAutoFit/>
          </a:bodyPr>
          <a:lstStyle/>
          <a:p>
            <a:r>
              <a:rPr lang="en-US" b="1" dirty="0">
                <a:solidFill>
                  <a:schemeClr val="tx1">
                    <a:lumMod val="85000"/>
                    <a:lumOff val="15000"/>
                  </a:schemeClr>
                </a:solidFill>
              </a:rPr>
              <a:t>Review Score = 5</a:t>
            </a:r>
          </a:p>
        </p:txBody>
      </p:sp>
      <p:cxnSp>
        <p:nvCxnSpPr>
          <p:cNvPr id="10" name="Straight Arrow Connector 9">
            <a:extLst>
              <a:ext uri="{FF2B5EF4-FFF2-40B4-BE49-F238E27FC236}">
                <a16:creationId xmlns:a16="http://schemas.microsoft.com/office/drawing/2014/main" id="{759C8692-83D8-A4F6-8C48-8F2238CA6044}"/>
              </a:ext>
            </a:extLst>
          </p:cNvPr>
          <p:cNvCxnSpPr/>
          <p:nvPr/>
        </p:nvCxnSpPr>
        <p:spPr>
          <a:xfrm flipH="1">
            <a:off x="8574381" y="1527784"/>
            <a:ext cx="680483" cy="422704"/>
          </a:xfrm>
          <a:prstGeom prst="straightConnector1">
            <a:avLst/>
          </a:prstGeom>
          <a:ln w="28575">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7C3AE7-326E-DE0D-4C44-C3E80BECA90B}"/>
              </a:ext>
            </a:extLst>
          </p:cNvPr>
          <p:cNvCxnSpPr>
            <a:cxnSpLocks/>
          </p:cNvCxnSpPr>
          <p:nvPr/>
        </p:nvCxnSpPr>
        <p:spPr>
          <a:xfrm flipH="1" flipV="1">
            <a:off x="8666792" y="4862982"/>
            <a:ext cx="963455" cy="431577"/>
          </a:xfrm>
          <a:prstGeom prst="straightConnector1">
            <a:avLst/>
          </a:prstGeom>
          <a:ln w="28575">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4586E67-75F6-BD50-2104-12F0E81E293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ltGray">
          <a:xfrm>
            <a:off x="8993105" y="2773410"/>
            <a:ext cx="2893671" cy="1120501"/>
          </a:xfrm>
          <a:prstGeom prst="rect">
            <a:avLst/>
          </a:prstGeom>
          <a:solidFill>
            <a:schemeClr val="accent1">
              <a:lumMod val="40000"/>
              <a:lumOff val="60000"/>
            </a:schemeClr>
          </a:solidFill>
          <a:ln w="127000" cap="sq"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 name="TextBox 1">
            <a:extLst>
              <a:ext uri="{FF2B5EF4-FFF2-40B4-BE49-F238E27FC236}">
                <a16:creationId xmlns:a16="http://schemas.microsoft.com/office/drawing/2014/main" id="{CAAE6F40-FCC1-9C3E-4907-C04D20A460C5}"/>
              </a:ext>
            </a:extLst>
          </p:cNvPr>
          <p:cNvSpPr txBox="1"/>
          <p:nvPr/>
        </p:nvSpPr>
        <p:spPr>
          <a:xfrm>
            <a:off x="9252148" y="3072050"/>
            <a:ext cx="2375585" cy="523220"/>
          </a:xfrm>
          <a:prstGeom prst="rect">
            <a:avLst/>
          </a:prstGeom>
          <a:noFill/>
        </p:spPr>
        <p:txBody>
          <a:bodyPr wrap="square" rtlCol="0">
            <a:spAutoFit/>
          </a:bodyPr>
          <a:lstStyle/>
          <a:p>
            <a:pPr algn="ctr"/>
            <a:r>
              <a:rPr lang="en-US" sz="2800" b="1" dirty="0">
                <a:solidFill>
                  <a:schemeClr val="tx1">
                    <a:lumMod val="85000"/>
                    <a:lumOff val="15000"/>
                  </a:schemeClr>
                </a:solidFill>
              </a:rPr>
              <a:t>Customers</a:t>
            </a:r>
          </a:p>
        </p:txBody>
      </p:sp>
      <p:sp>
        <p:nvSpPr>
          <p:cNvPr id="17" name="Explosion: 14 Points 16">
            <a:extLst>
              <a:ext uri="{FF2B5EF4-FFF2-40B4-BE49-F238E27FC236}">
                <a16:creationId xmlns:a16="http://schemas.microsoft.com/office/drawing/2014/main" id="{B9528561-611A-9A97-CDE8-679695DA8130}"/>
              </a:ext>
            </a:extLst>
          </p:cNvPr>
          <p:cNvSpPr/>
          <p:nvPr/>
        </p:nvSpPr>
        <p:spPr>
          <a:xfrm rot="983988">
            <a:off x="9167702" y="5241913"/>
            <a:ext cx="2893671" cy="1342301"/>
          </a:xfrm>
          <a:prstGeom prst="irregularSeal2">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8DB8FDA-2068-DC7B-757F-9AA80D9D7CB4}"/>
              </a:ext>
            </a:extLst>
          </p:cNvPr>
          <p:cNvSpPr txBox="1"/>
          <p:nvPr/>
        </p:nvSpPr>
        <p:spPr>
          <a:xfrm>
            <a:off x="9545208" y="5728397"/>
            <a:ext cx="1789464" cy="369332"/>
          </a:xfrm>
          <a:prstGeom prst="rect">
            <a:avLst/>
          </a:prstGeom>
          <a:noFill/>
        </p:spPr>
        <p:txBody>
          <a:bodyPr wrap="none" rtlCol="0">
            <a:spAutoFit/>
          </a:bodyPr>
          <a:lstStyle/>
          <a:p>
            <a:r>
              <a:rPr lang="en-US" b="1" dirty="0">
                <a:solidFill>
                  <a:schemeClr val="tx1">
                    <a:lumMod val="85000"/>
                    <a:lumOff val="15000"/>
                  </a:schemeClr>
                </a:solidFill>
              </a:rPr>
              <a:t>Review Score = 1</a:t>
            </a:r>
          </a:p>
        </p:txBody>
      </p:sp>
      <p:sp>
        <p:nvSpPr>
          <p:cNvPr id="57" name="Rectangle 56">
            <a:extLst>
              <a:ext uri="{FF2B5EF4-FFF2-40B4-BE49-F238E27FC236}">
                <a16:creationId xmlns:a16="http://schemas.microsoft.com/office/drawing/2014/main" id="{13227F4C-063C-C6D6-15E1-A540DD8CCA00}"/>
              </a:ext>
            </a:extLst>
          </p:cNvPr>
          <p:cNvSpPr/>
          <p:nvPr/>
        </p:nvSpPr>
        <p:spPr>
          <a:xfrm>
            <a:off x="2673926" y="609600"/>
            <a:ext cx="749602" cy="6040582"/>
          </a:xfrm>
          <a:prstGeom prst="rect">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B9E315AF-162E-C749-C43E-E6B9ED9E57AD}"/>
              </a:ext>
            </a:extLst>
          </p:cNvPr>
          <p:cNvSpPr/>
          <p:nvPr/>
        </p:nvSpPr>
        <p:spPr>
          <a:xfrm>
            <a:off x="6167101" y="609600"/>
            <a:ext cx="1217372" cy="6040582"/>
          </a:xfrm>
          <a:prstGeom prst="rect">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B80BC893-EDE6-BB4E-D2FD-FF6296A44509}"/>
              </a:ext>
            </a:extLst>
          </p:cNvPr>
          <p:cNvSpPr/>
          <p:nvPr/>
        </p:nvSpPr>
        <p:spPr>
          <a:xfrm>
            <a:off x="4018481" y="609600"/>
            <a:ext cx="1294975" cy="6040582"/>
          </a:xfrm>
          <a:prstGeom prst="rect">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0864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92376BF-77A1-0F90-B263-D68DB4C664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5788C6B-7454-DE62-DDED-DA4FD5C7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Table&#10;&#10;Description automatically generated">
            <a:extLst>
              <a:ext uri="{FF2B5EF4-FFF2-40B4-BE49-F238E27FC236}">
                <a16:creationId xmlns:a16="http://schemas.microsoft.com/office/drawing/2014/main" id="{D02FA954-E84A-4B50-949D-E9909C1DE522}"/>
              </a:ext>
            </a:extLst>
          </p:cNvPr>
          <p:cNvPicPr>
            <a:picLocks noChangeAspect="1"/>
          </p:cNvPicPr>
          <p:nvPr/>
        </p:nvPicPr>
        <p:blipFill>
          <a:blip r:embed="rId3"/>
          <a:stretch>
            <a:fillRect/>
          </a:stretch>
        </p:blipFill>
        <p:spPr>
          <a:xfrm>
            <a:off x="1510640" y="1884034"/>
            <a:ext cx="9170720" cy="4556138"/>
          </a:xfrm>
          <a:prstGeom prst="rect">
            <a:avLst/>
          </a:prstGeom>
          <a:ln>
            <a:noFill/>
          </a:ln>
          <a:effectLst>
            <a:outerShdw blurRad="190500" algn="tl" rotWithShape="0">
              <a:srgbClr val="000000">
                <a:alpha val="70000"/>
              </a:srgbClr>
            </a:outerShdw>
          </a:effectLst>
        </p:spPr>
      </p:pic>
      <p:sp>
        <p:nvSpPr>
          <p:cNvPr id="7" name="Rectangle 6">
            <a:extLst>
              <a:ext uri="{FF2B5EF4-FFF2-40B4-BE49-F238E27FC236}">
                <a16:creationId xmlns:a16="http://schemas.microsoft.com/office/drawing/2014/main" id="{5D6C03EF-4B39-D22A-CBF4-77C1A6AA1F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ltGray">
          <a:xfrm>
            <a:off x="270019" y="280593"/>
            <a:ext cx="11559124" cy="1120501"/>
          </a:xfrm>
          <a:prstGeom prst="rect">
            <a:avLst/>
          </a:prstGeom>
          <a:solidFill>
            <a:schemeClr val="accent1">
              <a:lumMod val="40000"/>
              <a:lumOff val="60000"/>
            </a:schemeClr>
          </a:solidFill>
          <a:ln w="127000" cap="sq"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 name="TextBox 1">
            <a:extLst>
              <a:ext uri="{FF2B5EF4-FFF2-40B4-BE49-F238E27FC236}">
                <a16:creationId xmlns:a16="http://schemas.microsoft.com/office/drawing/2014/main" id="{C4650A90-1EE9-EF9B-4149-3D6AB7DC6011}"/>
              </a:ext>
            </a:extLst>
          </p:cNvPr>
          <p:cNvSpPr txBox="1"/>
          <p:nvPr/>
        </p:nvSpPr>
        <p:spPr>
          <a:xfrm>
            <a:off x="648396" y="548457"/>
            <a:ext cx="4696286" cy="584775"/>
          </a:xfrm>
          <a:prstGeom prst="rect">
            <a:avLst/>
          </a:prstGeom>
          <a:noFill/>
        </p:spPr>
        <p:txBody>
          <a:bodyPr wrap="none" rtlCol="0">
            <a:spAutoFit/>
          </a:bodyPr>
          <a:lstStyle/>
          <a:p>
            <a:r>
              <a:rPr lang="en-US" sz="3200" b="1" dirty="0">
                <a:solidFill>
                  <a:schemeClr val="tx1">
                    <a:lumMod val="85000"/>
                    <a:lumOff val="15000"/>
                  </a:schemeClr>
                </a:solidFill>
              </a:rPr>
              <a:t>Final Dataset for Modeling</a:t>
            </a:r>
          </a:p>
        </p:txBody>
      </p:sp>
      <p:sp>
        <p:nvSpPr>
          <p:cNvPr id="21" name="Rectangle 20">
            <a:extLst>
              <a:ext uri="{FF2B5EF4-FFF2-40B4-BE49-F238E27FC236}">
                <a16:creationId xmlns:a16="http://schemas.microsoft.com/office/drawing/2014/main" id="{4F0AFD8E-02BA-82B1-7486-734E29174AA4}"/>
              </a:ext>
            </a:extLst>
          </p:cNvPr>
          <p:cNvSpPr/>
          <p:nvPr/>
        </p:nvSpPr>
        <p:spPr>
          <a:xfrm>
            <a:off x="4878627" y="1575106"/>
            <a:ext cx="2104063" cy="5108878"/>
          </a:xfrm>
          <a:prstGeom prst="rect">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61C518-4358-D85D-7991-C6962FA56820}"/>
              </a:ext>
            </a:extLst>
          </p:cNvPr>
          <p:cNvSpPr/>
          <p:nvPr/>
        </p:nvSpPr>
        <p:spPr>
          <a:xfrm>
            <a:off x="9601199" y="1575106"/>
            <a:ext cx="749477" cy="5108878"/>
          </a:xfrm>
          <a:prstGeom prst="rect">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000059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025E2AA9-10C9-4A14-BEA3-064CD0131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F076F371-EE61-49EA-AA2A-3582C3AC9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863721" cy="4984915"/>
          </a:xfrm>
          <a:custGeom>
            <a:avLst/>
            <a:gdLst>
              <a:gd name="connsiteX0" fmla="*/ 0 w 5863721"/>
              <a:gd name="connsiteY0" fmla="*/ 0 h 4984915"/>
              <a:gd name="connsiteX1" fmla="*/ 5863721 w 5863721"/>
              <a:gd name="connsiteY1" fmla="*/ 0 h 4984915"/>
              <a:gd name="connsiteX2" fmla="*/ 5844576 w 5863721"/>
              <a:gd name="connsiteY2" fmla="*/ 326138 h 4984915"/>
              <a:gd name="connsiteX3" fmla="*/ 5796589 w 5863721"/>
              <a:gd name="connsiteY3" fmla="*/ 693884 h 4984915"/>
              <a:gd name="connsiteX4" fmla="*/ 148386 w 5863721"/>
              <a:gd name="connsiteY4" fmla="*/ 4951022 h 4984915"/>
              <a:gd name="connsiteX5" fmla="*/ 0 w 5863721"/>
              <a:gd name="connsiteY5" fmla="*/ 4930112 h 498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2BAA0835-1FB6-6C0C-F775-12DA4887D172}"/>
              </a:ext>
            </a:extLst>
          </p:cNvPr>
          <p:cNvSpPr txBox="1"/>
          <p:nvPr/>
        </p:nvSpPr>
        <p:spPr>
          <a:xfrm>
            <a:off x="7928811" y="4255326"/>
            <a:ext cx="3392906" cy="1459180"/>
          </a:xfrm>
          <a:prstGeom prst="rect">
            <a:avLst/>
          </a:prstGeom>
        </p:spPr>
        <p:txBody>
          <a:bodyPr vert="horz" lIns="91440" tIns="45720" rIns="91440" bIns="45720" rtlCol="0" anchor="ctr">
            <a:normAutofit/>
          </a:bodyPr>
          <a:lstStyle/>
          <a:p>
            <a:pPr>
              <a:lnSpc>
                <a:spcPct val="90000"/>
              </a:lnSpc>
              <a:spcAft>
                <a:spcPts val="600"/>
              </a:spcAft>
            </a:pPr>
            <a:r>
              <a:rPr lang="en-US" sz="6000" dirty="0"/>
              <a:t>Modeling</a:t>
            </a:r>
          </a:p>
        </p:txBody>
      </p:sp>
    </p:spTree>
    <p:extLst>
      <p:ext uri="{BB962C8B-B14F-4D97-AF65-F5344CB8AC3E}">
        <p14:creationId xmlns:p14="http://schemas.microsoft.com/office/powerpoint/2010/main" val="152779137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E4CED25-D641-D9FA-6805-7448548C8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9F621EE4-5AF7-CA87-1CB2-36B75F03C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C9809A25-437F-E401-E019-BE70A7A56EF7}"/>
              </a:ext>
            </a:extLst>
          </p:cNvPr>
          <p:cNvCxnSpPr>
            <a:cxnSpLocks/>
          </p:cNvCxnSpPr>
          <p:nvPr/>
        </p:nvCxnSpPr>
        <p:spPr>
          <a:xfrm>
            <a:off x="6813427" y="1989678"/>
            <a:ext cx="481506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5FD5E37-7EBF-3E57-9CC2-0D4AB3DF4118}"/>
              </a:ext>
            </a:extLst>
          </p:cNvPr>
          <p:cNvCxnSpPr>
            <a:cxnSpLocks/>
          </p:cNvCxnSpPr>
          <p:nvPr/>
        </p:nvCxnSpPr>
        <p:spPr>
          <a:xfrm>
            <a:off x="567159" y="1978365"/>
            <a:ext cx="481506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C3BD3EA-16AB-6F86-589B-BE08927229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ltGray">
          <a:xfrm>
            <a:off x="176608" y="147389"/>
            <a:ext cx="11783163" cy="882120"/>
          </a:xfrm>
          <a:prstGeom prst="rect">
            <a:avLst/>
          </a:prstGeom>
          <a:solidFill>
            <a:schemeClr val="accent1">
              <a:lumMod val="40000"/>
              <a:lumOff val="60000"/>
            </a:schemeClr>
          </a:solidFill>
          <a:ln w="127000" cap="sq"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0" name="TextBox 9">
            <a:extLst>
              <a:ext uri="{FF2B5EF4-FFF2-40B4-BE49-F238E27FC236}">
                <a16:creationId xmlns:a16="http://schemas.microsoft.com/office/drawing/2014/main" id="{94C5CD29-5843-7316-4061-2ED24BD694B5}"/>
              </a:ext>
            </a:extLst>
          </p:cNvPr>
          <p:cNvSpPr txBox="1"/>
          <p:nvPr/>
        </p:nvSpPr>
        <p:spPr>
          <a:xfrm>
            <a:off x="3369918" y="326839"/>
            <a:ext cx="5396542" cy="523220"/>
          </a:xfrm>
          <a:prstGeom prst="rect">
            <a:avLst/>
          </a:prstGeom>
          <a:noFill/>
        </p:spPr>
        <p:txBody>
          <a:bodyPr wrap="none" rtlCol="0">
            <a:spAutoFit/>
          </a:bodyPr>
          <a:lstStyle/>
          <a:p>
            <a:r>
              <a:rPr lang="en-US" sz="2800" b="1" dirty="0">
                <a:solidFill>
                  <a:schemeClr val="tx1">
                    <a:lumMod val="85000"/>
                    <a:lumOff val="15000"/>
                  </a:schemeClr>
                </a:solidFill>
              </a:rPr>
              <a:t>RFM Analysis + K-Means Clustering</a:t>
            </a:r>
          </a:p>
        </p:txBody>
      </p:sp>
      <p:sp>
        <p:nvSpPr>
          <p:cNvPr id="21" name="Rectangle 20">
            <a:extLst>
              <a:ext uri="{FF2B5EF4-FFF2-40B4-BE49-F238E27FC236}">
                <a16:creationId xmlns:a16="http://schemas.microsoft.com/office/drawing/2014/main" id="{226EB60A-2559-87AB-FF07-88D533BAC3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ltGray">
          <a:xfrm>
            <a:off x="246824" y="1264757"/>
            <a:ext cx="5471805" cy="5445854"/>
          </a:xfrm>
          <a:prstGeom prst="rect">
            <a:avLst/>
          </a:prstGeom>
          <a:solidFill>
            <a:schemeClr val="accent1">
              <a:lumMod val="40000"/>
              <a:lumOff val="60000"/>
            </a:schemeClr>
          </a:solidFill>
          <a:ln w="127000" cap="sq"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2" name="Rectangle 21">
            <a:extLst>
              <a:ext uri="{FF2B5EF4-FFF2-40B4-BE49-F238E27FC236}">
                <a16:creationId xmlns:a16="http://schemas.microsoft.com/office/drawing/2014/main" id="{DDCF2AC3-5201-7114-748C-4F7D85FF84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ltGray">
          <a:xfrm>
            <a:off x="6383028" y="1264757"/>
            <a:ext cx="5471805" cy="5445854"/>
          </a:xfrm>
          <a:prstGeom prst="rect">
            <a:avLst/>
          </a:prstGeom>
          <a:solidFill>
            <a:schemeClr val="accent1">
              <a:lumMod val="40000"/>
              <a:lumOff val="60000"/>
            </a:schemeClr>
          </a:solidFill>
          <a:ln w="127000" cap="sq"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2" name="TextBox 11">
            <a:extLst>
              <a:ext uri="{FF2B5EF4-FFF2-40B4-BE49-F238E27FC236}">
                <a16:creationId xmlns:a16="http://schemas.microsoft.com/office/drawing/2014/main" id="{FF405F57-34BB-CCCC-7F08-533924584051}"/>
              </a:ext>
            </a:extLst>
          </p:cNvPr>
          <p:cNvSpPr txBox="1"/>
          <p:nvPr/>
        </p:nvSpPr>
        <p:spPr>
          <a:xfrm>
            <a:off x="6861561" y="2356130"/>
            <a:ext cx="4412512" cy="1711366"/>
          </a:xfrm>
          <a:prstGeom prst="rect">
            <a:avLst/>
          </a:prstGeom>
          <a:noFill/>
        </p:spPr>
        <p:txBody>
          <a:bodyPr wrap="square" rtlCol="0">
            <a:spAutoFit/>
          </a:bodyPr>
          <a:lstStyle/>
          <a:p>
            <a:pPr>
              <a:lnSpc>
                <a:spcPct val="150000"/>
              </a:lnSpc>
            </a:pPr>
            <a:r>
              <a:rPr lang="en-US" dirty="0">
                <a:solidFill>
                  <a:schemeClr val="tx1">
                    <a:lumMod val="85000"/>
                    <a:lumOff val="15000"/>
                  </a:schemeClr>
                </a:solidFill>
              </a:rPr>
              <a:t>Grouping customers based on historical data according to how recently the purchased, how frequently they purchased and how much money they spent on purchases.</a:t>
            </a:r>
          </a:p>
        </p:txBody>
      </p:sp>
      <p:sp>
        <p:nvSpPr>
          <p:cNvPr id="11" name="TextBox 10">
            <a:extLst>
              <a:ext uri="{FF2B5EF4-FFF2-40B4-BE49-F238E27FC236}">
                <a16:creationId xmlns:a16="http://schemas.microsoft.com/office/drawing/2014/main" id="{94A7CDFB-8484-9A47-D25B-F4910432B4FE}"/>
              </a:ext>
            </a:extLst>
          </p:cNvPr>
          <p:cNvSpPr txBox="1"/>
          <p:nvPr/>
        </p:nvSpPr>
        <p:spPr>
          <a:xfrm>
            <a:off x="6651546" y="1697315"/>
            <a:ext cx="5115846" cy="461665"/>
          </a:xfrm>
          <a:prstGeom prst="rect">
            <a:avLst/>
          </a:prstGeom>
          <a:noFill/>
        </p:spPr>
        <p:txBody>
          <a:bodyPr wrap="square" rtlCol="0">
            <a:spAutoFit/>
          </a:bodyPr>
          <a:lstStyle/>
          <a:p>
            <a:pPr algn="ctr"/>
            <a:r>
              <a:rPr lang="en-US" sz="2400" b="1" dirty="0">
                <a:solidFill>
                  <a:schemeClr val="tx1">
                    <a:lumMod val="85000"/>
                    <a:lumOff val="15000"/>
                  </a:schemeClr>
                </a:solidFill>
              </a:rPr>
              <a:t>K-Means Clustering</a:t>
            </a:r>
          </a:p>
        </p:txBody>
      </p:sp>
      <p:sp>
        <p:nvSpPr>
          <p:cNvPr id="9" name="TextBox 8">
            <a:extLst>
              <a:ext uri="{FF2B5EF4-FFF2-40B4-BE49-F238E27FC236}">
                <a16:creationId xmlns:a16="http://schemas.microsoft.com/office/drawing/2014/main" id="{CD412C40-2750-8FD2-0EF9-4981323A7AE8}"/>
              </a:ext>
            </a:extLst>
          </p:cNvPr>
          <p:cNvSpPr txBox="1"/>
          <p:nvPr/>
        </p:nvSpPr>
        <p:spPr>
          <a:xfrm>
            <a:off x="917927" y="5892039"/>
            <a:ext cx="4051430" cy="369332"/>
          </a:xfrm>
          <a:prstGeom prst="rect">
            <a:avLst/>
          </a:prstGeom>
          <a:noFill/>
        </p:spPr>
        <p:txBody>
          <a:bodyPr wrap="none" rtlCol="0">
            <a:spAutoFit/>
          </a:bodyPr>
          <a:lstStyle/>
          <a:p>
            <a:r>
              <a:rPr lang="en-US" dirty="0">
                <a:solidFill>
                  <a:schemeClr val="tx1">
                    <a:lumMod val="85000"/>
                    <a:lumOff val="15000"/>
                  </a:schemeClr>
                </a:solidFill>
              </a:rPr>
              <a:t>How much money has a customer spent?</a:t>
            </a:r>
          </a:p>
        </p:txBody>
      </p:sp>
      <p:sp>
        <p:nvSpPr>
          <p:cNvPr id="8" name="TextBox 7">
            <a:extLst>
              <a:ext uri="{FF2B5EF4-FFF2-40B4-BE49-F238E27FC236}">
                <a16:creationId xmlns:a16="http://schemas.microsoft.com/office/drawing/2014/main" id="{CEAE6B5E-2A51-5C63-6716-BCB60A0514F4}"/>
              </a:ext>
            </a:extLst>
          </p:cNvPr>
          <p:cNvSpPr txBox="1"/>
          <p:nvPr/>
        </p:nvSpPr>
        <p:spPr>
          <a:xfrm>
            <a:off x="586949" y="5396528"/>
            <a:ext cx="1194943" cy="369332"/>
          </a:xfrm>
          <a:prstGeom prst="rect">
            <a:avLst/>
          </a:prstGeom>
          <a:noFill/>
        </p:spPr>
        <p:txBody>
          <a:bodyPr wrap="none" rtlCol="0">
            <a:spAutoFit/>
          </a:bodyPr>
          <a:lstStyle/>
          <a:p>
            <a:r>
              <a:rPr lang="en-US" b="1" dirty="0">
                <a:solidFill>
                  <a:schemeClr val="tx1">
                    <a:lumMod val="85000"/>
                    <a:lumOff val="15000"/>
                  </a:schemeClr>
                </a:solidFill>
              </a:rPr>
              <a:t>Monetary:</a:t>
            </a:r>
          </a:p>
        </p:txBody>
      </p:sp>
      <p:sp>
        <p:nvSpPr>
          <p:cNvPr id="7" name="TextBox 6">
            <a:extLst>
              <a:ext uri="{FF2B5EF4-FFF2-40B4-BE49-F238E27FC236}">
                <a16:creationId xmlns:a16="http://schemas.microsoft.com/office/drawing/2014/main" id="{DDC055CA-E962-A181-44F9-FD189D9920A7}"/>
              </a:ext>
            </a:extLst>
          </p:cNvPr>
          <p:cNvSpPr txBox="1"/>
          <p:nvPr/>
        </p:nvSpPr>
        <p:spPr>
          <a:xfrm>
            <a:off x="917927" y="4901016"/>
            <a:ext cx="4367799" cy="369332"/>
          </a:xfrm>
          <a:prstGeom prst="rect">
            <a:avLst/>
          </a:prstGeom>
          <a:noFill/>
        </p:spPr>
        <p:txBody>
          <a:bodyPr wrap="none" rtlCol="0">
            <a:spAutoFit/>
          </a:bodyPr>
          <a:lstStyle/>
          <a:p>
            <a:r>
              <a:rPr lang="en-US" dirty="0">
                <a:solidFill>
                  <a:schemeClr val="tx1">
                    <a:lumMod val="85000"/>
                    <a:lumOff val="15000"/>
                  </a:schemeClr>
                </a:solidFill>
              </a:rPr>
              <a:t>How many orders did a customer purchase?</a:t>
            </a:r>
          </a:p>
        </p:txBody>
      </p:sp>
      <p:sp>
        <p:nvSpPr>
          <p:cNvPr id="6" name="TextBox 5">
            <a:extLst>
              <a:ext uri="{FF2B5EF4-FFF2-40B4-BE49-F238E27FC236}">
                <a16:creationId xmlns:a16="http://schemas.microsoft.com/office/drawing/2014/main" id="{838686ED-89FE-0477-8B15-6F160A6AE998}"/>
              </a:ext>
            </a:extLst>
          </p:cNvPr>
          <p:cNvSpPr txBox="1"/>
          <p:nvPr/>
        </p:nvSpPr>
        <p:spPr>
          <a:xfrm>
            <a:off x="497973" y="4405504"/>
            <a:ext cx="1240083" cy="369332"/>
          </a:xfrm>
          <a:prstGeom prst="rect">
            <a:avLst/>
          </a:prstGeom>
          <a:noFill/>
        </p:spPr>
        <p:txBody>
          <a:bodyPr wrap="none" rtlCol="0">
            <a:spAutoFit/>
          </a:bodyPr>
          <a:lstStyle/>
          <a:p>
            <a:r>
              <a:rPr lang="en-US" b="1" dirty="0">
                <a:solidFill>
                  <a:schemeClr val="tx1">
                    <a:lumMod val="85000"/>
                    <a:lumOff val="15000"/>
                  </a:schemeClr>
                </a:solidFill>
              </a:rPr>
              <a:t>Frequency:</a:t>
            </a:r>
          </a:p>
        </p:txBody>
      </p:sp>
      <p:sp>
        <p:nvSpPr>
          <p:cNvPr id="5" name="TextBox 4">
            <a:extLst>
              <a:ext uri="{FF2B5EF4-FFF2-40B4-BE49-F238E27FC236}">
                <a16:creationId xmlns:a16="http://schemas.microsoft.com/office/drawing/2014/main" id="{4E298A15-A846-738B-27F9-5966DD28C8A2}"/>
              </a:ext>
            </a:extLst>
          </p:cNvPr>
          <p:cNvSpPr txBox="1"/>
          <p:nvPr/>
        </p:nvSpPr>
        <p:spPr>
          <a:xfrm>
            <a:off x="917927" y="3909992"/>
            <a:ext cx="4040080" cy="369332"/>
          </a:xfrm>
          <a:prstGeom prst="rect">
            <a:avLst/>
          </a:prstGeom>
          <a:noFill/>
        </p:spPr>
        <p:txBody>
          <a:bodyPr wrap="none" rtlCol="0">
            <a:spAutoFit/>
          </a:bodyPr>
          <a:lstStyle/>
          <a:p>
            <a:r>
              <a:rPr lang="en-US" dirty="0">
                <a:solidFill>
                  <a:schemeClr val="tx1">
                    <a:lumMod val="85000"/>
                    <a:lumOff val="15000"/>
                  </a:schemeClr>
                </a:solidFill>
              </a:rPr>
              <a:t>How recently has a customer purchased?</a:t>
            </a:r>
          </a:p>
        </p:txBody>
      </p:sp>
      <p:sp>
        <p:nvSpPr>
          <p:cNvPr id="4" name="TextBox 3">
            <a:extLst>
              <a:ext uri="{FF2B5EF4-FFF2-40B4-BE49-F238E27FC236}">
                <a16:creationId xmlns:a16="http://schemas.microsoft.com/office/drawing/2014/main" id="{97871753-422D-9F5D-B0B0-089FF6A3460D}"/>
              </a:ext>
            </a:extLst>
          </p:cNvPr>
          <p:cNvSpPr txBox="1"/>
          <p:nvPr/>
        </p:nvSpPr>
        <p:spPr>
          <a:xfrm>
            <a:off x="497973" y="3414480"/>
            <a:ext cx="1020600" cy="369332"/>
          </a:xfrm>
          <a:prstGeom prst="rect">
            <a:avLst/>
          </a:prstGeom>
          <a:noFill/>
        </p:spPr>
        <p:txBody>
          <a:bodyPr wrap="none" rtlCol="0">
            <a:spAutoFit/>
          </a:bodyPr>
          <a:lstStyle/>
          <a:p>
            <a:r>
              <a:rPr lang="en-US" b="1" dirty="0">
                <a:solidFill>
                  <a:schemeClr val="tx1">
                    <a:lumMod val="85000"/>
                    <a:lumOff val="15000"/>
                  </a:schemeClr>
                </a:solidFill>
              </a:rPr>
              <a:t>Recency</a:t>
            </a:r>
            <a:r>
              <a:rPr lang="en-US" dirty="0">
                <a:solidFill>
                  <a:schemeClr val="tx1">
                    <a:lumMod val="85000"/>
                    <a:lumOff val="15000"/>
                  </a:schemeClr>
                </a:solidFill>
              </a:rPr>
              <a:t>:</a:t>
            </a:r>
          </a:p>
        </p:txBody>
      </p:sp>
      <p:sp>
        <p:nvSpPr>
          <p:cNvPr id="3" name="TextBox 2">
            <a:extLst>
              <a:ext uri="{FF2B5EF4-FFF2-40B4-BE49-F238E27FC236}">
                <a16:creationId xmlns:a16="http://schemas.microsoft.com/office/drawing/2014/main" id="{0F244A11-DBCE-DAAB-7D09-61BE587A05AE}"/>
              </a:ext>
            </a:extLst>
          </p:cNvPr>
          <p:cNvSpPr txBox="1"/>
          <p:nvPr/>
        </p:nvSpPr>
        <p:spPr>
          <a:xfrm>
            <a:off x="497973" y="2423706"/>
            <a:ext cx="4742121" cy="880369"/>
          </a:xfrm>
          <a:prstGeom prst="rect">
            <a:avLst/>
          </a:prstGeom>
          <a:noFill/>
        </p:spPr>
        <p:txBody>
          <a:bodyPr wrap="square" rtlCol="0">
            <a:spAutoFit/>
          </a:bodyPr>
          <a:lstStyle/>
          <a:p>
            <a:pPr>
              <a:lnSpc>
                <a:spcPct val="150000"/>
              </a:lnSpc>
            </a:pPr>
            <a:r>
              <a:rPr lang="en-US" dirty="0">
                <a:solidFill>
                  <a:schemeClr val="tx1">
                    <a:lumMod val="85000"/>
                    <a:lumOff val="15000"/>
                  </a:schemeClr>
                </a:solidFill>
              </a:rPr>
              <a:t>Looks at historical customer behavior to predict how might a new customer act in the future</a:t>
            </a:r>
          </a:p>
        </p:txBody>
      </p:sp>
      <p:sp>
        <p:nvSpPr>
          <p:cNvPr id="2" name="TextBox 1">
            <a:extLst>
              <a:ext uri="{FF2B5EF4-FFF2-40B4-BE49-F238E27FC236}">
                <a16:creationId xmlns:a16="http://schemas.microsoft.com/office/drawing/2014/main" id="{D68A5165-555E-36DC-3B9C-899742A3BEAC}"/>
              </a:ext>
            </a:extLst>
          </p:cNvPr>
          <p:cNvSpPr txBox="1"/>
          <p:nvPr/>
        </p:nvSpPr>
        <p:spPr>
          <a:xfrm>
            <a:off x="311112" y="1512649"/>
            <a:ext cx="5115845" cy="830997"/>
          </a:xfrm>
          <a:prstGeom prst="rect">
            <a:avLst/>
          </a:prstGeom>
          <a:noFill/>
        </p:spPr>
        <p:txBody>
          <a:bodyPr wrap="square" rtlCol="0">
            <a:spAutoFit/>
          </a:bodyPr>
          <a:lstStyle/>
          <a:p>
            <a:pPr algn="ctr"/>
            <a:r>
              <a:rPr lang="en-US" sz="2400" b="1" dirty="0">
                <a:solidFill>
                  <a:schemeClr val="tx1">
                    <a:lumMod val="85000"/>
                    <a:lumOff val="15000"/>
                  </a:schemeClr>
                </a:solidFill>
              </a:rPr>
              <a:t>Recency, Frequency, and Monetary Analysis (RFM)</a:t>
            </a:r>
          </a:p>
        </p:txBody>
      </p:sp>
    </p:spTree>
    <p:extLst>
      <p:ext uri="{BB962C8B-B14F-4D97-AF65-F5344CB8AC3E}">
        <p14:creationId xmlns:p14="http://schemas.microsoft.com/office/powerpoint/2010/main" val="1678816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4640E2A-C09A-65F9-691C-C9354F58F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D1FF8C6-4DB4-7510-D0C9-F27696DDF8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Graphical user interface, chart&#10;&#10;Description automatically generated">
            <a:extLst>
              <a:ext uri="{FF2B5EF4-FFF2-40B4-BE49-F238E27FC236}">
                <a16:creationId xmlns:a16="http://schemas.microsoft.com/office/drawing/2014/main" id="{70125648-DD4C-E91B-0A75-FD12B10B5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429" y="389101"/>
            <a:ext cx="5247571" cy="6102693"/>
          </a:xfrm>
          <a:prstGeom prst="rect">
            <a:avLst/>
          </a:prstGeom>
          <a:ln>
            <a:noFill/>
          </a:ln>
          <a:effectLst>
            <a:outerShdw blurRad="190500" algn="tl" rotWithShape="0">
              <a:srgbClr val="000000">
                <a:alpha val="70000"/>
              </a:srgbClr>
            </a:outerShdw>
          </a:effectLst>
        </p:spPr>
      </p:pic>
      <p:sp>
        <p:nvSpPr>
          <p:cNvPr id="7" name="Rectangle 6">
            <a:extLst>
              <a:ext uri="{FF2B5EF4-FFF2-40B4-BE49-F238E27FC236}">
                <a16:creationId xmlns:a16="http://schemas.microsoft.com/office/drawing/2014/main" id="{47B03073-F2A6-7848-36EC-FE41549B15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ltGray">
          <a:xfrm>
            <a:off x="7024914" y="465582"/>
            <a:ext cx="4384734" cy="5949732"/>
          </a:xfrm>
          <a:prstGeom prst="rect">
            <a:avLst/>
          </a:prstGeom>
          <a:solidFill>
            <a:schemeClr val="accent1">
              <a:lumMod val="40000"/>
              <a:lumOff val="60000"/>
            </a:schemeClr>
          </a:solidFill>
          <a:ln w="127000" cap="sq"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8" name="TextBox 17">
            <a:extLst>
              <a:ext uri="{FF2B5EF4-FFF2-40B4-BE49-F238E27FC236}">
                <a16:creationId xmlns:a16="http://schemas.microsoft.com/office/drawing/2014/main" id="{29691E3D-9F26-6D70-1954-5AA90F9B4C27}"/>
              </a:ext>
            </a:extLst>
          </p:cNvPr>
          <p:cNvSpPr txBox="1"/>
          <p:nvPr/>
        </p:nvSpPr>
        <p:spPr>
          <a:xfrm>
            <a:off x="7921325" y="4531627"/>
            <a:ext cx="2673503" cy="461665"/>
          </a:xfrm>
          <a:prstGeom prst="rect">
            <a:avLst/>
          </a:prstGeom>
          <a:noFill/>
        </p:spPr>
        <p:txBody>
          <a:bodyPr wrap="square" rtlCol="0">
            <a:spAutoFit/>
          </a:bodyPr>
          <a:lstStyle/>
          <a:p>
            <a:r>
              <a:rPr lang="en-US" sz="2400" b="1" dirty="0">
                <a:solidFill>
                  <a:schemeClr val="tx1">
                    <a:lumMod val="85000"/>
                    <a:lumOff val="15000"/>
                  </a:schemeClr>
                </a:solidFill>
              </a:rPr>
              <a:t>Monetary Value</a:t>
            </a:r>
          </a:p>
        </p:txBody>
      </p:sp>
      <p:sp>
        <p:nvSpPr>
          <p:cNvPr id="17" name="TextBox 16">
            <a:extLst>
              <a:ext uri="{FF2B5EF4-FFF2-40B4-BE49-F238E27FC236}">
                <a16:creationId xmlns:a16="http://schemas.microsoft.com/office/drawing/2014/main" id="{0E15579F-28AE-51BD-65B0-83DE68655163}"/>
              </a:ext>
            </a:extLst>
          </p:cNvPr>
          <p:cNvSpPr txBox="1"/>
          <p:nvPr/>
        </p:nvSpPr>
        <p:spPr>
          <a:xfrm>
            <a:off x="7921325" y="3089094"/>
            <a:ext cx="1830834" cy="461665"/>
          </a:xfrm>
          <a:prstGeom prst="rect">
            <a:avLst/>
          </a:prstGeom>
          <a:noFill/>
        </p:spPr>
        <p:txBody>
          <a:bodyPr wrap="square" rtlCol="0">
            <a:spAutoFit/>
          </a:bodyPr>
          <a:lstStyle/>
          <a:p>
            <a:r>
              <a:rPr lang="en-US" sz="2400" b="1" dirty="0">
                <a:solidFill>
                  <a:schemeClr val="tx1">
                    <a:lumMod val="85000"/>
                    <a:lumOff val="15000"/>
                  </a:schemeClr>
                </a:solidFill>
              </a:rPr>
              <a:t>Frequency</a:t>
            </a:r>
          </a:p>
        </p:txBody>
      </p:sp>
      <p:sp>
        <p:nvSpPr>
          <p:cNvPr id="8" name="TextBox 7">
            <a:extLst>
              <a:ext uri="{FF2B5EF4-FFF2-40B4-BE49-F238E27FC236}">
                <a16:creationId xmlns:a16="http://schemas.microsoft.com/office/drawing/2014/main" id="{EAB5984C-7502-EBF0-DACA-F8C58E5E230A}"/>
              </a:ext>
            </a:extLst>
          </p:cNvPr>
          <p:cNvSpPr txBox="1"/>
          <p:nvPr/>
        </p:nvSpPr>
        <p:spPr>
          <a:xfrm>
            <a:off x="7921324" y="1646561"/>
            <a:ext cx="1490823" cy="461665"/>
          </a:xfrm>
          <a:prstGeom prst="rect">
            <a:avLst/>
          </a:prstGeom>
          <a:noFill/>
        </p:spPr>
        <p:txBody>
          <a:bodyPr wrap="square" rtlCol="0">
            <a:spAutoFit/>
          </a:bodyPr>
          <a:lstStyle/>
          <a:p>
            <a:r>
              <a:rPr lang="en-US" sz="2400" b="1" dirty="0">
                <a:solidFill>
                  <a:schemeClr val="tx1">
                    <a:lumMod val="85000"/>
                    <a:lumOff val="15000"/>
                  </a:schemeClr>
                </a:solidFill>
              </a:rPr>
              <a:t>Recency</a:t>
            </a:r>
          </a:p>
        </p:txBody>
      </p:sp>
      <p:sp>
        <p:nvSpPr>
          <p:cNvPr id="15" name="TextBox 14">
            <a:extLst>
              <a:ext uri="{FF2B5EF4-FFF2-40B4-BE49-F238E27FC236}">
                <a16:creationId xmlns:a16="http://schemas.microsoft.com/office/drawing/2014/main" id="{5745FB8E-BA5C-7623-D2C0-200A5483CA5B}"/>
              </a:ext>
            </a:extLst>
          </p:cNvPr>
          <p:cNvSpPr txBox="1"/>
          <p:nvPr/>
        </p:nvSpPr>
        <p:spPr>
          <a:xfrm>
            <a:off x="8459267" y="5022059"/>
            <a:ext cx="1894386" cy="923330"/>
          </a:xfrm>
          <a:prstGeom prst="rect">
            <a:avLst/>
          </a:prstGeom>
          <a:noFill/>
        </p:spPr>
        <p:txBody>
          <a:bodyPr wrap="square" rtlCol="0">
            <a:spAutoFit/>
          </a:bodyPr>
          <a:lstStyle/>
          <a:p>
            <a:r>
              <a:rPr lang="en-US" b="1" dirty="0">
                <a:solidFill>
                  <a:schemeClr val="tx1">
                    <a:lumMod val="85000"/>
                    <a:lumOff val="15000"/>
                  </a:schemeClr>
                </a:solidFill>
              </a:rPr>
              <a:t>Mean</a:t>
            </a:r>
            <a:r>
              <a:rPr lang="en-US" dirty="0">
                <a:solidFill>
                  <a:schemeClr val="tx1">
                    <a:lumMod val="85000"/>
                    <a:lumOff val="15000"/>
                  </a:schemeClr>
                </a:solidFill>
              </a:rPr>
              <a:t>: R$138</a:t>
            </a:r>
          </a:p>
          <a:p>
            <a:r>
              <a:rPr lang="en-US" b="1" dirty="0">
                <a:solidFill>
                  <a:schemeClr val="tx1">
                    <a:lumMod val="85000"/>
                    <a:lumOff val="15000"/>
                  </a:schemeClr>
                </a:solidFill>
              </a:rPr>
              <a:t>Min</a:t>
            </a:r>
            <a:r>
              <a:rPr lang="en-US" dirty="0">
                <a:solidFill>
                  <a:schemeClr val="tx1">
                    <a:lumMod val="85000"/>
                    <a:lumOff val="15000"/>
                  </a:schemeClr>
                </a:solidFill>
              </a:rPr>
              <a:t>: R$0.85</a:t>
            </a:r>
          </a:p>
          <a:p>
            <a:r>
              <a:rPr lang="en-US" b="1" dirty="0">
                <a:solidFill>
                  <a:schemeClr val="tx1">
                    <a:lumMod val="85000"/>
                    <a:lumOff val="15000"/>
                  </a:schemeClr>
                </a:solidFill>
              </a:rPr>
              <a:t>Max</a:t>
            </a:r>
            <a:r>
              <a:rPr lang="en-US" dirty="0">
                <a:solidFill>
                  <a:schemeClr val="tx1">
                    <a:lumMod val="85000"/>
                    <a:lumOff val="15000"/>
                  </a:schemeClr>
                </a:solidFill>
              </a:rPr>
              <a:t>: R$13,440</a:t>
            </a:r>
          </a:p>
        </p:txBody>
      </p:sp>
      <p:sp>
        <p:nvSpPr>
          <p:cNvPr id="14" name="TextBox 13">
            <a:extLst>
              <a:ext uri="{FF2B5EF4-FFF2-40B4-BE49-F238E27FC236}">
                <a16:creationId xmlns:a16="http://schemas.microsoft.com/office/drawing/2014/main" id="{CA94330B-BE7E-A16B-F564-F92D9EC0708F}"/>
              </a:ext>
            </a:extLst>
          </p:cNvPr>
          <p:cNvSpPr txBox="1"/>
          <p:nvPr/>
        </p:nvSpPr>
        <p:spPr>
          <a:xfrm>
            <a:off x="8459267" y="3579528"/>
            <a:ext cx="2178546" cy="923330"/>
          </a:xfrm>
          <a:prstGeom prst="rect">
            <a:avLst/>
          </a:prstGeom>
          <a:noFill/>
        </p:spPr>
        <p:txBody>
          <a:bodyPr wrap="square" rtlCol="0">
            <a:spAutoFit/>
          </a:bodyPr>
          <a:lstStyle/>
          <a:p>
            <a:r>
              <a:rPr lang="en-US" b="1" dirty="0">
                <a:solidFill>
                  <a:schemeClr val="tx1">
                    <a:lumMod val="85000"/>
                    <a:lumOff val="15000"/>
                  </a:schemeClr>
                </a:solidFill>
              </a:rPr>
              <a:t>Mean</a:t>
            </a:r>
            <a:r>
              <a:rPr lang="en-US" dirty="0">
                <a:solidFill>
                  <a:schemeClr val="tx1">
                    <a:lumMod val="85000"/>
                    <a:lumOff val="15000"/>
                  </a:schemeClr>
                </a:solidFill>
              </a:rPr>
              <a:t>: 1.12 times</a:t>
            </a:r>
          </a:p>
          <a:p>
            <a:r>
              <a:rPr lang="en-US" b="1" dirty="0">
                <a:solidFill>
                  <a:schemeClr val="tx1">
                    <a:lumMod val="85000"/>
                    <a:lumOff val="15000"/>
                  </a:schemeClr>
                </a:solidFill>
              </a:rPr>
              <a:t>Min</a:t>
            </a:r>
            <a:r>
              <a:rPr lang="en-US" dirty="0">
                <a:solidFill>
                  <a:schemeClr val="tx1">
                    <a:lumMod val="85000"/>
                    <a:lumOff val="15000"/>
                  </a:schemeClr>
                </a:solidFill>
              </a:rPr>
              <a:t>: 1 time</a:t>
            </a:r>
          </a:p>
          <a:p>
            <a:r>
              <a:rPr lang="en-US" b="1" dirty="0">
                <a:solidFill>
                  <a:schemeClr val="tx1">
                    <a:lumMod val="85000"/>
                    <a:lumOff val="15000"/>
                  </a:schemeClr>
                </a:solidFill>
              </a:rPr>
              <a:t>Max</a:t>
            </a:r>
            <a:r>
              <a:rPr lang="en-US" dirty="0">
                <a:solidFill>
                  <a:schemeClr val="tx1">
                    <a:lumMod val="85000"/>
                    <a:lumOff val="15000"/>
                  </a:schemeClr>
                </a:solidFill>
              </a:rPr>
              <a:t>: 22 times</a:t>
            </a:r>
          </a:p>
        </p:txBody>
      </p:sp>
      <p:sp>
        <p:nvSpPr>
          <p:cNvPr id="13" name="TextBox 12">
            <a:extLst>
              <a:ext uri="{FF2B5EF4-FFF2-40B4-BE49-F238E27FC236}">
                <a16:creationId xmlns:a16="http://schemas.microsoft.com/office/drawing/2014/main" id="{C19060B5-EB4F-384A-91BC-0D3ED6D9D237}"/>
              </a:ext>
            </a:extLst>
          </p:cNvPr>
          <p:cNvSpPr txBox="1"/>
          <p:nvPr/>
        </p:nvSpPr>
        <p:spPr>
          <a:xfrm>
            <a:off x="8459267" y="2136995"/>
            <a:ext cx="1963088" cy="923330"/>
          </a:xfrm>
          <a:prstGeom prst="rect">
            <a:avLst/>
          </a:prstGeom>
          <a:noFill/>
        </p:spPr>
        <p:txBody>
          <a:bodyPr wrap="square" rtlCol="0">
            <a:spAutoFit/>
          </a:bodyPr>
          <a:lstStyle/>
          <a:p>
            <a:r>
              <a:rPr lang="en-US" b="1" dirty="0">
                <a:solidFill>
                  <a:schemeClr val="tx1">
                    <a:lumMod val="85000"/>
                    <a:lumOff val="15000"/>
                  </a:schemeClr>
                </a:solidFill>
              </a:rPr>
              <a:t>Mean</a:t>
            </a:r>
            <a:r>
              <a:rPr lang="en-US" dirty="0">
                <a:solidFill>
                  <a:schemeClr val="tx1">
                    <a:lumMod val="85000"/>
                    <a:lumOff val="15000"/>
                  </a:schemeClr>
                </a:solidFill>
              </a:rPr>
              <a:t>: 256 days</a:t>
            </a:r>
          </a:p>
          <a:p>
            <a:r>
              <a:rPr lang="en-US" b="1" dirty="0">
                <a:solidFill>
                  <a:schemeClr val="tx1">
                    <a:lumMod val="85000"/>
                    <a:lumOff val="15000"/>
                  </a:schemeClr>
                </a:solidFill>
              </a:rPr>
              <a:t>Min</a:t>
            </a:r>
            <a:r>
              <a:rPr lang="en-US" dirty="0">
                <a:solidFill>
                  <a:schemeClr val="tx1">
                    <a:lumMod val="85000"/>
                    <a:lumOff val="15000"/>
                  </a:schemeClr>
                </a:solidFill>
              </a:rPr>
              <a:t>: 0 days</a:t>
            </a:r>
          </a:p>
          <a:p>
            <a:r>
              <a:rPr lang="en-US" b="1" dirty="0">
                <a:solidFill>
                  <a:schemeClr val="tx1">
                    <a:lumMod val="85000"/>
                    <a:lumOff val="15000"/>
                  </a:schemeClr>
                </a:solidFill>
              </a:rPr>
              <a:t>Max</a:t>
            </a:r>
            <a:r>
              <a:rPr lang="en-US" dirty="0">
                <a:solidFill>
                  <a:schemeClr val="tx1">
                    <a:lumMod val="85000"/>
                    <a:lumOff val="15000"/>
                  </a:schemeClr>
                </a:solidFill>
              </a:rPr>
              <a:t>: 572 days</a:t>
            </a:r>
          </a:p>
        </p:txBody>
      </p:sp>
      <p:sp>
        <p:nvSpPr>
          <p:cNvPr id="2" name="TextBox 1">
            <a:extLst>
              <a:ext uri="{FF2B5EF4-FFF2-40B4-BE49-F238E27FC236}">
                <a16:creationId xmlns:a16="http://schemas.microsoft.com/office/drawing/2014/main" id="{5205FB7A-CF4A-ACC2-D282-7429D3AAABAD}"/>
              </a:ext>
            </a:extLst>
          </p:cNvPr>
          <p:cNvSpPr txBox="1">
            <a:spLocks/>
          </p:cNvSpPr>
          <p:nvPr/>
        </p:nvSpPr>
        <p:spPr>
          <a:xfrm>
            <a:off x="7183513" y="875145"/>
            <a:ext cx="4160058" cy="584775"/>
          </a:xfrm>
          <a:prstGeom prst="rect">
            <a:avLst/>
          </a:prstGeom>
          <a:noFill/>
        </p:spPr>
        <p:txBody>
          <a:bodyPr wrap="square" rtlCol="0">
            <a:spAutoFit/>
          </a:bodyPr>
          <a:lstStyle/>
          <a:p>
            <a:pPr algn="ctr"/>
            <a:r>
              <a:rPr lang="en-US" sz="3200" b="1" dirty="0">
                <a:solidFill>
                  <a:schemeClr val="tx1">
                    <a:lumMod val="85000"/>
                    <a:lumOff val="15000"/>
                  </a:schemeClr>
                </a:solidFill>
              </a:rPr>
              <a:t>RFM Analysis</a:t>
            </a:r>
          </a:p>
        </p:txBody>
      </p:sp>
    </p:spTree>
    <p:extLst>
      <p:ext uri="{BB962C8B-B14F-4D97-AF65-F5344CB8AC3E}">
        <p14:creationId xmlns:p14="http://schemas.microsoft.com/office/powerpoint/2010/main" val="1436403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F0EAEF5E-9B2B-93A9-195F-ED58C41F4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C6D5AD7-BED1-5920-9FF6-F43B8F896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FE944CF-95D2-9095-001A-8EAE0792D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629" y="3217588"/>
            <a:ext cx="4315875" cy="3337172"/>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C559CE9D-5E93-C589-8C46-F1AEF9B5E4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3404" y="1384859"/>
            <a:ext cx="5352552" cy="4088281"/>
          </a:xfrm>
          <a:prstGeom prst="rect">
            <a:avLst/>
          </a:prstGeom>
          <a:ln>
            <a:noFill/>
          </a:ln>
          <a:effectLst>
            <a:outerShdw blurRad="190500" algn="tl" rotWithShape="0">
              <a:srgbClr val="000000">
                <a:alpha val="70000"/>
              </a:srgbClr>
            </a:outerShdw>
          </a:effectLst>
        </p:spPr>
      </p:pic>
      <p:sp>
        <p:nvSpPr>
          <p:cNvPr id="10" name="Rectangle 9">
            <a:extLst>
              <a:ext uri="{FF2B5EF4-FFF2-40B4-BE49-F238E27FC236}">
                <a16:creationId xmlns:a16="http://schemas.microsoft.com/office/drawing/2014/main" id="{A7F9246C-531D-BA22-1D2D-BE90C8AA069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ltGray">
          <a:xfrm>
            <a:off x="351234" y="363494"/>
            <a:ext cx="5352552" cy="2161992"/>
          </a:xfrm>
          <a:prstGeom prst="rect">
            <a:avLst/>
          </a:prstGeom>
          <a:solidFill>
            <a:schemeClr val="accent1">
              <a:lumMod val="40000"/>
              <a:lumOff val="60000"/>
            </a:schemeClr>
          </a:solidFill>
          <a:ln w="127000" cap="sq"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 name="TextBox 1">
            <a:extLst>
              <a:ext uri="{FF2B5EF4-FFF2-40B4-BE49-F238E27FC236}">
                <a16:creationId xmlns:a16="http://schemas.microsoft.com/office/drawing/2014/main" id="{4A43C087-34FA-BF77-7134-26019CF4E35C}"/>
              </a:ext>
            </a:extLst>
          </p:cNvPr>
          <p:cNvSpPr txBox="1"/>
          <p:nvPr/>
        </p:nvSpPr>
        <p:spPr>
          <a:xfrm>
            <a:off x="693539" y="736242"/>
            <a:ext cx="4758138" cy="584775"/>
          </a:xfrm>
          <a:prstGeom prst="rect">
            <a:avLst/>
          </a:prstGeom>
          <a:noFill/>
        </p:spPr>
        <p:txBody>
          <a:bodyPr wrap="square" rtlCol="0">
            <a:spAutoFit/>
          </a:bodyPr>
          <a:lstStyle/>
          <a:p>
            <a:pPr algn="ctr"/>
            <a:r>
              <a:rPr lang="en-US" sz="3200" b="1" dirty="0">
                <a:solidFill>
                  <a:schemeClr val="tx1">
                    <a:lumMod val="85000"/>
                    <a:lumOff val="15000"/>
                  </a:schemeClr>
                </a:solidFill>
              </a:rPr>
              <a:t>K-Means Analysis</a:t>
            </a:r>
          </a:p>
        </p:txBody>
      </p:sp>
      <p:sp>
        <p:nvSpPr>
          <p:cNvPr id="3" name="TextBox 2">
            <a:extLst>
              <a:ext uri="{FF2B5EF4-FFF2-40B4-BE49-F238E27FC236}">
                <a16:creationId xmlns:a16="http://schemas.microsoft.com/office/drawing/2014/main" id="{2327783C-0C0D-6BE7-C912-88A3420FBDC4}"/>
              </a:ext>
            </a:extLst>
          </p:cNvPr>
          <p:cNvSpPr txBox="1"/>
          <p:nvPr/>
        </p:nvSpPr>
        <p:spPr>
          <a:xfrm>
            <a:off x="693539" y="1787232"/>
            <a:ext cx="2203424" cy="369332"/>
          </a:xfrm>
          <a:prstGeom prst="rect">
            <a:avLst/>
          </a:prstGeom>
          <a:noFill/>
        </p:spPr>
        <p:txBody>
          <a:bodyPr wrap="none" rtlCol="0">
            <a:spAutoFit/>
          </a:bodyPr>
          <a:lstStyle/>
          <a:p>
            <a:r>
              <a:rPr lang="en-US" dirty="0">
                <a:solidFill>
                  <a:schemeClr val="tx1">
                    <a:lumMod val="85000"/>
                    <a:lumOff val="15000"/>
                  </a:schemeClr>
                </a:solidFill>
              </a:rPr>
              <a:t>Number of clusters: 3</a:t>
            </a:r>
          </a:p>
        </p:txBody>
      </p:sp>
    </p:spTree>
    <p:extLst>
      <p:ext uri="{BB962C8B-B14F-4D97-AF65-F5344CB8AC3E}">
        <p14:creationId xmlns:p14="http://schemas.microsoft.com/office/powerpoint/2010/main" val="36321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CF3EFAAA-15C3-4C7E-67D6-A9D52A3FA1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53CAAC0-A6D9-42DA-4B00-541D78E3F3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FF2B5EF4-FFF2-40B4-BE49-F238E27FC236}">
                <a16:creationId xmlns:a16="http://schemas.microsoft.com/office/drawing/2014/main" id="{186F9D36-787E-AD98-4A43-B3913A347181}"/>
              </a:ext>
            </a:extLst>
          </p:cNvPr>
          <p:cNvSpPr/>
          <p:nvPr/>
        </p:nvSpPr>
        <p:spPr>
          <a:xfrm>
            <a:off x="3937000" y="111760"/>
            <a:ext cx="4318000" cy="4135120"/>
          </a:xfrm>
          <a:prstGeom prst="ellipse">
            <a:avLst/>
          </a:prstGeom>
          <a:solidFill>
            <a:schemeClr val="accent1">
              <a:lumMod val="40000"/>
              <a:lumOff val="60000"/>
            </a:schemeClr>
          </a:solidFill>
          <a:ln w="127000" cmpd="thinThick"/>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3600" b="1"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Group 1</a:t>
            </a:r>
            <a:endParaRPr lang="en-US" sz="3600" b="1" dirty="0">
              <a:solidFill>
                <a:schemeClr val="tx1">
                  <a:lumMod val="85000"/>
                  <a:lumOff val="15000"/>
                </a:schemeClr>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pPr>
            <a:r>
              <a:rPr lang="en-US" sz="18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Customers that haven't purchased items in a long time and their purchases amount to a very low dollar amount.</a:t>
            </a:r>
            <a:endParaRPr lang="en-US" sz="16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4" name="Oval 3">
            <a:extLst>
              <a:ext uri="{FF2B5EF4-FFF2-40B4-BE49-F238E27FC236}">
                <a16:creationId xmlns:a16="http://schemas.microsoft.com/office/drawing/2014/main" id="{0B8DF654-1AFE-2576-CC65-6EAEEB3BD8A6}"/>
              </a:ext>
            </a:extLst>
          </p:cNvPr>
          <p:cNvSpPr/>
          <p:nvPr/>
        </p:nvSpPr>
        <p:spPr>
          <a:xfrm>
            <a:off x="172720" y="2611120"/>
            <a:ext cx="4318000" cy="4135120"/>
          </a:xfrm>
          <a:prstGeom prst="ellipse">
            <a:avLst/>
          </a:prstGeom>
          <a:solidFill>
            <a:schemeClr val="accent1">
              <a:lumMod val="40000"/>
              <a:lumOff val="60000"/>
            </a:schemeClr>
          </a:solidFill>
          <a:ln w="127000" cmpd="thinThick"/>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a:lnSpc>
                <a:spcPct val="150000"/>
              </a:lnSpc>
              <a:spcBef>
                <a:spcPts val="0"/>
              </a:spcBef>
              <a:spcAft>
                <a:spcPts val="0"/>
              </a:spcAft>
            </a:pPr>
            <a:r>
              <a:rPr lang="en-US" sz="3600" b="1"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Group 2</a:t>
            </a:r>
            <a:endParaRPr lang="en-US" sz="3600" b="1" dirty="0">
              <a:solidFill>
                <a:schemeClr val="tx1">
                  <a:lumMod val="85000"/>
                  <a:lumOff val="15000"/>
                </a:schemeClr>
              </a:solidFill>
              <a:latin typeface="Calibri" panose="020F0502020204030204" pitchFamily="34" charset="0"/>
              <a:ea typeface="Calibri" panose="020F0502020204030204" pitchFamily="34" charset="0"/>
              <a:cs typeface="Times New Roman" panose="02020603050405020304" pitchFamily="18" charset="0"/>
            </a:endParaRPr>
          </a:p>
          <a:p>
            <a:pPr marR="0" lvl="0" algn="ctr">
              <a:lnSpc>
                <a:spcPct val="150000"/>
              </a:lnSpc>
              <a:spcBef>
                <a:spcPts val="0"/>
              </a:spcBef>
              <a:spcAft>
                <a:spcPts val="0"/>
              </a:spcAft>
            </a:pPr>
            <a:r>
              <a:rPr lang="en-US" sz="18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Customers that have purchased recently but purchases total to a very low dollar amount</a:t>
            </a:r>
            <a:endParaRPr lang="en-US" sz="16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5" name="Oval 4">
            <a:extLst>
              <a:ext uri="{FF2B5EF4-FFF2-40B4-BE49-F238E27FC236}">
                <a16:creationId xmlns:a16="http://schemas.microsoft.com/office/drawing/2014/main" id="{A3466755-3E4A-28F8-AD3D-A01DE43F9EDD}"/>
              </a:ext>
            </a:extLst>
          </p:cNvPr>
          <p:cNvSpPr/>
          <p:nvPr/>
        </p:nvSpPr>
        <p:spPr>
          <a:xfrm>
            <a:off x="7589520" y="2611120"/>
            <a:ext cx="4318000" cy="4135120"/>
          </a:xfrm>
          <a:prstGeom prst="ellipse">
            <a:avLst/>
          </a:prstGeom>
          <a:solidFill>
            <a:schemeClr val="accent1">
              <a:lumMod val="40000"/>
              <a:lumOff val="60000"/>
            </a:schemeClr>
          </a:solidFill>
          <a:ln w="127000"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a:lnSpc>
                <a:spcPct val="150000"/>
              </a:lnSpc>
              <a:spcBef>
                <a:spcPts val="0"/>
              </a:spcBef>
              <a:spcAft>
                <a:spcPts val="800"/>
              </a:spcAft>
            </a:pPr>
            <a:r>
              <a:rPr lang="en-US" sz="3600" b="1"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Group 3</a:t>
            </a:r>
          </a:p>
          <a:p>
            <a:pPr marR="0" lvl="0" algn="ctr">
              <a:lnSpc>
                <a:spcPct val="150000"/>
              </a:lnSpc>
              <a:spcBef>
                <a:spcPts val="0"/>
              </a:spcBef>
              <a:spcAft>
                <a:spcPts val="800"/>
              </a:spcAft>
            </a:pPr>
            <a:r>
              <a:rPr lang="en-US" sz="18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These are customers that have purchased items somewhat recently but these customers’ purchases amount to a very high dollar amount.</a:t>
            </a:r>
            <a:endParaRPr lang="en-US" sz="16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300447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3C47668-E7C3-CD86-E5F3-C2D0CB70C127}"/>
              </a:ext>
            </a:extLst>
          </p:cNvPr>
          <p:cNvSpPr txBox="1"/>
          <p:nvPr/>
        </p:nvSpPr>
        <p:spPr>
          <a:xfrm>
            <a:off x="902516" y="827313"/>
            <a:ext cx="4747280" cy="103279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dirty="0">
                <a:solidFill>
                  <a:srgbClr val="FFFFFF"/>
                </a:solidFill>
                <a:latin typeface="+mj-lt"/>
                <a:ea typeface="+mj-ea"/>
                <a:cs typeface="+mj-cs"/>
              </a:rPr>
              <a:t>Thank you</a:t>
            </a:r>
          </a:p>
        </p:txBody>
      </p:sp>
      <p:sp>
        <p:nvSpPr>
          <p:cNvPr id="24" name="Rectangle 23">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Olist - Crunchbase Company Profile &amp; Funding">
            <a:extLst>
              <a:ext uri="{FF2B5EF4-FFF2-40B4-BE49-F238E27FC236}">
                <a16:creationId xmlns:a16="http://schemas.microsoft.com/office/drawing/2014/main" id="{EF79F2B3-C8B4-3C4A-8A3B-83BCE21DE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5361" y="1985223"/>
            <a:ext cx="2887554" cy="2887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74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C8F9B37D-4D53-D271-9933-9299A847E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AC63A08-9CF4-98E3-2BF9-AD819266B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ltGray">
          <a:xfrm>
            <a:off x="336384" y="303591"/>
            <a:ext cx="4334256" cy="6375001"/>
          </a:xfrm>
          <a:prstGeom prst="rect">
            <a:avLst/>
          </a:prstGeom>
          <a:solidFill>
            <a:schemeClr val="accent1">
              <a:lumMod val="40000"/>
              <a:lumOff val="60000"/>
            </a:schemeClr>
          </a:solidFill>
          <a:ln w="127000" cap="sq"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a:off x="704088" y="1185702"/>
            <a:ext cx="36850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C42628-0E04-88E5-4D41-99576DB61CE4}"/>
              </a:ext>
            </a:extLst>
          </p:cNvPr>
          <p:cNvSpPr txBox="1"/>
          <p:nvPr/>
        </p:nvSpPr>
        <p:spPr>
          <a:xfrm>
            <a:off x="422568" y="1515212"/>
            <a:ext cx="4248072" cy="4958155"/>
          </a:xfrm>
          <a:prstGeom prst="rect">
            <a:avLst/>
          </a:prstGeom>
        </p:spPr>
        <p:txBody>
          <a:bodyPr vert="horz" lIns="91440" tIns="45720" rIns="91440" bIns="45720" rtlCol="0">
            <a:noAutofit/>
          </a:bodyPr>
          <a:lstStyle/>
          <a:p>
            <a:pPr marL="171450" marR="0" indent="-228600">
              <a:lnSpc>
                <a:spcPct val="150000"/>
              </a:lnSpc>
              <a:spcBef>
                <a:spcPts val="0"/>
              </a:spcBef>
              <a:spcAft>
                <a:spcPts val="800"/>
              </a:spcAft>
              <a:buFont typeface="Arial" panose="020B0604020202020204" pitchFamily="34" charset="0"/>
              <a:buChar char="•"/>
            </a:pPr>
            <a:r>
              <a:rPr lang="en-US" sz="1200" b="1" dirty="0">
                <a:effectLst/>
              </a:rPr>
              <a:t>Customers</a:t>
            </a:r>
            <a:r>
              <a:rPr lang="en-US" sz="1200" dirty="0">
                <a:effectLst/>
              </a:rPr>
              <a:t>: This dataset has information about the customer and their location.</a:t>
            </a:r>
          </a:p>
          <a:p>
            <a:pPr marL="171450" marR="0" indent="-228600">
              <a:lnSpc>
                <a:spcPct val="150000"/>
              </a:lnSpc>
              <a:spcBef>
                <a:spcPts val="0"/>
              </a:spcBef>
              <a:spcAft>
                <a:spcPts val="800"/>
              </a:spcAft>
              <a:buFont typeface="Arial" panose="020B0604020202020204" pitchFamily="34" charset="0"/>
              <a:buChar char="•"/>
            </a:pPr>
            <a:r>
              <a:rPr lang="en-US" sz="1200" b="1" dirty="0">
                <a:effectLst/>
              </a:rPr>
              <a:t>Geolocation</a:t>
            </a:r>
            <a:r>
              <a:rPr lang="en-US" sz="1200" dirty="0">
                <a:effectLst/>
              </a:rPr>
              <a:t>: This dataset has information about the Brazilian zip codes and their latitude/longitude coordinates.</a:t>
            </a:r>
          </a:p>
          <a:p>
            <a:pPr marL="171450" marR="0" lvl="0" indent="-228600">
              <a:lnSpc>
                <a:spcPct val="150000"/>
              </a:lnSpc>
              <a:spcBef>
                <a:spcPts val="0"/>
              </a:spcBef>
              <a:spcAft>
                <a:spcPts val="0"/>
              </a:spcAft>
              <a:buFont typeface="Arial" panose="020B0604020202020204" pitchFamily="34" charset="0"/>
              <a:buChar char="•"/>
            </a:pPr>
            <a:r>
              <a:rPr lang="en-US" sz="1200" b="1" dirty="0">
                <a:effectLst/>
                <a:highlight>
                  <a:srgbClr val="FFFF00"/>
                </a:highlight>
              </a:rPr>
              <a:t>Order</a:t>
            </a:r>
            <a:r>
              <a:rPr lang="en-US" sz="1200" dirty="0">
                <a:effectLst/>
                <a:highlight>
                  <a:srgbClr val="FFFF00"/>
                </a:highlight>
              </a:rPr>
              <a:t> </a:t>
            </a:r>
            <a:r>
              <a:rPr lang="en-US" sz="1200" b="1" dirty="0">
                <a:effectLst/>
                <a:highlight>
                  <a:srgbClr val="FFFF00"/>
                </a:highlight>
              </a:rPr>
              <a:t>Items</a:t>
            </a:r>
            <a:r>
              <a:rPr lang="en-US" sz="1200" dirty="0">
                <a:effectLst/>
              </a:rPr>
              <a:t>: This dataset has information about the items purchased within each order.</a:t>
            </a:r>
          </a:p>
          <a:p>
            <a:pPr marL="171450" indent="-228600">
              <a:lnSpc>
                <a:spcPct val="150000"/>
              </a:lnSpc>
              <a:buFont typeface="Arial" panose="020B0604020202020204" pitchFamily="34" charset="0"/>
              <a:buChar char="•"/>
            </a:pPr>
            <a:r>
              <a:rPr lang="en-US" sz="1200" b="1" dirty="0">
                <a:effectLst/>
                <a:highlight>
                  <a:srgbClr val="FFFF00"/>
                </a:highlight>
              </a:rPr>
              <a:t>Order</a:t>
            </a:r>
            <a:r>
              <a:rPr lang="en-US" sz="1200" dirty="0">
                <a:effectLst/>
                <a:highlight>
                  <a:srgbClr val="FFFF00"/>
                </a:highlight>
              </a:rPr>
              <a:t> </a:t>
            </a:r>
            <a:r>
              <a:rPr lang="en-US" sz="1200" b="1" dirty="0">
                <a:effectLst/>
                <a:highlight>
                  <a:srgbClr val="FFFF00"/>
                </a:highlight>
              </a:rPr>
              <a:t>Reviews</a:t>
            </a:r>
            <a:r>
              <a:rPr lang="en-US" sz="1200" dirty="0">
                <a:effectLst/>
              </a:rPr>
              <a:t>: This dataset has information about the reviews made by the customers.</a:t>
            </a:r>
          </a:p>
          <a:p>
            <a:pPr marL="171450" indent="-228600">
              <a:lnSpc>
                <a:spcPct val="150000"/>
              </a:lnSpc>
              <a:buFont typeface="Arial" panose="020B0604020202020204" pitchFamily="34" charset="0"/>
              <a:buChar char="•"/>
            </a:pPr>
            <a:r>
              <a:rPr lang="en-US" sz="1200" b="1" dirty="0"/>
              <a:t>Order</a:t>
            </a:r>
            <a:r>
              <a:rPr lang="en-US" sz="1200" dirty="0"/>
              <a:t> </a:t>
            </a:r>
            <a:r>
              <a:rPr lang="en-US" sz="1200" b="1" dirty="0"/>
              <a:t>Payments</a:t>
            </a:r>
            <a:r>
              <a:rPr lang="en-US" sz="1200" dirty="0"/>
              <a:t>: This dataset has information about the order payment options.</a:t>
            </a:r>
            <a:endParaRPr lang="en-US" sz="1200" dirty="0">
              <a:effectLst/>
            </a:endParaRPr>
          </a:p>
          <a:p>
            <a:pPr marL="171450" marR="0" lvl="0" indent="-228600">
              <a:lnSpc>
                <a:spcPct val="150000"/>
              </a:lnSpc>
              <a:spcBef>
                <a:spcPts val="0"/>
              </a:spcBef>
              <a:spcAft>
                <a:spcPts val="0"/>
              </a:spcAft>
              <a:buFont typeface="Arial" panose="020B0604020202020204" pitchFamily="34" charset="0"/>
              <a:buChar char="•"/>
            </a:pPr>
            <a:r>
              <a:rPr lang="en-US" sz="1200" b="1" dirty="0">
                <a:effectLst/>
                <a:highlight>
                  <a:srgbClr val="FFFF00"/>
                </a:highlight>
              </a:rPr>
              <a:t>Orders</a:t>
            </a:r>
            <a:r>
              <a:rPr lang="en-US" sz="1200" dirty="0">
                <a:effectLst/>
              </a:rPr>
              <a:t>: This dataset has information about all customer orders.</a:t>
            </a:r>
          </a:p>
          <a:p>
            <a:pPr marL="171450" marR="0" lvl="0" indent="-228600">
              <a:lnSpc>
                <a:spcPct val="150000"/>
              </a:lnSpc>
              <a:spcBef>
                <a:spcPts val="0"/>
              </a:spcBef>
              <a:spcAft>
                <a:spcPts val="0"/>
              </a:spcAft>
              <a:buFont typeface="Arial" panose="020B0604020202020204" pitchFamily="34" charset="0"/>
              <a:buChar char="•"/>
            </a:pPr>
            <a:r>
              <a:rPr lang="en-US" sz="1200" b="1" dirty="0">
                <a:effectLst/>
              </a:rPr>
              <a:t>Products</a:t>
            </a:r>
            <a:r>
              <a:rPr lang="en-US" sz="1200" dirty="0">
                <a:effectLst/>
              </a:rPr>
              <a:t>: This dataset has information about all the products sold by Olist.</a:t>
            </a:r>
          </a:p>
          <a:p>
            <a:pPr marL="171450" marR="0" lvl="0" indent="-228600">
              <a:lnSpc>
                <a:spcPct val="150000"/>
              </a:lnSpc>
              <a:spcBef>
                <a:spcPts val="0"/>
              </a:spcBef>
              <a:spcAft>
                <a:spcPts val="0"/>
              </a:spcAft>
              <a:buFont typeface="Arial" panose="020B0604020202020204" pitchFamily="34" charset="0"/>
              <a:buChar char="•"/>
            </a:pPr>
            <a:r>
              <a:rPr lang="en-US" sz="1200" b="1" dirty="0">
                <a:effectLst/>
              </a:rPr>
              <a:t>Sellers</a:t>
            </a:r>
            <a:r>
              <a:rPr lang="en-US" sz="1200" dirty="0">
                <a:effectLst/>
              </a:rPr>
              <a:t>: This dataset has information about the sellers that fulfilled the orders made at </a:t>
            </a:r>
            <a:r>
              <a:rPr lang="en-US" sz="1200" dirty="0" err="1">
                <a:effectLst/>
              </a:rPr>
              <a:t>Olist</a:t>
            </a:r>
            <a:r>
              <a:rPr lang="en-US" sz="1200" dirty="0">
                <a:effectLst/>
              </a:rPr>
              <a:t>.</a:t>
            </a:r>
          </a:p>
        </p:txBody>
      </p:sp>
      <p:pic>
        <p:nvPicPr>
          <p:cNvPr id="5" name="Picture 4" descr="Diagram&#10;&#10;Description automatically generated">
            <a:extLst>
              <a:ext uri="{FF2B5EF4-FFF2-40B4-BE49-F238E27FC236}">
                <a16:creationId xmlns:a16="http://schemas.microsoft.com/office/drawing/2014/main" id="{87F47F07-9B38-D5F4-FD42-87B557A5AEAC}"/>
              </a:ext>
            </a:extLst>
          </p:cNvPr>
          <p:cNvPicPr>
            <a:picLocks noChangeAspect="1"/>
          </p:cNvPicPr>
          <p:nvPr/>
        </p:nvPicPr>
        <p:blipFill>
          <a:blip r:embed="rId3"/>
          <a:stretch>
            <a:fillRect/>
          </a:stretch>
        </p:blipFill>
        <p:spPr>
          <a:xfrm>
            <a:off x="5110716" y="1372280"/>
            <a:ext cx="6596652" cy="3957990"/>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EBFEC276-D551-EC37-5CBF-ADEE21C9E91E}"/>
              </a:ext>
            </a:extLst>
          </p:cNvPr>
          <p:cNvSpPr txBox="1"/>
          <p:nvPr/>
        </p:nvSpPr>
        <p:spPr>
          <a:xfrm>
            <a:off x="1719005" y="473295"/>
            <a:ext cx="1655197" cy="584775"/>
          </a:xfrm>
          <a:prstGeom prst="rect">
            <a:avLst/>
          </a:prstGeom>
          <a:noFill/>
        </p:spPr>
        <p:txBody>
          <a:bodyPr wrap="none" rtlCol="0">
            <a:spAutoFit/>
          </a:bodyPr>
          <a:lstStyle/>
          <a:p>
            <a:r>
              <a:rPr lang="en-US" sz="3200" b="1" dirty="0">
                <a:solidFill>
                  <a:schemeClr val="tx1">
                    <a:lumMod val="85000"/>
                    <a:lumOff val="15000"/>
                  </a:schemeClr>
                </a:solidFill>
              </a:rPr>
              <a:t>Datasets</a:t>
            </a:r>
          </a:p>
        </p:txBody>
      </p:sp>
    </p:spTree>
    <p:extLst>
      <p:ext uri="{BB962C8B-B14F-4D97-AF65-F5344CB8AC3E}">
        <p14:creationId xmlns:p14="http://schemas.microsoft.com/office/powerpoint/2010/main" val="153169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CFE65B-2F10-7807-A480-703D8E1EB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AE2C28-66CE-56A4-D87D-CF580B0B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22A5E5D-24B6-EA57-64F2-AD49AAC5F2A4}"/>
              </a:ext>
            </a:extLst>
          </p:cNvPr>
          <p:cNvPicPr>
            <a:picLocks noChangeAspect="1"/>
          </p:cNvPicPr>
          <p:nvPr/>
        </p:nvPicPr>
        <p:blipFill>
          <a:blip r:embed="rId3"/>
          <a:stretch>
            <a:fillRect/>
          </a:stretch>
        </p:blipFill>
        <p:spPr>
          <a:xfrm>
            <a:off x="2392997" y="2363892"/>
            <a:ext cx="6968443" cy="3869301"/>
          </a:xfrm>
          <a:prstGeom prst="rect">
            <a:avLst/>
          </a:prstGeom>
          <a:ln>
            <a:noFill/>
          </a:ln>
          <a:effectLst>
            <a:outerShdw blurRad="190500" algn="tl" rotWithShape="0">
              <a:srgbClr val="000000">
                <a:alpha val="70000"/>
              </a:srgbClr>
            </a:outerShdw>
          </a:effectLst>
        </p:spPr>
      </p:pic>
      <p:cxnSp>
        <p:nvCxnSpPr>
          <p:cNvPr id="16" name="Straight Connector 15">
            <a:extLst>
              <a:ext uri="{FF2B5EF4-FFF2-40B4-BE49-F238E27FC236}">
                <a16:creationId xmlns:a16="http://schemas.microsoft.com/office/drawing/2014/main" id="{CAFDF642-7726-020D-C223-B04CC20015D1}"/>
              </a:ext>
            </a:extLst>
          </p:cNvPr>
          <p:cNvCxnSpPr>
            <a:cxnSpLocks/>
          </p:cNvCxnSpPr>
          <p:nvPr/>
        </p:nvCxnSpPr>
        <p:spPr>
          <a:xfrm flipV="1">
            <a:off x="3834343" y="1759876"/>
            <a:ext cx="0" cy="39110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42EB09-EECA-1FA9-CED6-1CD97788DD1C}"/>
              </a:ext>
            </a:extLst>
          </p:cNvPr>
          <p:cNvCxnSpPr>
            <a:cxnSpLocks/>
          </p:cNvCxnSpPr>
          <p:nvPr/>
        </p:nvCxnSpPr>
        <p:spPr>
          <a:xfrm flipV="1">
            <a:off x="8320561" y="1759876"/>
            <a:ext cx="0" cy="39255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F44C84B-3DA6-3957-95EA-1E70FD6AA1F1}"/>
              </a:ext>
            </a:extLst>
          </p:cNvPr>
          <p:cNvSpPr txBox="1"/>
          <p:nvPr/>
        </p:nvSpPr>
        <p:spPr>
          <a:xfrm>
            <a:off x="4038924" y="1759876"/>
            <a:ext cx="3684855" cy="369332"/>
          </a:xfrm>
          <a:prstGeom prst="rect">
            <a:avLst/>
          </a:prstGeom>
          <a:noFill/>
        </p:spPr>
        <p:txBody>
          <a:bodyPr wrap="none" rtlCol="0">
            <a:spAutoFit/>
          </a:bodyPr>
          <a:lstStyle/>
          <a:p>
            <a:r>
              <a:rPr lang="en-US" dirty="0">
                <a:solidFill>
                  <a:schemeClr val="bg1"/>
                </a:solidFill>
              </a:rPr>
              <a:t>Orders between Jan 2017 – Aug 2018</a:t>
            </a:r>
          </a:p>
        </p:txBody>
      </p:sp>
      <p:sp>
        <p:nvSpPr>
          <p:cNvPr id="5" name="Rectangle 4">
            <a:extLst>
              <a:ext uri="{FF2B5EF4-FFF2-40B4-BE49-F238E27FC236}">
                <a16:creationId xmlns:a16="http://schemas.microsoft.com/office/drawing/2014/main" id="{7CD70220-F51D-233F-5698-36DF5A2E9C8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ltGray">
          <a:xfrm>
            <a:off x="713425" y="448985"/>
            <a:ext cx="4903603" cy="1075266"/>
          </a:xfrm>
          <a:prstGeom prst="rect">
            <a:avLst/>
          </a:prstGeom>
          <a:solidFill>
            <a:schemeClr val="accent1">
              <a:lumMod val="40000"/>
              <a:lumOff val="60000"/>
            </a:schemeClr>
          </a:solidFill>
          <a:ln w="127000" cap="sq"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9EE9D30-507F-0C4F-8A36-54398CB3740F}"/>
              </a:ext>
            </a:extLst>
          </p:cNvPr>
          <p:cNvSpPr txBox="1"/>
          <p:nvPr/>
        </p:nvSpPr>
        <p:spPr>
          <a:xfrm>
            <a:off x="1866197" y="694231"/>
            <a:ext cx="2598058" cy="584775"/>
          </a:xfrm>
          <a:prstGeom prst="rect">
            <a:avLst/>
          </a:prstGeom>
          <a:noFill/>
        </p:spPr>
        <p:txBody>
          <a:bodyPr wrap="square" rtlCol="0">
            <a:spAutoFit/>
          </a:bodyPr>
          <a:lstStyle/>
          <a:p>
            <a:pPr algn="ctr"/>
            <a:r>
              <a:rPr lang="en-US" sz="3200" b="1" dirty="0">
                <a:solidFill>
                  <a:schemeClr val="tx1">
                    <a:lumMod val="85000"/>
                    <a:lumOff val="15000"/>
                  </a:schemeClr>
                </a:solidFill>
              </a:rPr>
              <a:t>Data Cleaning</a:t>
            </a:r>
          </a:p>
        </p:txBody>
      </p:sp>
    </p:spTree>
    <p:extLst>
      <p:ext uri="{BB962C8B-B14F-4D97-AF65-F5344CB8AC3E}">
        <p14:creationId xmlns:p14="http://schemas.microsoft.com/office/powerpoint/2010/main" val="24256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CFE65B-2F10-7807-A480-703D8E1EB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AE2C28-66CE-56A4-D87D-CF580B0B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CD70220-F51D-233F-5698-36DF5A2E9C8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ltGray">
          <a:xfrm>
            <a:off x="1832221" y="539881"/>
            <a:ext cx="8527558" cy="1075266"/>
          </a:xfrm>
          <a:prstGeom prst="rect">
            <a:avLst/>
          </a:prstGeom>
          <a:solidFill>
            <a:schemeClr val="accent1">
              <a:lumMod val="40000"/>
              <a:lumOff val="60000"/>
            </a:schemeClr>
          </a:solidFill>
          <a:ln w="127000" cap="sq"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9EE9D30-507F-0C4F-8A36-54398CB3740F}"/>
              </a:ext>
            </a:extLst>
          </p:cNvPr>
          <p:cNvSpPr txBox="1"/>
          <p:nvPr/>
        </p:nvSpPr>
        <p:spPr>
          <a:xfrm>
            <a:off x="2012330" y="785127"/>
            <a:ext cx="8167340" cy="584775"/>
          </a:xfrm>
          <a:prstGeom prst="rect">
            <a:avLst/>
          </a:prstGeom>
          <a:noFill/>
        </p:spPr>
        <p:txBody>
          <a:bodyPr wrap="square" rtlCol="0">
            <a:spAutoFit/>
          </a:bodyPr>
          <a:lstStyle/>
          <a:p>
            <a:pPr algn="ctr"/>
            <a:r>
              <a:rPr lang="en-US" sz="3200" b="1" dirty="0">
                <a:solidFill>
                  <a:schemeClr val="tx1">
                    <a:lumMod val="85000"/>
                    <a:lumOff val="15000"/>
                  </a:schemeClr>
                </a:solidFill>
              </a:rPr>
              <a:t>Data Cleaning – Empty Values</a:t>
            </a:r>
          </a:p>
        </p:txBody>
      </p:sp>
      <p:sp>
        <p:nvSpPr>
          <p:cNvPr id="8" name="Rectangle 7">
            <a:extLst>
              <a:ext uri="{FF2B5EF4-FFF2-40B4-BE49-F238E27FC236}">
                <a16:creationId xmlns:a16="http://schemas.microsoft.com/office/drawing/2014/main" id="{96DE9A79-0D7A-7C47-97CA-093119E070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ltGray">
          <a:xfrm>
            <a:off x="353207" y="2030157"/>
            <a:ext cx="5244030" cy="4378857"/>
          </a:xfrm>
          <a:prstGeom prst="rect">
            <a:avLst/>
          </a:prstGeom>
          <a:solidFill>
            <a:schemeClr val="accent1">
              <a:lumMod val="40000"/>
              <a:lumOff val="60000"/>
            </a:schemeClr>
          </a:solidFill>
          <a:ln w="127000" cap="sq"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AA00600-F44E-BF48-EFB0-E9666C276DAC}"/>
              </a:ext>
            </a:extLst>
          </p:cNvPr>
          <p:cNvSpPr txBox="1"/>
          <p:nvPr/>
        </p:nvSpPr>
        <p:spPr>
          <a:xfrm>
            <a:off x="512614" y="2275402"/>
            <a:ext cx="3330079" cy="584775"/>
          </a:xfrm>
          <a:prstGeom prst="rect">
            <a:avLst/>
          </a:prstGeom>
          <a:noFill/>
        </p:spPr>
        <p:txBody>
          <a:bodyPr wrap="none" rtlCol="0">
            <a:spAutoFit/>
          </a:bodyPr>
          <a:lstStyle/>
          <a:p>
            <a:r>
              <a:rPr lang="en-US" sz="3200" dirty="0">
                <a:solidFill>
                  <a:schemeClr val="tx1">
                    <a:lumMod val="85000"/>
                    <a:lumOff val="15000"/>
                  </a:schemeClr>
                </a:solidFill>
              </a:rPr>
              <a:t>Order Approved At</a:t>
            </a:r>
          </a:p>
        </p:txBody>
      </p:sp>
      <p:sp>
        <p:nvSpPr>
          <p:cNvPr id="7" name="TextBox 6">
            <a:extLst>
              <a:ext uri="{FF2B5EF4-FFF2-40B4-BE49-F238E27FC236}">
                <a16:creationId xmlns:a16="http://schemas.microsoft.com/office/drawing/2014/main" id="{D904E86B-7A6A-766D-008B-275805748F8C}"/>
              </a:ext>
            </a:extLst>
          </p:cNvPr>
          <p:cNvSpPr txBox="1"/>
          <p:nvPr/>
        </p:nvSpPr>
        <p:spPr>
          <a:xfrm>
            <a:off x="1366359" y="2842557"/>
            <a:ext cx="3618235" cy="923330"/>
          </a:xfrm>
          <a:prstGeom prst="rect">
            <a:avLst/>
          </a:prstGeom>
          <a:noFill/>
        </p:spPr>
        <p:txBody>
          <a:bodyPr wrap="none" rtlCol="0">
            <a:spAutoFit/>
          </a:bodyPr>
          <a:lstStyle/>
          <a:p>
            <a:r>
              <a:rPr lang="en-US" b="1" dirty="0">
                <a:solidFill>
                  <a:schemeClr val="tx1">
                    <a:lumMod val="85000"/>
                    <a:lumOff val="15000"/>
                  </a:schemeClr>
                </a:solidFill>
              </a:rPr>
              <a:t>Order Status = Delivered</a:t>
            </a:r>
          </a:p>
          <a:p>
            <a:endParaRPr lang="en-US" dirty="0">
              <a:solidFill>
                <a:schemeClr val="tx1">
                  <a:lumMod val="85000"/>
                  <a:lumOff val="15000"/>
                </a:schemeClr>
              </a:solidFill>
            </a:endParaRPr>
          </a:p>
          <a:p>
            <a:r>
              <a:rPr lang="en-US" dirty="0">
                <a:solidFill>
                  <a:schemeClr val="tx1">
                    <a:lumMod val="85000"/>
                    <a:lumOff val="15000"/>
                  </a:schemeClr>
                </a:solidFill>
              </a:rPr>
              <a:t>Order purchase timestamp was used</a:t>
            </a:r>
          </a:p>
        </p:txBody>
      </p:sp>
      <p:sp>
        <p:nvSpPr>
          <p:cNvPr id="11" name="TextBox 10">
            <a:extLst>
              <a:ext uri="{FF2B5EF4-FFF2-40B4-BE49-F238E27FC236}">
                <a16:creationId xmlns:a16="http://schemas.microsoft.com/office/drawing/2014/main" id="{E8516719-4E06-F0BD-D9DC-1A414CA1B614}"/>
              </a:ext>
            </a:extLst>
          </p:cNvPr>
          <p:cNvSpPr txBox="1"/>
          <p:nvPr/>
        </p:nvSpPr>
        <p:spPr>
          <a:xfrm>
            <a:off x="512613" y="3966787"/>
            <a:ext cx="4951164" cy="584775"/>
          </a:xfrm>
          <a:prstGeom prst="rect">
            <a:avLst/>
          </a:prstGeom>
          <a:noFill/>
        </p:spPr>
        <p:txBody>
          <a:bodyPr wrap="none" rtlCol="0">
            <a:spAutoFit/>
          </a:bodyPr>
          <a:lstStyle/>
          <a:p>
            <a:r>
              <a:rPr lang="en-US" sz="3200" dirty="0">
                <a:solidFill>
                  <a:schemeClr val="tx1">
                    <a:lumMod val="85000"/>
                    <a:lumOff val="15000"/>
                  </a:schemeClr>
                </a:solidFill>
              </a:rPr>
              <a:t>Order Delivered Carrier Date</a:t>
            </a:r>
          </a:p>
        </p:txBody>
      </p:sp>
      <p:sp>
        <p:nvSpPr>
          <p:cNvPr id="12" name="TextBox 11">
            <a:extLst>
              <a:ext uri="{FF2B5EF4-FFF2-40B4-BE49-F238E27FC236}">
                <a16:creationId xmlns:a16="http://schemas.microsoft.com/office/drawing/2014/main" id="{7FF5DFD0-4CAD-A82D-AE4D-5BE7971B20C6}"/>
              </a:ext>
            </a:extLst>
          </p:cNvPr>
          <p:cNvSpPr txBox="1"/>
          <p:nvPr/>
        </p:nvSpPr>
        <p:spPr>
          <a:xfrm>
            <a:off x="1366358" y="4620209"/>
            <a:ext cx="3345083" cy="923330"/>
          </a:xfrm>
          <a:prstGeom prst="rect">
            <a:avLst/>
          </a:prstGeom>
          <a:noFill/>
        </p:spPr>
        <p:txBody>
          <a:bodyPr wrap="none" rtlCol="0">
            <a:spAutoFit/>
          </a:bodyPr>
          <a:lstStyle/>
          <a:p>
            <a:r>
              <a:rPr lang="en-US" b="1" dirty="0">
                <a:solidFill>
                  <a:schemeClr val="tx1">
                    <a:lumMod val="85000"/>
                    <a:lumOff val="15000"/>
                  </a:schemeClr>
                </a:solidFill>
              </a:rPr>
              <a:t>Order Status = Delivered</a:t>
            </a:r>
          </a:p>
          <a:p>
            <a:endParaRPr lang="en-US" dirty="0">
              <a:solidFill>
                <a:schemeClr val="tx1">
                  <a:lumMod val="85000"/>
                  <a:lumOff val="15000"/>
                </a:schemeClr>
              </a:solidFill>
            </a:endParaRPr>
          </a:p>
          <a:p>
            <a:r>
              <a:rPr lang="en-US" dirty="0">
                <a:solidFill>
                  <a:schemeClr val="tx1">
                    <a:lumMod val="85000"/>
                    <a:lumOff val="15000"/>
                  </a:schemeClr>
                </a:solidFill>
              </a:rPr>
              <a:t>Order Approved At date was used</a:t>
            </a:r>
          </a:p>
        </p:txBody>
      </p:sp>
      <p:sp>
        <p:nvSpPr>
          <p:cNvPr id="20" name="Rectangle 19">
            <a:extLst>
              <a:ext uri="{FF2B5EF4-FFF2-40B4-BE49-F238E27FC236}">
                <a16:creationId xmlns:a16="http://schemas.microsoft.com/office/drawing/2014/main" id="{27B58E12-0CEF-7D5E-171B-63CAF1506A9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ltGray">
          <a:xfrm>
            <a:off x="6096001" y="2030155"/>
            <a:ext cx="5742794" cy="4378857"/>
          </a:xfrm>
          <a:prstGeom prst="rect">
            <a:avLst/>
          </a:prstGeom>
          <a:solidFill>
            <a:schemeClr val="accent1">
              <a:lumMod val="40000"/>
              <a:lumOff val="60000"/>
            </a:schemeClr>
          </a:solidFill>
          <a:ln w="127000" cap="sq"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3E18803-4B64-52FD-30DD-33F0C3C5310E}"/>
              </a:ext>
            </a:extLst>
          </p:cNvPr>
          <p:cNvSpPr txBox="1"/>
          <p:nvPr/>
        </p:nvSpPr>
        <p:spPr>
          <a:xfrm>
            <a:off x="6261377" y="2320555"/>
            <a:ext cx="5425011" cy="584775"/>
          </a:xfrm>
          <a:prstGeom prst="rect">
            <a:avLst/>
          </a:prstGeom>
          <a:noFill/>
        </p:spPr>
        <p:txBody>
          <a:bodyPr wrap="none" rtlCol="0">
            <a:spAutoFit/>
          </a:bodyPr>
          <a:lstStyle/>
          <a:p>
            <a:r>
              <a:rPr lang="en-US" sz="3200" dirty="0">
                <a:solidFill>
                  <a:schemeClr val="tx1">
                    <a:lumMod val="85000"/>
                    <a:lumOff val="15000"/>
                  </a:schemeClr>
                </a:solidFill>
              </a:rPr>
              <a:t>Order Delivered Customer Date</a:t>
            </a:r>
          </a:p>
        </p:txBody>
      </p:sp>
      <p:sp>
        <p:nvSpPr>
          <p:cNvPr id="19" name="TextBox 18">
            <a:extLst>
              <a:ext uri="{FF2B5EF4-FFF2-40B4-BE49-F238E27FC236}">
                <a16:creationId xmlns:a16="http://schemas.microsoft.com/office/drawing/2014/main" id="{AB643A7C-6EFF-07F9-1F49-BD8B6EEA58C3}"/>
              </a:ext>
            </a:extLst>
          </p:cNvPr>
          <p:cNvSpPr txBox="1"/>
          <p:nvPr/>
        </p:nvSpPr>
        <p:spPr>
          <a:xfrm>
            <a:off x="6768321" y="2974825"/>
            <a:ext cx="4911066" cy="1641347"/>
          </a:xfrm>
          <a:prstGeom prst="rect">
            <a:avLst/>
          </a:prstGeom>
          <a:noFill/>
        </p:spPr>
        <p:txBody>
          <a:bodyPr wrap="square" rtlCol="0">
            <a:spAutoFit/>
          </a:bodyPr>
          <a:lstStyle/>
          <a:p>
            <a:r>
              <a:rPr lang="en-US" b="1" dirty="0">
                <a:solidFill>
                  <a:schemeClr val="tx1">
                    <a:lumMod val="85000"/>
                    <a:lumOff val="15000"/>
                  </a:schemeClr>
                </a:solidFill>
              </a:rPr>
              <a:t>Order Status = Delivered</a:t>
            </a:r>
          </a:p>
          <a:p>
            <a:endParaRPr lang="en-US" dirty="0">
              <a:solidFill>
                <a:schemeClr val="tx1">
                  <a:lumMod val="85000"/>
                  <a:lumOff val="15000"/>
                </a:schemeClr>
              </a:solidFill>
            </a:endParaRPr>
          </a:p>
          <a:p>
            <a:pPr>
              <a:lnSpc>
                <a:spcPct val="150000"/>
              </a:lnSpc>
            </a:pPr>
            <a:r>
              <a:rPr lang="en-US" dirty="0">
                <a:solidFill>
                  <a:schemeClr val="tx1">
                    <a:lumMod val="85000"/>
                    <a:lumOff val="15000"/>
                  </a:schemeClr>
                </a:solidFill>
              </a:rPr>
              <a:t>Median (order delivered date - order carrier date)</a:t>
            </a:r>
          </a:p>
          <a:p>
            <a:pPr>
              <a:lnSpc>
                <a:spcPct val="150000"/>
              </a:lnSpc>
            </a:pPr>
            <a:r>
              <a:rPr lang="en-US" sz="2800" dirty="0">
                <a:solidFill>
                  <a:schemeClr val="tx1">
                    <a:lumMod val="85000"/>
                    <a:lumOff val="15000"/>
                  </a:schemeClr>
                </a:solidFill>
              </a:rPr>
              <a:t>+</a:t>
            </a:r>
            <a:r>
              <a:rPr lang="en-US" dirty="0">
                <a:solidFill>
                  <a:schemeClr val="tx1">
                    <a:lumMod val="85000"/>
                    <a:lumOff val="15000"/>
                  </a:schemeClr>
                </a:solidFill>
              </a:rPr>
              <a:t> carrier delivered customer date</a:t>
            </a:r>
          </a:p>
        </p:txBody>
      </p:sp>
    </p:spTree>
    <p:extLst>
      <p:ext uri="{BB962C8B-B14F-4D97-AF65-F5344CB8AC3E}">
        <p14:creationId xmlns:p14="http://schemas.microsoft.com/office/powerpoint/2010/main" val="3705692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C47668-E7C3-CD86-E5F3-C2D0CB70C127}"/>
              </a:ext>
            </a:extLst>
          </p:cNvPr>
          <p:cNvSpPr txBox="1"/>
          <p:nvPr/>
        </p:nvSpPr>
        <p:spPr>
          <a:xfrm>
            <a:off x="823112" y="3216353"/>
            <a:ext cx="5272888" cy="713428"/>
          </a:xfrm>
          <a:prstGeom prst="rect">
            <a:avLst/>
          </a:prstGeom>
        </p:spPr>
        <p:txBody>
          <a:bodyPr vert="horz" lIns="91440" tIns="45720" rIns="91440" bIns="45720" rtlCol="0" anchor="t">
            <a:normAutofit/>
          </a:bodyPr>
          <a:lstStyle/>
          <a:p>
            <a:pPr>
              <a:lnSpc>
                <a:spcPct val="90000"/>
              </a:lnSpc>
              <a:spcAft>
                <a:spcPts val="600"/>
              </a:spcAft>
            </a:pPr>
            <a:r>
              <a:rPr lang="en-US" sz="3600" dirty="0"/>
              <a:t>Exploratory Data Analysis</a:t>
            </a:r>
          </a:p>
        </p:txBody>
      </p:sp>
      <p:sp>
        <p:nvSpPr>
          <p:cNvPr id="9"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Bar chart">
            <a:extLst>
              <a:ext uri="{FF2B5EF4-FFF2-40B4-BE49-F238E27FC236}">
                <a16:creationId xmlns:a16="http://schemas.microsoft.com/office/drawing/2014/main" id="{416C6705-90C7-5DEF-364D-A3DE71ACAA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31379881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7DBFC6-E294-5FEA-B38A-DD809DC51A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B0D3CE0-DB89-AEEA-D764-8CF8471BF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hart, bar chart&#10;&#10;Description automatically generated">
            <a:extLst>
              <a:ext uri="{FF2B5EF4-FFF2-40B4-BE49-F238E27FC236}">
                <a16:creationId xmlns:a16="http://schemas.microsoft.com/office/drawing/2014/main" id="{317DCD15-2B75-940D-88F2-A5D07ADAA9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898" y="408625"/>
            <a:ext cx="3559295" cy="2904635"/>
          </a:xfrm>
          <a:prstGeom prst="rect">
            <a:avLst/>
          </a:prstGeom>
          <a:ln>
            <a:noFill/>
          </a:ln>
          <a:effectLst>
            <a:outerShdw blurRad="190500" algn="tl" rotWithShape="0">
              <a:srgbClr val="000000">
                <a:alpha val="70000"/>
              </a:srgbClr>
            </a:outerShdw>
          </a:effectLst>
        </p:spPr>
      </p:pic>
      <p:pic>
        <p:nvPicPr>
          <p:cNvPr id="4" name="Picture 3" descr="Chart, bar chart&#10;&#10;Description automatically generated">
            <a:extLst>
              <a:ext uri="{FF2B5EF4-FFF2-40B4-BE49-F238E27FC236}">
                <a16:creationId xmlns:a16="http://schemas.microsoft.com/office/drawing/2014/main" id="{3211F0FF-579A-1C59-A957-871843D768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1609" y="487835"/>
            <a:ext cx="5133608" cy="2865030"/>
          </a:xfrm>
          <a:prstGeom prst="rect">
            <a:avLst/>
          </a:prstGeom>
          <a:ln>
            <a:noFill/>
          </a:ln>
          <a:effectLst>
            <a:outerShdw blurRad="190500" algn="tl" rotWithShape="0">
              <a:srgbClr val="000000">
                <a:alpha val="70000"/>
              </a:srgbClr>
            </a:outerShdw>
          </a:effectLst>
        </p:spPr>
      </p:pic>
      <p:pic>
        <p:nvPicPr>
          <p:cNvPr id="5" name="Picture 4" descr="Chart, bar chart, histogram&#10;&#10;Description automatically generated">
            <a:extLst>
              <a:ext uri="{FF2B5EF4-FFF2-40B4-BE49-F238E27FC236}">
                <a16:creationId xmlns:a16="http://schemas.microsoft.com/office/drawing/2014/main" id="{42E2F08D-5611-12E6-438B-964B767AB9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905" y="3696164"/>
            <a:ext cx="4712263" cy="2715777"/>
          </a:xfrm>
          <a:prstGeom prst="rect">
            <a:avLst/>
          </a:prstGeom>
          <a:ln>
            <a:noFill/>
          </a:ln>
          <a:effectLst>
            <a:outerShdw blurRad="190500" algn="tl" rotWithShape="0">
              <a:srgbClr val="000000">
                <a:alpha val="70000"/>
              </a:srgbClr>
            </a:outerShdw>
          </a:effectLst>
        </p:spPr>
      </p:pic>
      <p:pic>
        <p:nvPicPr>
          <p:cNvPr id="6" name="Picture 5" descr="Chart, bar chart, histogram&#10;&#10;Description automatically generated">
            <a:extLst>
              <a:ext uri="{FF2B5EF4-FFF2-40B4-BE49-F238E27FC236}">
                <a16:creationId xmlns:a16="http://schemas.microsoft.com/office/drawing/2014/main" id="{35E9F741-F96D-982B-DBF3-5040677441D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41610" y="3836303"/>
            <a:ext cx="4961854" cy="2573467"/>
          </a:xfrm>
          <a:prstGeom prst="rect">
            <a:avLst/>
          </a:prstGeom>
          <a:ln>
            <a:noFill/>
          </a:ln>
          <a:effectLst>
            <a:outerShdw blurRad="190500" algn="tl" rotWithShape="0">
              <a:srgbClr val="000000">
                <a:alpha val="70000"/>
              </a:srgbClr>
            </a:outerShdw>
          </a:effectLst>
        </p:spPr>
      </p:pic>
      <p:sp>
        <p:nvSpPr>
          <p:cNvPr id="12" name="Rectangle 11">
            <a:extLst>
              <a:ext uri="{FF2B5EF4-FFF2-40B4-BE49-F238E27FC236}">
                <a16:creationId xmlns:a16="http://schemas.microsoft.com/office/drawing/2014/main" id="{7F544687-137A-E634-20D2-D042E8E9B4D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ltGray">
          <a:xfrm>
            <a:off x="4337794" y="1623908"/>
            <a:ext cx="2002972" cy="896437"/>
          </a:xfrm>
          <a:prstGeom prst="rect">
            <a:avLst/>
          </a:prstGeom>
          <a:solidFill>
            <a:schemeClr val="accent1">
              <a:lumMod val="40000"/>
              <a:lumOff val="60000"/>
            </a:schemeClr>
          </a:solidFill>
          <a:ln w="127000" cap="sq"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BAC4BDD3-1ED2-D5CF-8966-367915B16A72}"/>
              </a:ext>
            </a:extLst>
          </p:cNvPr>
          <p:cNvSpPr txBox="1"/>
          <p:nvPr/>
        </p:nvSpPr>
        <p:spPr>
          <a:xfrm>
            <a:off x="4675242" y="1841294"/>
            <a:ext cx="1328077" cy="461665"/>
          </a:xfrm>
          <a:prstGeom prst="rect">
            <a:avLst/>
          </a:prstGeom>
          <a:noFill/>
        </p:spPr>
        <p:txBody>
          <a:bodyPr wrap="square" rtlCol="0">
            <a:spAutoFit/>
          </a:bodyPr>
          <a:lstStyle/>
          <a:p>
            <a:pPr algn="ctr"/>
            <a:r>
              <a:rPr lang="en-US" sz="2400" b="1" dirty="0">
                <a:solidFill>
                  <a:schemeClr val="tx1">
                    <a:lumMod val="85000"/>
                    <a:lumOff val="15000"/>
                  </a:schemeClr>
                </a:solidFill>
              </a:rPr>
              <a:t>Orders</a:t>
            </a:r>
          </a:p>
        </p:txBody>
      </p:sp>
    </p:spTree>
    <p:extLst>
      <p:ext uri="{BB962C8B-B14F-4D97-AF65-F5344CB8AC3E}">
        <p14:creationId xmlns:p14="http://schemas.microsoft.com/office/powerpoint/2010/main" val="282154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A80154-71E2-31FD-9A01-364C8CD75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EA54541-A1B8-98BB-5FE2-155954941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Chart, bar chart&#10;&#10;Description automatically generated">
            <a:extLst>
              <a:ext uri="{FF2B5EF4-FFF2-40B4-BE49-F238E27FC236}">
                <a16:creationId xmlns:a16="http://schemas.microsoft.com/office/drawing/2014/main" id="{BC40775A-4C3A-8648-E5EC-AFB9C0C062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087" y="2158003"/>
            <a:ext cx="5703913" cy="3626623"/>
          </a:xfrm>
          <a:prstGeom prst="rect">
            <a:avLst/>
          </a:prstGeom>
          <a:ln>
            <a:noFill/>
          </a:ln>
          <a:effectLst>
            <a:outerShdw blurRad="190500" algn="tl" rotWithShape="0">
              <a:srgbClr val="000000">
                <a:alpha val="70000"/>
              </a:srgbClr>
            </a:outerShdw>
          </a:effectLst>
        </p:spPr>
      </p:pic>
      <p:pic>
        <p:nvPicPr>
          <p:cNvPr id="4" name="Picture 3" descr="Chart, bar chart&#10;&#10;Description automatically generated">
            <a:extLst>
              <a:ext uri="{FF2B5EF4-FFF2-40B4-BE49-F238E27FC236}">
                <a16:creationId xmlns:a16="http://schemas.microsoft.com/office/drawing/2014/main" id="{EA0CE9E6-81F1-8933-F605-80A14129B9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8087" y="2158003"/>
            <a:ext cx="5392042" cy="3626623"/>
          </a:xfrm>
          <a:prstGeom prst="rect">
            <a:avLst/>
          </a:prstGeom>
          <a:ln>
            <a:noFill/>
          </a:ln>
          <a:effectLst>
            <a:outerShdw blurRad="190500" algn="tl" rotWithShape="0">
              <a:srgbClr val="000000">
                <a:alpha val="70000"/>
              </a:srgbClr>
            </a:outerShdw>
          </a:effectLst>
        </p:spPr>
      </p:pic>
      <p:sp>
        <p:nvSpPr>
          <p:cNvPr id="10" name="Rectangle 9">
            <a:extLst>
              <a:ext uri="{FF2B5EF4-FFF2-40B4-BE49-F238E27FC236}">
                <a16:creationId xmlns:a16="http://schemas.microsoft.com/office/drawing/2014/main" id="{E2E7F4D6-B4DF-24DE-7FDF-ED203E6A789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ltGray">
          <a:xfrm>
            <a:off x="3164114" y="477250"/>
            <a:ext cx="6110515" cy="1120501"/>
          </a:xfrm>
          <a:prstGeom prst="rect">
            <a:avLst/>
          </a:prstGeom>
          <a:solidFill>
            <a:schemeClr val="accent1">
              <a:lumMod val="40000"/>
              <a:lumOff val="60000"/>
            </a:schemeClr>
          </a:solidFill>
          <a:ln w="127000" cap="sq"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 name="TextBox 1">
            <a:extLst>
              <a:ext uri="{FF2B5EF4-FFF2-40B4-BE49-F238E27FC236}">
                <a16:creationId xmlns:a16="http://schemas.microsoft.com/office/drawing/2014/main" id="{BA3EAA36-946D-CD27-C31A-95FBE77AFA73}"/>
              </a:ext>
            </a:extLst>
          </p:cNvPr>
          <p:cNvSpPr txBox="1"/>
          <p:nvPr/>
        </p:nvSpPr>
        <p:spPr>
          <a:xfrm>
            <a:off x="5232563" y="745113"/>
            <a:ext cx="1973617" cy="584775"/>
          </a:xfrm>
          <a:prstGeom prst="rect">
            <a:avLst/>
          </a:prstGeom>
          <a:noFill/>
        </p:spPr>
        <p:txBody>
          <a:bodyPr wrap="none" rtlCol="0">
            <a:spAutoFit/>
          </a:bodyPr>
          <a:lstStyle/>
          <a:p>
            <a:r>
              <a:rPr lang="en-US" sz="3200" b="1" dirty="0">
                <a:solidFill>
                  <a:schemeClr val="tx1">
                    <a:lumMod val="85000"/>
                    <a:lumOff val="15000"/>
                  </a:schemeClr>
                </a:solidFill>
              </a:rPr>
              <a:t>Categories</a:t>
            </a:r>
          </a:p>
        </p:txBody>
      </p:sp>
    </p:spTree>
    <p:extLst>
      <p:ext uri="{BB962C8B-B14F-4D97-AF65-F5344CB8AC3E}">
        <p14:creationId xmlns:p14="http://schemas.microsoft.com/office/powerpoint/2010/main" val="2842304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97D978-4775-5227-9242-A70DA9F99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0171F4D-F8BF-E049-7976-6D27F0BF89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Chart, bar chart&#10;&#10;Description automatically generated">
            <a:extLst>
              <a:ext uri="{FF2B5EF4-FFF2-40B4-BE49-F238E27FC236}">
                <a16:creationId xmlns:a16="http://schemas.microsoft.com/office/drawing/2014/main" id="{9CFA0392-6464-BA93-EA30-924D76DCBC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036" y="2608465"/>
            <a:ext cx="5405418" cy="3891151"/>
          </a:xfrm>
          <a:prstGeom prst="rect">
            <a:avLst/>
          </a:prstGeom>
          <a:ln>
            <a:noFill/>
          </a:ln>
          <a:effectLst>
            <a:outerShdw blurRad="190500" algn="tl" rotWithShape="0">
              <a:srgbClr val="000000">
                <a:alpha val="70000"/>
              </a:srgbClr>
            </a:outerShdw>
          </a:effectLst>
        </p:spPr>
      </p:pic>
      <p:pic>
        <p:nvPicPr>
          <p:cNvPr id="3" name="Picture 2" descr="Chart, bar chart&#10;&#10;Description automatically generated">
            <a:extLst>
              <a:ext uri="{FF2B5EF4-FFF2-40B4-BE49-F238E27FC236}">
                <a16:creationId xmlns:a16="http://schemas.microsoft.com/office/drawing/2014/main" id="{78671D76-01A1-821C-2F2A-7D8A9D84E1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7490" y="2608465"/>
            <a:ext cx="5824504" cy="3891151"/>
          </a:xfrm>
          <a:prstGeom prst="rect">
            <a:avLst/>
          </a:prstGeom>
          <a:ln>
            <a:noFill/>
          </a:ln>
          <a:effectLst>
            <a:outerShdw blurRad="190500" algn="tl" rotWithShape="0">
              <a:srgbClr val="000000">
                <a:alpha val="70000"/>
              </a:srgbClr>
            </a:outerShdw>
          </a:effectLst>
        </p:spPr>
      </p:pic>
      <p:sp>
        <p:nvSpPr>
          <p:cNvPr id="10" name="Rectangle 9">
            <a:extLst>
              <a:ext uri="{FF2B5EF4-FFF2-40B4-BE49-F238E27FC236}">
                <a16:creationId xmlns:a16="http://schemas.microsoft.com/office/drawing/2014/main" id="{076902CF-8BAA-0B33-75BD-25CB208C53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ltGray">
          <a:xfrm>
            <a:off x="2815771" y="477250"/>
            <a:ext cx="6284685" cy="1120501"/>
          </a:xfrm>
          <a:prstGeom prst="rect">
            <a:avLst/>
          </a:prstGeom>
          <a:solidFill>
            <a:schemeClr val="accent1">
              <a:lumMod val="40000"/>
              <a:lumOff val="60000"/>
            </a:schemeClr>
          </a:solidFill>
          <a:ln w="127000" cap="sq"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 name="TextBox 3">
            <a:extLst>
              <a:ext uri="{FF2B5EF4-FFF2-40B4-BE49-F238E27FC236}">
                <a16:creationId xmlns:a16="http://schemas.microsoft.com/office/drawing/2014/main" id="{264162C9-D88F-E9F4-F752-E1DF9EECF4A7}"/>
              </a:ext>
            </a:extLst>
          </p:cNvPr>
          <p:cNvSpPr txBox="1"/>
          <p:nvPr/>
        </p:nvSpPr>
        <p:spPr>
          <a:xfrm>
            <a:off x="4367453" y="745113"/>
            <a:ext cx="3181320" cy="584775"/>
          </a:xfrm>
          <a:prstGeom prst="rect">
            <a:avLst/>
          </a:prstGeom>
          <a:noFill/>
        </p:spPr>
        <p:txBody>
          <a:bodyPr wrap="none" rtlCol="0">
            <a:spAutoFit/>
          </a:bodyPr>
          <a:lstStyle/>
          <a:p>
            <a:r>
              <a:rPr lang="en-US" sz="3200" b="1" dirty="0">
                <a:solidFill>
                  <a:schemeClr val="tx1">
                    <a:lumMod val="85000"/>
                    <a:lumOff val="15000"/>
                  </a:schemeClr>
                </a:solidFill>
              </a:rPr>
              <a:t>Categories (cont.)</a:t>
            </a:r>
          </a:p>
        </p:txBody>
      </p:sp>
    </p:spTree>
    <p:extLst>
      <p:ext uri="{BB962C8B-B14F-4D97-AF65-F5344CB8AC3E}">
        <p14:creationId xmlns:p14="http://schemas.microsoft.com/office/powerpoint/2010/main" val="97673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F0624C1-CE65-BFDA-88C0-80FFD8693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18E2845-7260-34F5-FD06-7E62CDF17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chart&#10;&#10;Description automatically generated">
            <a:extLst>
              <a:ext uri="{FF2B5EF4-FFF2-40B4-BE49-F238E27FC236}">
                <a16:creationId xmlns:a16="http://schemas.microsoft.com/office/drawing/2014/main" id="{8B48A6AA-4B8F-5DB8-4EB0-96365ACB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086" y="1792672"/>
            <a:ext cx="9241108" cy="4640182"/>
          </a:xfrm>
          <a:prstGeom prst="rect">
            <a:avLst/>
          </a:prstGeom>
          <a:ln>
            <a:noFill/>
          </a:ln>
          <a:effectLst>
            <a:outerShdw blurRad="190500" algn="tl" rotWithShape="0">
              <a:srgbClr val="000000">
                <a:alpha val="70000"/>
              </a:srgbClr>
            </a:outerShdw>
          </a:effectLst>
        </p:spPr>
      </p:pic>
      <p:sp>
        <p:nvSpPr>
          <p:cNvPr id="9" name="Rectangle 8">
            <a:extLst>
              <a:ext uri="{FF2B5EF4-FFF2-40B4-BE49-F238E27FC236}">
                <a16:creationId xmlns:a16="http://schemas.microsoft.com/office/drawing/2014/main" id="{32587329-93D4-9B0B-81AC-BA523135863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ltGray">
          <a:xfrm>
            <a:off x="828627" y="391109"/>
            <a:ext cx="4440059" cy="1120501"/>
          </a:xfrm>
          <a:prstGeom prst="rect">
            <a:avLst/>
          </a:prstGeom>
          <a:solidFill>
            <a:schemeClr val="accent1">
              <a:lumMod val="40000"/>
              <a:lumOff val="60000"/>
            </a:schemeClr>
          </a:solidFill>
          <a:ln w="127000" cap="sq" cmpd="thinThick">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 name="TextBox 1">
            <a:extLst>
              <a:ext uri="{FF2B5EF4-FFF2-40B4-BE49-F238E27FC236}">
                <a16:creationId xmlns:a16="http://schemas.microsoft.com/office/drawing/2014/main" id="{83A9EAD7-0615-8D8E-4272-4ECB9A67F2F9}"/>
              </a:ext>
            </a:extLst>
          </p:cNvPr>
          <p:cNvSpPr txBox="1"/>
          <p:nvPr/>
        </p:nvSpPr>
        <p:spPr>
          <a:xfrm>
            <a:off x="1945570" y="658972"/>
            <a:ext cx="2206172" cy="584775"/>
          </a:xfrm>
          <a:prstGeom prst="rect">
            <a:avLst/>
          </a:prstGeom>
          <a:noFill/>
        </p:spPr>
        <p:txBody>
          <a:bodyPr wrap="square" rtlCol="0">
            <a:spAutoFit/>
          </a:bodyPr>
          <a:lstStyle/>
          <a:p>
            <a:pPr algn="ctr"/>
            <a:r>
              <a:rPr lang="en-US" sz="3200" b="1" dirty="0">
                <a:solidFill>
                  <a:schemeClr val="tx1">
                    <a:lumMod val="85000"/>
                    <a:lumOff val="15000"/>
                  </a:schemeClr>
                </a:solidFill>
              </a:rPr>
              <a:t>States</a:t>
            </a:r>
          </a:p>
        </p:txBody>
      </p:sp>
    </p:spTree>
    <p:extLst>
      <p:ext uri="{BB962C8B-B14F-4D97-AF65-F5344CB8AC3E}">
        <p14:creationId xmlns:p14="http://schemas.microsoft.com/office/powerpoint/2010/main" val="3295326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751</TotalTime>
  <Words>1553</Words>
  <Application>Microsoft Office PowerPoint</Application>
  <PresentationFormat>Widescreen</PresentationFormat>
  <Paragraphs>146</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Kimberly Cable</dc:creator>
  <cp:lastModifiedBy>Kimberly Cable</cp:lastModifiedBy>
  <cp:revision>64</cp:revision>
  <dcterms:created xsi:type="dcterms:W3CDTF">2022-11-06T16:49:02Z</dcterms:created>
  <dcterms:modified xsi:type="dcterms:W3CDTF">2022-11-17T14:12:04Z</dcterms:modified>
</cp:coreProperties>
</file>