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8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0496" autoAdjust="0"/>
  </p:normalViewPr>
  <p:slideViewPr>
    <p:cSldViewPr snapToGrid="0">
      <p:cViewPr varScale="1">
        <p:scale>
          <a:sx n="98" d="100"/>
          <a:sy n="98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CAE2-DBAA-4D3C-81CE-89CD3B2F85A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E42FE-44B7-416C-8B7D-DC578F4C9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4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Kimberly and today we are going to talk about a Stained Glass Chatbot.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Lastly in the statement dogs.  The chatbot correctly couldn’t predict with a probability over 50% the correct response so it answer with the default response of “Sorry, I am still learning. You can train me by providing more information”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allow the user to either rephase their question or go to the training bot tab to train the chatbot further about dogs (if this was a real stained glass question)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4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 this is a very primitive version of what a chatbot should be, it answers questions to the best of its ability (as any normal human would).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users input more of their expertise into the training tab, the model will be able to have a broader and more decisive model to draw from so as time goes on the chatbot will be a good tool for any beginning-stained glass artist.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are first learning a hobby, you have a lot of questions.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go to classes, some go to books, and some go online to find answers.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arises when a student goes home from a class or reads a book or blog, they still have questions.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chatbot is aimed to help consolidate a lot of questions the user may have into a learning environment where the chatbot can help answer those questions.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chatbot to learn, initial data needs to be created.</a:t>
            </a:r>
          </a:p>
          <a:p>
            <a:endParaRPr lang="en-US" dirty="0"/>
          </a:p>
          <a:p>
            <a:r>
              <a:rPr lang="en-US" dirty="0"/>
              <a:t>For this chatbot, the data was created from gathering questions people had on social media sites like Facebook, and stained glass websites, and instructional books.</a:t>
            </a:r>
          </a:p>
          <a:p>
            <a:endParaRPr lang="en-US" dirty="0"/>
          </a:p>
          <a:p>
            <a:r>
              <a:rPr lang="en-US" dirty="0"/>
              <a:t>With the data I gathered an </a:t>
            </a:r>
            <a:r>
              <a:rPr lang="en-US" dirty="0" err="1"/>
              <a:t>intents.json</a:t>
            </a:r>
            <a:r>
              <a:rPr lang="en-US" dirty="0"/>
              <a:t> file was created.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intents.json</a:t>
            </a:r>
            <a:r>
              <a:rPr lang="en-US" dirty="0"/>
              <a:t> file is used to initially train the model.  </a:t>
            </a:r>
          </a:p>
          <a:p>
            <a:endParaRPr lang="en-US" dirty="0"/>
          </a:p>
          <a:p>
            <a:r>
              <a:rPr lang="en-US" dirty="0"/>
              <a:t>Tags are like topics that a user may have a question about. </a:t>
            </a:r>
          </a:p>
          <a:p>
            <a:endParaRPr lang="en-US" dirty="0"/>
          </a:p>
          <a:p>
            <a:r>
              <a:rPr lang="en-US" dirty="0"/>
              <a:t>Patterns are the questions that a user may ask about that tag or topic.</a:t>
            </a:r>
          </a:p>
          <a:p>
            <a:endParaRPr lang="en-US" dirty="0"/>
          </a:p>
          <a:p>
            <a:r>
              <a:rPr lang="en-US" dirty="0"/>
              <a:t>And Responses are what the chatbot will answer with about the specific tag. There can be multiple responses to the same tag and the chatbot will randomly choose a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can train this data, we first process the tags and patterns. This involves creating a vocabulary of words from the patterns – which is called tokenizing. </a:t>
            </a:r>
          </a:p>
          <a:p>
            <a:endParaRPr lang="en-US" dirty="0"/>
          </a:p>
          <a:p>
            <a:r>
              <a:rPr lang="en-US" dirty="0"/>
              <a:t>We will also take the tags and create classes.  Basically taking all the tags and putting into one list.</a:t>
            </a:r>
          </a:p>
          <a:p>
            <a:endParaRPr lang="en-US" dirty="0"/>
          </a:p>
          <a:p>
            <a:r>
              <a:rPr lang="en-US" dirty="0"/>
              <a:t>Once we have the words and classes, we take our patterns and feed them into our model and output the class respective to those patterns.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was built using the Sequential class in </a:t>
            </a:r>
            <a:r>
              <a:rPr lang="en-US" dirty="0" err="1"/>
              <a:t>Tensorflow’s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. It has 3 layers and uses some dropout layers to help with overfitting the data between the layers.</a:t>
            </a:r>
          </a:p>
          <a:p>
            <a:endParaRPr lang="en-US" dirty="0"/>
          </a:p>
          <a:p>
            <a:r>
              <a:rPr lang="en-US" dirty="0"/>
              <a:t>The model trained 22,358 words and after 200 epochs (or full passes over the training data) we got down to a loss value of 0.0315 and 100% accuracy (although this may slightly change each time the model is retrained).</a:t>
            </a:r>
          </a:p>
          <a:p>
            <a:endParaRPr lang="en-US" dirty="0"/>
          </a:p>
          <a:p>
            <a:r>
              <a:rPr lang="en-US" dirty="0"/>
              <a:t>The lower the loss value and closer to 0, the closer the predictions are to the true tags.</a:t>
            </a:r>
          </a:p>
          <a:p>
            <a:endParaRPr lang="en-US" dirty="0"/>
          </a:p>
          <a:p>
            <a:r>
              <a:rPr lang="en-US" dirty="0"/>
              <a:t>The model is then saved for the chatbot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Analysis of the model, we are ready to begin the testing phase.</a:t>
            </a:r>
          </a:p>
          <a:p>
            <a:endParaRPr lang="en-US" dirty="0"/>
          </a:p>
          <a:p>
            <a:r>
              <a:rPr lang="en-US" dirty="0"/>
              <a:t>The testing phase is really the user using the chatbot to ask questions to see if we get the appropriate answers.</a:t>
            </a:r>
          </a:p>
          <a:p>
            <a:endParaRPr lang="en-US" dirty="0"/>
          </a:p>
          <a:p>
            <a:r>
              <a:rPr lang="en-US" dirty="0"/>
              <a:t>Let’s go through the example we have here</a:t>
            </a: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question is basically “Hi”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response we got was “How are you” back.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chatbot correctly found with a probability of 99.9% the tag  “greeting”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you can see in the </a:t>
            </a:r>
            <a:r>
              <a:rPr lang="en-US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intents.json</a:t>
            </a: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the tag “greeting” had the patterns “hi”, “hello” and “hey”. From this you can see why the chatbot found the correct tag with such a high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next question “</a:t>
            </a:r>
            <a:r>
              <a:rPr lang="en-US" sz="18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beginner, how do I begin”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chatbot correctly responded with “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 start, you just need a glass cutter, 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grozer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pliers, soldering iron, solder, copper foil, flux, and a fid”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b="0" dirty="0">
              <a:solidFill>
                <a:srgbClr val="A31515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 correctly predicted the tag “supply” with a 92.5%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next question: “My foils keeps coming off. How do I fix this?”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chatbot correctly responded with “Could be too much flux. try using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q-tip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apply the flux.”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correctly predicted the tag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foilproblems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with a 99.8%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next question “Can I fly to the moon?”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chatbot incorrectly predicted the tag “skill” with a 92.4% probability.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the user could go into the training bot tab a help retrain the chatbot about flying to the moon.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E42FE-44B7-416C-8B7D-DC578F4C96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952E-AD0F-C7F9-F29E-CF05C8CE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94A3C-9B1A-5724-449D-4425D96A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9A56-EDCC-04A6-4B1A-943F616A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C00C-79F3-973F-99E4-90F2DD76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AA44-850A-CFF6-EFE2-BA8A22B6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82C8-FB90-D1A0-8670-01E888E7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BCEEC-4841-1D24-9862-3EB97AE8B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7F1C-67A2-D18C-FFEE-D7ACCA56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8496-9F58-C547-75CD-232AD06E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6595-8D68-2658-51BB-629E9E1E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D187C-E3E3-AAFC-64A0-418E9AFEE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7559B-E6CE-99BA-EBA8-FA55D082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2985-B585-4320-1EE4-58CBF9D3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DC55-01CC-1FF1-19FC-01549166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977C-484F-56A7-2497-D656FC34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B0D9-0553-6B9D-D8A4-813F3FAA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66C4-6365-F0CB-5284-7183FEDE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BE9D-1AB7-7649-3E46-80CBD5E7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C1C8-020F-8B1D-B879-1A53EDE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67C0-AF9D-0B7F-32C6-16E8D82A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2753-BAB8-3033-0816-D30DF425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1EFF-9360-BDE9-DB16-F664E3449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F7B8-AC34-E801-D202-360DEBE9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C4E2-E897-DF53-5D38-F567075D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6FA7-CE29-482C-DF40-77F9B0C5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2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58C7-FAA2-F18E-B9B8-D00F5835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0EB8-C5DA-5C61-D72A-6D7919E80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0751-7570-95D3-149F-5A47EBFE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AA777-C9E0-C554-261F-6A56B23C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EFB3A-E369-4AC0-5228-A0981E9B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362D-5617-E786-075A-E43DDEB7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33A4-3F60-F9A2-3AA8-A16B665D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74A22-F16E-11A1-B811-922FFE8A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756D0-2B56-E647-D67A-66E9D1CD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EAD27-DC9A-21F8-B998-84677521E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17BAE-C7F9-27F5-97C5-CB5354175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7B44-9A90-919F-0E55-9A7925C5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BAA98-2293-B64D-4C3D-A6D74E7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357FD-25DC-5634-740B-1F2F7443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1D73-619F-8642-E7CB-3E934DE4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918FD-67BA-9750-5E1B-004A4FC5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C43F-B550-9FA3-6351-1B9D6771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94D4C-808C-AFBA-2E79-B1B09FDE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A7D40-BFE4-2811-D224-D34A86D9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81EAF-C792-85F1-10F6-CC438711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D581-31BF-746C-3228-ADF6A7FD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3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BA2C-CA6F-3CD8-1A67-BF10AA67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BAB0-A3DF-2680-E664-5FBF4D15F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956D3-4D85-41DF-B12F-545FE3435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40227-DAD9-7748-9B0B-8BA76794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B0C8D-80DA-F6EE-4EE6-4ED126AD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02318-0022-29DB-B405-B6610A6C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9143-42C2-0950-BD18-11AF6837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9A6C9-7F27-BA93-FC07-6C526FBC8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335C-671C-B379-F3B6-1417D3E5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9BE10-B569-773E-C7D4-CEA816B7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74545-A0AB-90C6-CFDB-B9F62D06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FAEA5-0776-7F39-3A88-911BC9CE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4708A-8DEB-DBC7-D21E-0B36C23D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B6D5-BC0D-66D7-40E1-569DE7C4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437D-89C5-499A-4351-00FE1A1F8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40EE-C903-40EA-AB76-24BDA8ED0EA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FD72-A539-72EF-E93F-2CD622AB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118-C727-75C3-4844-8B9E897D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8019-26B4-4908-9C4F-46CB5FD4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87ECC-7709-80F2-F726-2B6BFEABCCA7}"/>
              </a:ext>
            </a:extLst>
          </p:cNvPr>
          <p:cNvSpPr txBox="1"/>
          <p:nvPr/>
        </p:nvSpPr>
        <p:spPr>
          <a:xfrm>
            <a:off x="9431675" y="629266"/>
            <a:ext cx="2281115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Stained Glass Chatbot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08235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CDD06-F78C-8C63-41B6-0C2DABCEC9B3}"/>
              </a:ext>
            </a:extLst>
          </p:cNvPr>
          <p:cNvSpPr txBox="1"/>
          <p:nvPr/>
        </p:nvSpPr>
        <p:spPr>
          <a:xfrm>
            <a:off x="9431675" y="2438401"/>
            <a:ext cx="2281113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By: Kimberly Cable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18E57-21F1-2298-16DD-4B7C3C924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883" y="682562"/>
            <a:ext cx="6888861" cy="5535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66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210C32-CBB3-165C-7434-59280E2D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700" y="1685375"/>
            <a:ext cx="6048965" cy="4857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CDB312-1576-D236-699A-5C854CD9DB7A}"/>
              </a:ext>
            </a:extLst>
          </p:cNvPr>
          <p:cNvSpPr txBox="1"/>
          <p:nvPr/>
        </p:nvSpPr>
        <p:spPr>
          <a:xfrm>
            <a:off x="6096000" y="813151"/>
            <a:ext cx="28459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70896A-77EB-9336-F55A-B1021943876B}"/>
              </a:ext>
            </a:extLst>
          </p:cNvPr>
          <p:cNvGrpSpPr/>
          <p:nvPr/>
        </p:nvGrpSpPr>
        <p:grpSpPr>
          <a:xfrm>
            <a:off x="366921" y="256067"/>
            <a:ext cx="2984457" cy="1122652"/>
            <a:chOff x="366921" y="256067"/>
            <a:chExt cx="2984457" cy="11226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991002-BB48-C5AF-0176-90BD69BDA3CB}"/>
                </a:ext>
              </a:extLst>
            </p:cNvPr>
            <p:cNvSpPr/>
            <p:nvPr/>
          </p:nvSpPr>
          <p:spPr>
            <a:xfrm>
              <a:off x="366921" y="256067"/>
              <a:ext cx="2984457" cy="112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EF6B34-F738-6BC7-633C-DA2A39E47181}"/>
                </a:ext>
              </a:extLst>
            </p:cNvPr>
            <p:cNvSpPr txBox="1"/>
            <p:nvPr/>
          </p:nvSpPr>
          <p:spPr>
            <a:xfrm>
              <a:off x="627134" y="309562"/>
              <a:ext cx="24640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Testing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91D29-F59F-4779-0FB9-2508F89340FD}"/>
              </a:ext>
            </a:extLst>
          </p:cNvPr>
          <p:cNvCxnSpPr>
            <a:cxnSpLocks/>
          </p:cNvCxnSpPr>
          <p:nvPr/>
        </p:nvCxnSpPr>
        <p:spPr>
          <a:xfrm flipH="1">
            <a:off x="2794715" y="1325225"/>
            <a:ext cx="4109668" cy="34441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99428-9723-F9D8-E32A-1E0BD2A8B644}"/>
              </a:ext>
            </a:extLst>
          </p:cNvPr>
          <p:cNvSpPr/>
          <p:nvPr/>
        </p:nvSpPr>
        <p:spPr>
          <a:xfrm>
            <a:off x="1094703" y="4822889"/>
            <a:ext cx="5632175" cy="6412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775FD-30B8-A671-6141-D5456624B283}"/>
              </a:ext>
            </a:extLst>
          </p:cNvPr>
          <p:cNvSpPr/>
          <p:nvPr/>
        </p:nvSpPr>
        <p:spPr>
          <a:xfrm>
            <a:off x="314960" y="224071"/>
            <a:ext cx="4897120" cy="1686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69601-37F1-52E0-CCFC-B3ED528758EB}"/>
              </a:ext>
            </a:extLst>
          </p:cNvPr>
          <p:cNvSpPr txBox="1"/>
          <p:nvPr/>
        </p:nvSpPr>
        <p:spPr>
          <a:xfrm>
            <a:off x="621748" y="466912"/>
            <a:ext cx="4283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36422-D469-D9E4-D6B8-5C27BFF77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9996" y="1504054"/>
            <a:ext cx="5936912" cy="4774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569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C1D92B-92F3-1688-B1AF-A9BE5D709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25284" y="639174"/>
            <a:ext cx="2748944" cy="590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9AC3332C-0BE3-3427-3F85-9ACBA1A244A1}"/>
              </a:ext>
            </a:extLst>
          </p:cNvPr>
          <p:cNvSpPr/>
          <p:nvPr/>
        </p:nvSpPr>
        <p:spPr>
          <a:xfrm rot="14327837">
            <a:off x="1361767" y="1716227"/>
            <a:ext cx="2130232" cy="2108505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A930ADC-05DE-89F2-3F92-316D2D64123E}"/>
              </a:ext>
            </a:extLst>
          </p:cNvPr>
          <p:cNvSpPr/>
          <p:nvPr/>
        </p:nvSpPr>
        <p:spPr>
          <a:xfrm rot="651750">
            <a:off x="7114311" y="193952"/>
            <a:ext cx="2673412" cy="1801754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E5E1A-768D-0A74-05A4-1C7BC489E058}"/>
              </a:ext>
            </a:extLst>
          </p:cNvPr>
          <p:cNvSpPr txBox="1"/>
          <p:nvPr/>
        </p:nvSpPr>
        <p:spPr>
          <a:xfrm>
            <a:off x="7215807" y="910163"/>
            <a:ext cx="24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I need to start?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18EE8-2FE3-429B-FEE2-4F2F4F449252}"/>
              </a:ext>
            </a:extLst>
          </p:cNvPr>
          <p:cNvSpPr txBox="1"/>
          <p:nvPr/>
        </p:nvSpPr>
        <p:spPr>
          <a:xfrm>
            <a:off x="1492460" y="2497992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anyone do it?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1A2C90E-E527-3C58-A739-D75100BE9CFD}"/>
              </a:ext>
            </a:extLst>
          </p:cNvPr>
          <p:cNvSpPr/>
          <p:nvPr/>
        </p:nvSpPr>
        <p:spPr>
          <a:xfrm rot="5923111">
            <a:off x="8192324" y="3561166"/>
            <a:ext cx="2092250" cy="2617407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D2B82-049C-577B-88F1-7E2250E409B4}"/>
              </a:ext>
            </a:extLst>
          </p:cNvPr>
          <p:cNvSpPr txBox="1"/>
          <p:nvPr/>
        </p:nvSpPr>
        <p:spPr>
          <a:xfrm rot="310089">
            <a:off x="8037159" y="4685205"/>
            <a:ext cx="2402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 need special tools?</a:t>
            </a:r>
          </a:p>
        </p:txBody>
      </p:sp>
    </p:spTree>
    <p:extLst>
      <p:ext uri="{BB962C8B-B14F-4D97-AF65-F5344CB8AC3E}">
        <p14:creationId xmlns:p14="http://schemas.microsoft.com/office/powerpoint/2010/main" val="11715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1F85CC-6E3B-80D8-BBC6-551D82640FF9}"/>
              </a:ext>
            </a:extLst>
          </p:cNvPr>
          <p:cNvSpPr/>
          <p:nvPr/>
        </p:nvSpPr>
        <p:spPr>
          <a:xfrm>
            <a:off x="172129" y="4846321"/>
            <a:ext cx="2753360" cy="1699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417B5-C004-12D4-F0A5-C399E5D523CC}"/>
              </a:ext>
            </a:extLst>
          </p:cNvPr>
          <p:cNvSpPr txBox="1"/>
          <p:nvPr/>
        </p:nvSpPr>
        <p:spPr>
          <a:xfrm>
            <a:off x="585565" y="5095847"/>
            <a:ext cx="1926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17259-B1AB-0D17-5862-78A6303E5A2E}"/>
              </a:ext>
            </a:extLst>
          </p:cNvPr>
          <p:cNvSpPr txBox="1"/>
          <p:nvPr/>
        </p:nvSpPr>
        <p:spPr>
          <a:xfrm>
            <a:off x="3942080" y="458063"/>
            <a:ext cx="4145280" cy="6124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"intents"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"greeting"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"patterns"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"Hey"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"responses"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"How are you?"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"goodbye"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"patterns"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"See you later"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"Goodbye"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"responses"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"See you!"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"Have a nice day!"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134CAB-ADF2-1848-8B04-E3614ADA35E9}"/>
              </a:ext>
            </a:extLst>
          </p:cNvPr>
          <p:cNvCxnSpPr>
            <a:cxnSpLocks/>
          </p:cNvCxnSpPr>
          <p:nvPr/>
        </p:nvCxnSpPr>
        <p:spPr>
          <a:xfrm flipH="1">
            <a:off x="6238240" y="966787"/>
            <a:ext cx="2722880" cy="32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171374-8DF6-806B-C668-97D042E16DA6}"/>
              </a:ext>
            </a:extLst>
          </p:cNvPr>
          <p:cNvSpPr txBox="1"/>
          <p:nvPr/>
        </p:nvSpPr>
        <p:spPr>
          <a:xfrm>
            <a:off x="9098280" y="643621"/>
            <a:ext cx="284598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Tag</a:t>
            </a:r>
            <a:r>
              <a:rPr lang="en-US" dirty="0"/>
              <a:t>: topics that a user may query about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9E22F3-965C-D31A-7661-AB065B84A739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1799044"/>
            <a:ext cx="3037840" cy="562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AC0046-2BDF-A90F-82FF-6B516504AE8B}"/>
              </a:ext>
            </a:extLst>
          </p:cNvPr>
          <p:cNvSpPr txBox="1"/>
          <p:nvPr/>
        </p:nvSpPr>
        <p:spPr>
          <a:xfrm>
            <a:off x="8798560" y="2080441"/>
            <a:ext cx="284598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Patterns</a:t>
            </a:r>
            <a:r>
              <a:rPr lang="en-US" dirty="0"/>
              <a:t>: queries that a user may ask about a 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64D9AA-81BE-D346-E5DC-B01F919922A6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2954099"/>
            <a:ext cx="2306320" cy="977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260E70-7E92-E068-B5FD-D606563A3162}"/>
              </a:ext>
            </a:extLst>
          </p:cNvPr>
          <p:cNvSpPr txBox="1"/>
          <p:nvPr/>
        </p:nvSpPr>
        <p:spPr>
          <a:xfrm>
            <a:off x="8401730" y="3443009"/>
            <a:ext cx="284598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Responses</a:t>
            </a:r>
            <a:r>
              <a:rPr lang="en-US" dirty="0"/>
              <a:t>: static responses that will be used for answers to the queries about the tags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1B7CC7-5663-53B2-0746-0F9CFACFFF30}"/>
              </a:ext>
            </a:extLst>
          </p:cNvPr>
          <p:cNvCxnSpPr>
            <a:cxnSpLocks/>
          </p:cNvCxnSpPr>
          <p:nvPr/>
        </p:nvCxnSpPr>
        <p:spPr>
          <a:xfrm flipV="1">
            <a:off x="1670729" y="867934"/>
            <a:ext cx="2104290" cy="42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78622D-178A-163D-1963-03A56C10F3E6}"/>
              </a:ext>
            </a:extLst>
          </p:cNvPr>
          <p:cNvSpPr txBox="1"/>
          <p:nvPr/>
        </p:nvSpPr>
        <p:spPr>
          <a:xfrm>
            <a:off x="247739" y="1449773"/>
            <a:ext cx="284598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Intents.json</a:t>
            </a:r>
            <a:r>
              <a:rPr lang="en-US" dirty="0"/>
              <a:t>: initial data for the model to learn from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9C8AF-8DD6-FEB8-BACE-E183F23B731D}"/>
              </a:ext>
            </a:extLst>
          </p:cNvPr>
          <p:cNvSpPr/>
          <p:nvPr/>
        </p:nvSpPr>
        <p:spPr>
          <a:xfrm>
            <a:off x="4028540" y="966786"/>
            <a:ext cx="3007360" cy="2772093"/>
          </a:xfrm>
          <a:prstGeom prst="rect">
            <a:avLst/>
          </a:prstGeom>
          <a:solidFill>
            <a:schemeClr val="accent4">
              <a:lumMod val="20000"/>
              <a:lumOff val="80000"/>
              <a:alpha val="25098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41507-3E8C-7776-210F-904A18550B6E}"/>
              </a:ext>
            </a:extLst>
          </p:cNvPr>
          <p:cNvSpPr/>
          <p:nvPr/>
        </p:nvSpPr>
        <p:spPr>
          <a:xfrm>
            <a:off x="4028540" y="3712459"/>
            <a:ext cx="3007360" cy="2772093"/>
          </a:xfrm>
          <a:prstGeom prst="rect">
            <a:avLst/>
          </a:prstGeom>
          <a:solidFill>
            <a:schemeClr val="accent4">
              <a:lumMod val="20000"/>
              <a:lumOff val="80000"/>
              <a:alpha val="25098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00DC25F-FC4D-0122-12B8-D67C65331F6B}"/>
              </a:ext>
            </a:extLst>
          </p:cNvPr>
          <p:cNvSpPr/>
          <p:nvPr/>
        </p:nvSpPr>
        <p:spPr>
          <a:xfrm>
            <a:off x="180086" y="172808"/>
            <a:ext cx="3721354" cy="159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DDB6B-309C-95E0-3161-7D927259EEB8}"/>
              </a:ext>
            </a:extLst>
          </p:cNvPr>
          <p:cNvSpPr/>
          <p:nvPr/>
        </p:nvSpPr>
        <p:spPr>
          <a:xfrm>
            <a:off x="4770113" y="5803686"/>
            <a:ext cx="3503389" cy="8668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9B7A8C-5C95-21A0-0D14-4295BECC6C81}"/>
              </a:ext>
            </a:extLst>
          </p:cNvPr>
          <p:cNvSpPr/>
          <p:nvPr/>
        </p:nvSpPr>
        <p:spPr>
          <a:xfrm>
            <a:off x="4893945" y="172808"/>
            <a:ext cx="3503389" cy="2702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6DE5E-95E5-3A39-713B-12266696DAEC}"/>
              </a:ext>
            </a:extLst>
          </p:cNvPr>
          <p:cNvSpPr/>
          <p:nvPr/>
        </p:nvSpPr>
        <p:spPr>
          <a:xfrm>
            <a:off x="6645640" y="3061220"/>
            <a:ext cx="5366274" cy="2492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9FB40-4DD0-40CA-B749-8230D2E2B614}"/>
              </a:ext>
            </a:extLst>
          </p:cNvPr>
          <p:cNvSpPr/>
          <p:nvPr/>
        </p:nvSpPr>
        <p:spPr>
          <a:xfrm>
            <a:off x="132080" y="3061220"/>
            <a:ext cx="6392096" cy="2496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2C698-C004-746A-E089-16C8CA69FF32}"/>
              </a:ext>
            </a:extLst>
          </p:cNvPr>
          <p:cNvSpPr txBox="1"/>
          <p:nvPr/>
        </p:nvSpPr>
        <p:spPr>
          <a:xfrm>
            <a:off x="464466" y="370160"/>
            <a:ext cx="3152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1063D-AB9E-9F15-983F-E84E06149E90}"/>
              </a:ext>
            </a:extLst>
          </p:cNvPr>
          <p:cNvSpPr txBox="1"/>
          <p:nvPr/>
        </p:nvSpPr>
        <p:spPr>
          <a:xfrm>
            <a:off x="5079102" y="306308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Intents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AC89-3BBA-5D1F-8BE4-C80701A8F34F}"/>
              </a:ext>
            </a:extLst>
          </p:cNvPr>
          <p:cNvSpPr txBox="1"/>
          <p:nvPr/>
        </p:nvSpPr>
        <p:spPr>
          <a:xfrm>
            <a:off x="6036496" y="297011"/>
            <a:ext cx="225225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"greeting"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"patterns"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"Hey"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"responses"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"How are you?"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658E6-B788-82E2-57A8-A37D7DA6EA86}"/>
              </a:ext>
            </a:extLst>
          </p:cNvPr>
          <p:cNvSpPr txBox="1"/>
          <p:nvPr/>
        </p:nvSpPr>
        <p:spPr>
          <a:xfrm>
            <a:off x="253544" y="3511084"/>
            <a:ext cx="6146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[',', '50/50', '60/40', 'a', 'anyone', 'are', 'artistic', 'awesome', 'be', 'beginner', 'best', 'break', 'buy', 'bye', 'can', 'circle', 'cool', 'copper', 'curve', 'cut', 'cutting', 'decorative', 'diamond', 'do', 'doe', 'dot', 'fit', 'fitting', 'flux', 'fluxing', 'foil', 'for', 'get', 'glass', 'go', 'good', 'goodbye', 'grinder', 'have', 'hello', 'here', 'hey', 'hi', 'hole', 'how', '</a:t>
            </a:r>
            <a:r>
              <a:rPr lang="en-US" sz="1200" dirty="0" err="1"/>
              <a:t>i</a:t>
            </a:r>
            <a:r>
              <a:rPr lang="en-US" sz="1200" dirty="0"/>
              <a:t>', 'in', 'into', 'intricate', 'is', 'jewelry', 'kind', 'later', 'line', 'measurement', 'moon', 'my', "</a:t>
            </a:r>
            <a:r>
              <a:rPr lang="en-US" sz="1200" dirty="0" err="1"/>
              <a:t>n't</a:t>
            </a:r>
            <a:r>
              <a:rPr lang="en-US" sz="1200" dirty="0"/>
              <a:t>", 'name', 'need', 'not', 'of', 'off', 'on', 'paint', 'peal', 'piece', 'place', 'pretty', 'saw', 'score', 'see', 'should', 'size', 'solder', 'soldering', 'splinter', 'stained', 'start', 'sticking', 'supply', 'talent', 'taurus', 'thank', 'thanks', 'the', 'there', 'this', 'to', 'trying', 'use', 'wavy', 'we', 'what', '</a:t>
            </a:r>
            <a:r>
              <a:rPr lang="en-US" sz="1200" dirty="0" err="1"/>
              <a:t>whats</a:t>
            </a:r>
            <a:r>
              <a:rPr lang="en-US" sz="1200" dirty="0"/>
              <a:t>', 'when', 'where', 'who', 'why', 'window', 'with', 'you']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A73FD-F478-C27F-ACF7-FA0DDABE10BB}"/>
              </a:ext>
            </a:extLst>
          </p:cNvPr>
          <p:cNvSpPr txBox="1"/>
          <p:nvPr/>
        </p:nvSpPr>
        <p:spPr>
          <a:xfrm>
            <a:off x="6796144" y="3655183"/>
            <a:ext cx="51148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['breaks', 'circle', '</a:t>
            </a:r>
            <a:r>
              <a:rPr lang="en-US" sz="1200" dirty="0" err="1"/>
              <a:t>copperfoil</a:t>
            </a:r>
            <a:r>
              <a:rPr lang="en-US" sz="1200" dirty="0"/>
              <a:t>', 'decorative', 'drilling', 'flux', '</a:t>
            </a:r>
            <a:r>
              <a:rPr lang="en-US" sz="1200" dirty="0" err="1"/>
              <a:t>foilproblems</a:t>
            </a:r>
            <a:r>
              <a:rPr lang="en-US" sz="1200" dirty="0"/>
              <a:t>', 'goodbye', 'greeting', 'grinder', 'measurements', 'moon', 'name', 'occupation', 'paint', 'saw', 'shopping', 'skill', 'solder', 'splinters', '</a:t>
            </a:r>
            <a:r>
              <a:rPr lang="en-US" sz="1200" dirty="0" err="1"/>
              <a:t>stainedglass</a:t>
            </a:r>
            <a:r>
              <a:rPr lang="en-US" sz="1200" dirty="0"/>
              <a:t>', 'supply', 'thanks']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2FA138-2F03-5509-A89F-71ADF37186A2}"/>
              </a:ext>
            </a:extLst>
          </p:cNvPr>
          <p:cNvCxnSpPr>
            <a:cxnSpLocks/>
          </p:cNvCxnSpPr>
          <p:nvPr/>
        </p:nvCxnSpPr>
        <p:spPr>
          <a:xfrm flipH="1">
            <a:off x="2987266" y="1158240"/>
            <a:ext cx="1603692" cy="1751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FAE415-393A-4968-FA43-3D75718A726F}"/>
              </a:ext>
            </a:extLst>
          </p:cNvPr>
          <p:cNvCxnSpPr>
            <a:cxnSpLocks/>
          </p:cNvCxnSpPr>
          <p:nvPr/>
        </p:nvCxnSpPr>
        <p:spPr>
          <a:xfrm>
            <a:off x="8719279" y="1158240"/>
            <a:ext cx="1308286" cy="1717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F3BF0A-A6E8-A036-F6B7-A22181D5DCD7}"/>
              </a:ext>
            </a:extLst>
          </p:cNvPr>
          <p:cNvCxnSpPr>
            <a:cxnSpLocks/>
          </p:cNvCxnSpPr>
          <p:nvPr/>
        </p:nvCxnSpPr>
        <p:spPr>
          <a:xfrm>
            <a:off x="2811145" y="5686499"/>
            <a:ext cx="1760855" cy="71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AA0DC0-779D-03F0-F6D7-02DAE314849E}"/>
              </a:ext>
            </a:extLst>
          </p:cNvPr>
          <p:cNvCxnSpPr>
            <a:cxnSpLocks/>
          </p:cNvCxnSpPr>
          <p:nvPr/>
        </p:nvCxnSpPr>
        <p:spPr>
          <a:xfrm flipH="1">
            <a:off x="8522905" y="5743183"/>
            <a:ext cx="1819975" cy="675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772950-EA7D-2CC1-D5D9-F4F6F1C260F2}"/>
              </a:ext>
            </a:extLst>
          </p:cNvPr>
          <p:cNvSpPr txBox="1"/>
          <p:nvPr/>
        </p:nvSpPr>
        <p:spPr>
          <a:xfrm>
            <a:off x="2563432" y="3095675"/>
            <a:ext cx="8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Words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AF106B-B512-8340-31B5-307C32EA4FE3}"/>
              </a:ext>
            </a:extLst>
          </p:cNvPr>
          <p:cNvSpPr txBox="1"/>
          <p:nvPr/>
        </p:nvSpPr>
        <p:spPr>
          <a:xfrm>
            <a:off x="8719279" y="317937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Classes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C16AE0-3B93-08AF-8F04-C64D3FEDFBBE}"/>
              </a:ext>
            </a:extLst>
          </p:cNvPr>
          <p:cNvSpPr txBox="1"/>
          <p:nvPr/>
        </p:nvSpPr>
        <p:spPr>
          <a:xfrm>
            <a:off x="6096000" y="605965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38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A5028-0495-5667-F43C-E0DE5AE4DBBC}"/>
              </a:ext>
            </a:extLst>
          </p:cNvPr>
          <p:cNvSpPr/>
          <p:nvPr/>
        </p:nvSpPr>
        <p:spPr>
          <a:xfrm>
            <a:off x="7386320" y="1188719"/>
            <a:ext cx="3992880" cy="1615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BB087-C1B1-0F5F-D627-771519DB1BAE}"/>
              </a:ext>
            </a:extLst>
          </p:cNvPr>
          <p:cNvSpPr txBox="1"/>
          <p:nvPr/>
        </p:nvSpPr>
        <p:spPr>
          <a:xfrm>
            <a:off x="7782290" y="1396275"/>
            <a:ext cx="3200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63785-BEDB-07FD-0087-25B404DE6527}"/>
              </a:ext>
            </a:extLst>
          </p:cNvPr>
          <p:cNvSpPr txBox="1"/>
          <p:nvPr/>
        </p:nvSpPr>
        <p:spPr>
          <a:xfrm>
            <a:off x="452120" y="497960"/>
            <a:ext cx="614680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Model: "sequential"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Layer (type)                Output Shape              Param #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dense (Dense)               (None, 128)               12672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dropout (Dropout)           (None, 128)              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dense_1 (Dense)             (None, 64)                8256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dropout_1 (Dropout)         (None, 64)               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dense_2 (Dense)             (None, 22)                1430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params: 22,358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Trainable params: 22,358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Non-trainable params: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49B91-7438-D807-43DB-E71915A30AEC}"/>
              </a:ext>
            </a:extLst>
          </p:cNvPr>
          <p:cNvSpPr txBox="1"/>
          <p:nvPr/>
        </p:nvSpPr>
        <p:spPr>
          <a:xfrm>
            <a:off x="5125720" y="4236382"/>
            <a:ext cx="6146800" cy="21236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 195/200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14/14 [==============================] - 0s 769us/step - loss: 0.0563 - accuracy: 0.9857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 196/200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14/14 [==============================] - 0s 769us/step - loss: 0.0612 - accuracy: 0.9714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 197/200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14/14 [==============================] - 0s 846us/step - loss: 0.0846 - accuracy: 0.9714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 198/200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14/14 [==============================] - 0s 769us/step - loss: 0.0692 - accuracy: 0.9857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 199/200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14/14 [==============================] - 0s 762us/step - loss: 0.0340 - accuracy: 0.9857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 200/200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14/14 [==============================] - 0s 808us/step - loss: 0.0315 - accuracy: 1.0000</a:t>
            </a:r>
          </a:p>
        </p:txBody>
      </p:sp>
    </p:spTree>
    <p:extLst>
      <p:ext uri="{BB962C8B-B14F-4D97-AF65-F5344CB8AC3E}">
        <p14:creationId xmlns:p14="http://schemas.microsoft.com/office/powerpoint/2010/main" val="310453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210C32-CBB3-165C-7434-59280E2D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238" y="1733592"/>
            <a:ext cx="6031298" cy="4868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3FFDF-EBB9-BCB1-5343-2B836A080DD5}"/>
              </a:ext>
            </a:extLst>
          </p:cNvPr>
          <p:cNvSpPr txBox="1"/>
          <p:nvPr/>
        </p:nvSpPr>
        <p:spPr>
          <a:xfrm>
            <a:off x="5994643" y="990767"/>
            <a:ext cx="28459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[('greeting', '0.99946314')]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9A8662-2BB8-29B6-D6D7-31C09E559EDE}"/>
              </a:ext>
            </a:extLst>
          </p:cNvPr>
          <p:cNvCxnSpPr>
            <a:cxnSpLocks/>
          </p:cNvCxnSpPr>
          <p:nvPr/>
        </p:nvCxnSpPr>
        <p:spPr>
          <a:xfrm>
            <a:off x="7579180" y="1550504"/>
            <a:ext cx="1362801" cy="14179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711743-AF1C-922E-0C5F-C5F97F0FE884}"/>
              </a:ext>
            </a:extLst>
          </p:cNvPr>
          <p:cNvGrpSpPr/>
          <p:nvPr/>
        </p:nvGrpSpPr>
        <p:grpSpPr>
          <a:xfrm>
            <a:off x="366921" y="256067"/>
            <a:ext cx="2984457" cy="1122652"/>
            <a:chOff x="366921" y="256067"/>
            <a:chExt cx="2984457" cy="11226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1FBC0B-9530-B772-47B5-CE3192D8D3C9}"/>
                </a:ext>
              </a:extLst>
            </p:cNvPr>
            <p:cNvSpPr/>
            <p:nvPr/>
          </p:nvSpPr>
          <p:spPr>
            <a:xfrm>
              <a:off x="366921" y="256067"/>
              <a:ext cx="2984457" cy="112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9E27-7B6F-D984-ECB9-C9AF7B6686A7}"/>
                </a:ext>
              </a:extLst>
            </p:cNvPr>
            <p:cNvSpPr txBox="1"/>
            <p:nvPr/>
          </p:nvSpPr>
          <p:spPr>
            <a:xfrm>
              <a:off x="627134" y="309562"/>
              <a:ext cx="24640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Testing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AB7291-E4F2-EA21-1C01-F28742393264}"/>
              </a:ext>
            </a:extLst>
          </p:cNvPr>
          <p:cNvSpPr txBox="1"/>
          <p:nvPr/>
        </p:nvSpPr>
        <p:spPr>
          <a:xfrm>
            <a:off x="8688064" y="1985391"/>
            <a:ext cx="323353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"intents"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"greeting"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"patterns"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"Hey"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"responses"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"How are you?"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E296BB-0E97-B25D-AD76-7DC846454918}"/>
              </a:ext>
            </a:extLst>
          </p:cNvPr>
          <p:cNvCxnSpPr>
            <a:cxnSpLocks/>
          </p:cNvCxnSpPr>
          <p:nvPr/>
        </p:nvCxnSpPr>
        <p:spPr>
          <a:xfrm flipH="1">
            <a:off x="2584174" y="1550504"/>
            <a:ext cx="4757530" cy="1510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D13A37F-F1CF-D328-F677-EA9A5D2BFBFB}"/>
              </a:ext>
            </a:extLst>
          </p:cNvPr>
          <p:cNvSpPr/>
          <p:nvPr/>
        </p:nvSpPr>
        <p:spPr>
          <a:xfrm>
            <a:off x="159026" y="3180517"/>
            <a:ext cx="5367131" cy="5823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B209293-CBC3-BA2F-750B-C55232A857F2}"/>
              </a:ext>
            </a:extLst>
          </p:cNvPr>
          <p:cNvGrpSpPr/>
          <p:nvPr/>
        </p:nvGrpSpPr>
        <p:grpSpPr>
          <a:xfrm>
            <a:off x="4880036" y="547279"/>
            <a:ext cx="2845981" cy="369332"/>
            <a:chOff x="423959" y="4011116"/>
            <a:chExt cx="284598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4F8CD4-C7A8-BD26-A29E-23586A06E324}"/>
                </a:ext>
              </a:extLst>
            </p:cNvPr>
            <p:cNvSpPr txBox="1"/>
            <p:nvPr/>
          </p:nvSpPr>
          <p:spPr>
            <a:xfrm>
              <a:off x="423959" y="4011116"/>
              <a:ext cx="28459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DEF2E4-DCF7-1F65-1237-53DD28B2E1A4}"/>
                </a:ext>
              </a:extLst>
            </p:cNvPr>
            <p:cNvSpPr txBox="1"/>
            <p:nvPr/>
          </p:nvSpPr>
          <p:spPr>
            <a:xfrm>
              <a:off x="535069" y="4011116"/>
              <a:ext cx="26237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[('supply', '0.92462075')]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3CD4A4-1E4E-C33D-980D-324EFDB71551}"/>
              </a:ext>
            </a:extLst>
          </p:cNvPr>
          <p:cNvGrpSpPr/>
          <p:nvPr/>
        </p:nvGrpSpPr>
        <p:grpSpPr>
          <a:xfrm>
            <a:off x="366921" y="256067"/>
            <a:ext cx="2984457" cy="1122652"/>
            <a:chOff x="366921" y="256067"/>
            <a:chExt cx="2984457" cy="11226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7A75F5-43F9-5687-858E-03F4B348D98F}"/>
                </a:ext>
              </a:extLst>
            </p:cNvPr>
            <p:cNvSpPr/>
            <p:nvPr/>
          </p:nvSpPr>
          <p:spPr>
            <a:xfrm>
              <a:off x="366921" y="256067"/>
              <a:ext cx="2984457" cy="112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B2FCC4-8859-CC63-9F36-9BE0EEAF84C6}"/>
                </a:ext>
              </a:extLst>
            </p:cNvPr>
            <p:cNvSpPr txBox="1"/>
            <p:nvPr/>
          </p:nvSpPr>
          <p:spPr>
            <a:xfrm>
              <a:off x="627134" y="309562"/>
              <a:ext cx="24640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Testing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53EB96-F6AE-45CB-C08D-D298E1104CA1}"/>
              </a:ext>
            </a:extLst>
          </p:cNvPr>
          <p:cNvSpPr txBox="1"/>
          <p:nvPr/>
        </p:nvSpPr>
        <p:spPr>
          <a:xfrm>
            <a:off x="6096000" y="1378719"/>
            <a:ext cx="609600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"supply"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"patterns"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"What supplies do I need?"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"What do I need to start with?"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"supplies"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"What does a beginner need?"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"What should I get?"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"supplies"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"How do I start?"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"responses"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"At Anything Stained glass you can get a starter kit. It has everything you need."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 start, you just need a glass cutter,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grozer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pliers, soldering iron, solder, copper foil, flux, and a fid"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EB735F-ADB6-8CA4-BB80-27F70DA0C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390" y="1738480"/>
            <a:ext cx="5601464" cy="449840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B10A2C-296E-8F28-8525-AE05D72563B1}"/>
              </a:ext>
            </a:extLst>
          </p:cNvPr>
          <p:cNvCxnSpPr>
            <a:cxnSpLocks/>
          </p:cNvCxnSpPr>
          <p:nvPr/>
        </p:nvCxnSpPr>
        <p:spPr>
          <a:xfrm>
            <a:off x="6303026" y="1086678"/>
            <a:ext cx="945913" cy="5168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23F230-42B9-2025-6690-631DE3E169D9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831311" y="1086678"/>
            <a:ext cx="3194756" cy="16668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6854E5F-C6C3-6BCC-3FD9-892145D74811}"/>
              </a:ext>
            </a:extLst>
          </p:cNvPr>
          <p:cNvSpPr/>
          <p:nvPr/>
        </p:nvSpPr>
        <p:spPr>
          <a:xfrm>
            <a:off x="109960" y="2753521"/>
            <a:ext cx="5442701" cy="663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69C026-B949-1059-8482-6F21D26E7A1D}"/>
              </a:ext>
            </a:extLst>
          </p:cNvPr>
          <p:cNvGrpSpPr/>
          <p:nvPr/>
        </p:nvGrpSpPr>
        <p:grpSpPr>
          <a:xfrm>
            <a:off x="4323742" y="364317"/>
            <a:ext cx="3036038" cy="646331"/>
            <a:chOff x="4493460" y="372327"/>
            <a:chExt cx="2885440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B69E82-C2E3-BD43-8B6C-E1CA8D6E8A0D}"/>
                </a:ext>
              </a:extLst>
            </p:cNvPr>
            <p:cNvSpPr txBox="1"/>
            <p:nvPr/>
          </p:nvSpPr>
          <p:spPr>
            <a:xfrm>
              <a:off x="4513190" y="372327"/>
              <a:ext cx="28459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D0B4F-FAC2-B2ED-DB4F-432CA3991E6C}"/>
                </a:ext>
              </a:extLst>
            </p:cNvPr>
            <p:cNvSpPr txBox="1"/>
            <p:nvPr/>
          </p:nvSpPr>
          <p:spPr>
            <a:xfrm>
              <a:off x="4493460" y="372327"/>
              <a:ext cx="28854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[('</a:t>
              </a:r>
              <a:r>
                <a:rPr lang="en-US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foilproblems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', '0.9988248')]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7CA9F6-19FA-1842-4629-785F2E3935E0}"/>
              </a:ext>
            </a:extLst>
          </p:cNvPr>
          <p:cNvGrpSpPr/>
          <p:nvPr/>
        </p:nvGrpSpPr>
        <p:grpSpPr>
          <a:xfrm>
            <a:off x="366921" y="256067"/>
            <a:ext cx="2984457" cy="1122652"/>
            <a:chOff x="366921" y="256067"/>
            <a:chExt cx="2984457" cy="11226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13BFFC-A910-13F5-0BA2-0302C5FC856A}"/>
                </a:ext>
              </a:extLst>
            </p:cNvPr>
            <p:cNvSpPr/>
            <p:nvPr/>
          </p:nvSpPr>
          <p:spPr>
            <a:xfrm>
              <a:off x="366921" y="256067"/>
              <a:ext cx="2984457" cy="112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E375CC-2CB4-35DA-7723-8968ED22841D}"/>
                </a:ext>
              </a:extLst>
            </p:cNvPr>
            <p:cNvSpPr txBox="1"/>
            <p:nvPr/>
          </p:nvSpPr>
          <p:spPr>
            <a:xfrm>
              <a:off x="627134" y="309562"/>
              <a:ext cx="24640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Testing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52AE04A-C0C4-62F3-AEBB-C80D37DDB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390" y="1738480"/>
            <a:ext cx="5601464" cy="4498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B9D53C-3F50-17D2-8B3A-61D9CCBBD3D1}"/>
              </a:ext>
            </a:extLst>
          </p:cNvPr>
          <p:cNvSpPr txBox="1"/>
          <p:nvPr/>
        </p:nvSpPr>
        <p:spPr>
          <a:xfrm>
            <a:off x="5936181" y="1165691"/>
            <a:ext cx="6096000" cy="540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foilproblems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"patterns"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"copper foil"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copperfoil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peels off"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"foil not sticking"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 foil isn't sticking to the glass"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"copper foil peels off"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5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"responses"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"Warm the glass on a light box or plate warmer. This should help with sticking"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"Clean glass with warm soapy water and wipe edges with the 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rubbig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alcohol. This removes all unseen oils"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age of the foil and oxidation may be causing it. Try a new roll of foil."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 could be over burnishing.  Try burnishing in one direction and not to rub too many times"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"Could be too much flux. try using a 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q-tip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to apply the flux."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25007C-DBAE-09E7-328B-9E1960850246}"/>
              </a:ext>
            </a:extLst>
          </p:cNvPr>
          <p:cNvCxnSpPr>
            <a:cxnSpLocks/>
          </p:cNvCxnSpPr>
          <p:nvPr/>
        </p:nvCxnSpPr>
        <p:spPr>
          <a:xfrm>
            <a:off x="5706880" y="817393"/>
            <a:ext cx="1632142" cy="5078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B96801-D7D2-919D-B4D5-8748831D0267}"/>
              </a:ext>
            </a:extLst>
          </p:cNvPr>
          <p:cNvCxnSpPr>
            <a:cxnSpLocks/>
          </p:cNvCxnSpPr>
          <p:nvPr/>
        </p:nvCxnSpPr>
        <p:spPr>
          <a:xfrm flipH="1">
            <a:off x="2319130" y="817393"/>
            <a:ext cx="3217423" cy="24691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E939D4-5EC4-95D6-905C-5E80AC0A8785}"/>
              </a:ext>
            </a:extLst>
          </p:cNvPr>
          <p:cNvSpPr/>
          <p:nvPr/>
        </p:nvSpPr>
        <p:spPr>
          <a:xfrm>
            <a:off x="-1" y="3389862"/>
            <a:ext cx="5632175" cy="559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69C026-B949-1059-8482-6F21D26E7A1D}"/>
              </a:ext>
            </a:extLst>
          </p:cNvPr>
          <p:cNvGrpSpPr/>
          <p:nvPr/>
        </p:nvGrpSpPr>
        <p:grpSpPr>
          <a:xfrm>
            <a:off x="4323742" y="364317"/>
            <a:ext cx="3036038" cy="369332"/>
            <a:chOff x="4493460" y="372327"/>
            <a:chExt cx="288544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B69E82-C2E3-BD43-8B6C-E1CA8D6E8A0D}"/>
                </a:ext>
              </a:extLst>
            </p:cNvPr>
            <p:cNvSpPr txBox="1"/>
            <p:nvPr/>
          </p:nvSpPr>
          <p:spPr>
            <a:xfrm>
              <a:off x="4513190" y="372327"/>
              <a:ext cx="284598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D0B4F-FAC2-B2ED-DB4F-432CA3991E6C}"/>
                </a:ext>
              </a:extLst>
            </p:cNvPr>
            <p:cNvSpPr txBox="1"/>
            <p:nvPr/>
          </p:nvSpPr>
          <p:spPr>
            <a:xfrm>
              <a:off x="4493460" y="372327"/>
              <a:ext cx="2885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[('skill', '0.92427206')]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7CA9F6-19FA-1842-4629-785F2E3935E0}"/>
              </a:ext>
            </a:extLst>
          </p:cNvPr>
          <p:cNvGrpSpPr/>
          <p:nvPr/>
        </p:nvGrpSpPr>
        <p:grpSpPr>
          <a:xfrm>
            <a:off x="366921" y="256067"/>
            <a:ext cx="2984457" cy="1122652"/>
            <a:chOff x="366921" y="256067"/>
            <a:chExt cx="2984457" cy="11226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13BFFC-A910-13F5-0BA2-0302C5FC856A}"/>
                </a:ext>
              </a:extLst>
            </p:cNvPr>
            <p:cNvSpPr/>
            <p:nvPr/>
          </p:nvSpPr>
          <p:spPr>
            <a:xfrm>
              <a:off x="366921" y="256067"/>
              <a:ext cx="2984457" cy="112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E375CC-2CB4-35DA-7723-8968ED22841D}"/>
                </a:ext>
              </a:extLst>
            </p:cNvPr>
            <p:cNvSpPr txBox="1"/>
            <p:nvPr/>
          </p:nvSpPr>
          <p:spPr>
            <a:xfrm>
              <a:off x="627134" y="309562"/>
              <a:ext cx="24640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Testing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52AE04A-C0C4-62F3-AEBB-C80D37DDB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390" y="1738480"/>
            <a:ext cx="5601464" cy="4498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B9D53C-3F50-17D2-8B3A-61D9CCBBD3D1}"/>
              </a:ext>
            </a:extLst>
          </p:cNvPr>
          <p:cNvSpPr txBox="1"/>
          <p:nvPr/>
        </p:nvSpPr>
        <p:spPr>
          <a:xfrm>
            <a:off x="5936181" y="1886907"/>
            <a:ext cx="60960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"skill"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"patterns"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 I need talent?"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 anyone do this?"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"Should I be artistic?"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"artistic"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"responses"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"Yes, you do need a little talent, patience, and an eye for color.  Plus good hand eye coordination would help."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25007C-DBAE-09E7-328B-9E1960850246}"/>
              </a:ext>
            </a:extLst>
          </p:cNvPr>
          <p:cNvCxnSpPr>
            <a:cxnSpLocks/>
          </p:cNvCxnSpPr>
          <p:nvPr/>
        </p:nvCxnSpPr>
        <p:spPr>
          <a:xfrm>
            <a:off x="5706880" y="817393"/>
            <a:ext cx="1652900" cy="12432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B96801-D7D2-919D-B4D5-8748831D0267}"/>
              </a:ext>
            </a:extLst>
          </p:cNvPr>
          <p:cNvCxnSpPr>
            <a:cxnSpLocks/>
          </p:cNvCxnSpPr>
          <p:nvPr/>
        </p:nvCxnSpPr>
        <p:spPr>
          <a:xfrm flipH="1">
            <a:off x="2550017" y="817393"/>
            <a:ext cx="2986536" cy="31262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E939D4-5EC4-95D6-905C-5E80AC0A8785}"/>
              </a:ext>
            </a:extLst>
          </p:cNvPr>
          <p:cNvSpPr/>
          <p:nvPr/>
        </p:nvSpPr>
        <p:spPr>
          <a:xfrm>
            <a:off x="-1" y="3943657"/>
            <a:ext cx="5632175" cy="6412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1997</Words>
  <Application>Microsoft Office PowerPoint</Application>
  <PresentationFormat>Widescreen</PresentationFormat>
  <Paragraphs>234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Cable</dc:creator>
  <cp:lastModifiedBy>Kimberly Cable</cp:lastModifiedBy>
  <cp:revision>33</cp:revision>
  <dcterms:created xsi:type="dcterms:W3CDTF">2022-12-19T16:11:37Z</dcterms:created>
  <dcterms:modified xsi:type="dcterms:W3CDTF">2023-02-04T15:28:34Z</dcterms:modified>
</cp:coreProperties>
</file>