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8"/>
  </p:notesMasterIdLst>
  <p:sldIdLst>
    <p:sldId id="256" r:id="rId2"/>
    <p:sldId id="257" r:id="rId3"/>
    <p:sldId id="266" r:id="rId4"/>
    <p:sldId id="263" r:id="rId5"/>
    <p:sldId id="258" r:id="rId6"/>
    <p:sldId id="268" r:id="rId7"/>
    <p:sldId id="259" r:id="rId8"/>
    <p:sldId id="260" r:id="rId9"/>
    <p:sldId id="261" r:id="rId10"/>
    <p:sldId id="267" r:id="rId11"/>
    <p:sldId id="262" r:id="rId12"/>
    <p:sldId id="269" r:id="rId13"/>
    <p:sldId id="270" r:id="rId14"/>
    <p:sldId id="265" r:id="rId15"/>
    <p:sldId id="26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81418" autoAdjust="0"/>
  </p:normalViewPr>
  <p:slideViewPr>
    <p:cSldViewPr snapToGrid="0">
      <p:cViewPr varScale="1">
        <p:scale>
          <a:sx n="88" d="100"/>
          <a:sy n="88" d="100"/>
        </p:scale>
        <p:origin x="9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EA894-B746-4845-AF33-9BBCC09D155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F832302-7CE3-4D67-B986-C1B353D5E6FC}">
      <dgm:prSet/>
      <dgm:spPr/>
      <dgm:t>
        <a:bodyPr/>
        <a:lstStyle/>
        <a:p>
          <a:r>
            <a:rPr lang="en-US" dirty="0">
              <a:latin typeface="Arial" panose="020B0604020202020204" pitchFamily="34" charset="0"/>
              <a:cs typeface="Arial" panose="020B0604020202020204" pitchFamily="34" charset="0"/>
            </a:rPr>
            <a:t>The possibilities are endless!</a:t>
          </a:r>
        </a:p>
      </dgm:t>
    </dgm:pt>
    <dgm:pt modelId="{5427DE46-A13D-453D-8517-BAF6DBBAC167}" type="sibTrans" cxnId="{F0018E9D-82F0-4325-94DC-97C66694A066}">
      <dgm:prSet/>
      <dgm:spPr/>
      <dgm:t>
        <a:bodyPr/>
        <a:lstStyle/>
        <a:p>
          <a:endParaRPr lang="en-US"/>
        </a:p>
      </dgm:t>
    </dgm:pt>
    <dgm:pt modelId="{0E4CEF94-9D68-4814-82B3-2CB0EA8509D6}" type="parTrans" cxnId="{F0018E9D-82F0-4325-94DC-97C66694A066}">
      <dgm:prSet/>
      <dgm:spPr/>
      <dgm:t>
        <a:bodyPr/>
        <a:lstStyle/>
        <a:p>
          <a:endParaRPr lang="en-US"/>
        </a:p>
      </dgm:t>
    </dgm:pt>
    <dgm:pt modelId="{D0F25C8B-49A8-4231-84C1-9147E64F4E01}">
      <dgm:prSet/>
      <dgm:spPr/>
      <dgm:t>
        <a:bodyPr/>
        <a:lstStyle/>
        <a:p>
          <a:r>
            <a:rPr lang="en-US" dirty="0">
              <a:latin typeface="Arial" panose="020B0604020202020204" pitchFamily="34" charset="0"/>
              <a:cs typeface="Arial" panose="020B0604020202020204" pitchFamily="34" charset="0"/>
            </a:rPr>
            <a:t>Learning to draw</a:t>
          </a:r>
        </a:p>
      </dgm:t>
    </dgm:pt>
    <dgm:pt modelId="{51F57D99-55A5-422C-8F0E-0077BCD9AD15}" type="sibTrans" cxnId="{45694D8C-103E-48C9-91CC-3D05DE22EB46}">
      <dgm:prSet/>
      <dgm:spPr/>
      <dgm:t>
        <a:bodyPr/>
        <a:lstStyle/>
        <a:p>
          <a:endParaRPr lang="en-US"/>
        </a:p>
      </dgm:t>
    </dgm:pt>
    <dgm:pt modelId="{09D6B70B-8C3C-4C17-8D24-15AF076756C5}" type="parTrans" cxnId="{45694D8C-103E-48C9-91CC-3D05DE22EB46}">
      <dgm:prSet/>
      <dgm:spPr/>
      <dgm:t>
        <a:bodyPr/>
        <a:lstStyle/>
        <a:p>
          <a:endParaRPr lang="en-US"/>
        </a:p>
      </dgm:t>
    </dgm:pt>
    <dgm:pt modelId="{BC41F814-D9FB-483E-9BCB-E2EF41A1FBCC}">
      <dgm:prSet/>
      <dgm:spPr/>
      <dgm:t>
        <a:bodyPr/>
        <a:lstStyle/>
        <a:p>
          <a:r>
            <a:rPr lang="en-US" dirty="0">
              <a:latin typeface="Arial" panose="020B0604020202020204" pitchFamily="34" charset="0"/>
              <a:cs typeface="Arial" panose="020B0604020202020204" pitchFamily="34" charset="0"/>
            </a:rPr>
            <a:t>Learning a Foreign Language</a:t>
          </a:r>
        </a:p>
      </dgm:t>
    </dgm:pt>
    <dgm:pt modelId="{4DE90BDD-5D0C-4E6D-A1AC-0F28DF8A2023}" type="sibTrans" cxnId="{E82229AB-3E46-427D-A05B-151EB962F8F7}">
      <dgm:prSet/>
      <dgm:spPr/>
      <dgm:t>
        <a:bodyPr/>
        <a:lstStyle/>
        <a:p>
          <a:endParaRPr lang="en-US"/>
        </a:p>
      </dgm:t>
    </dgm:pt>
    <dgm:pt modelId="{F0A74616-1789-4837-8BE5-67C4BC938873}" type="parTrans" cxnId="{E82229AB-3E46-427D-A05B-151EB962F8F7}">
      <dgm:prSet/>
      <dgm:spPr/>
      <dgm:t>
        <a:bodyPr/>
        <a:lstStyle/>
        <a:p>
          <a:endParaRPr lang="en-US"/>
        </a:p>
      </dgm:t>
    </dgm:pt>
    <dgm:pt modelId="{AD747D1D-5F1F-45BC-BDE7-6B3CFD6AFCC4}" type="pres">
      <dgm:prSet presAssocID="{6BDEA894-B746-4845-AF33-9BBCC09D1558}" presName="linear" presStyleCnt="0">
        <dgm:presLayoutVars>
          <dgm:animLvl val="lvl"/>
          <dgm:resizeHandles val="exact"/>
        </dgm:presLayoutVars>
      </dgm:prSet>
      <dgm:spPr/>
    </dgm:pt>
    <dgm:pt modelId="{33CCE519-BEBC-44D0-B9E7-895C7C52B51F}" type="pres">
      <dgm:prSet presAssocID="{BC41F814-D9FB-483E-9BCB-E2EF41A1FBCC}" presName="parentText" presStyleLbl="node1" presStyleIdx="0" presStyleCnt="3">
        <dgm:presLayoutVars>
          <dgm:chMax val="0"/>
          <dgm:bulletEnabled val="1"/>
        </dgm:presLayoutVars>
      </dgm:prSet>
      <dgm:spPr/>
    </dgm:pt>
    <dgm:pt modelId="{0F8FA98F-612E-4676-8D1C-E2A10DAC2C1F}" type="pres">
      <dgm:prSet presAssocID="{4DE90BDD-5D0C-4E6D-A1AC-0F28DF8A2023}" presName="spacer" presStyleCnt="0"/>
      <dgm:spPr/>
    </dgm:pt>
    <dgm:pt modelId="{A165DA2F-5209-40A4-8805-8DF896B7A98E}" type="pres">
      <dgm:prSet presAssocID="{D0F25C8B-49A8-4231-84C1-9147E64F4E01}" presName="parentText" presStyleLbl="node1" presStyleIdx="1" presStyleCnt="3">
        <dgm:presLayoutVars>
          <dgm:chMax val="0"/>
          <dgm:bulletEnabled val="1"/>
        </dgm:presLayoutVars>
      </dgm:prSet>
      <dgm:spPr/>
    </dgm:pt>
    <dgm:pt modelId="{6005DB8C-9605-49E1-90A5-08E6C922569C}" type="pres">
      <dgm:prSet presAssocID="{51F57D99-55A5-422C-8F0E-0077BCD9AD15}" presName="spacer" presStyleCnt="0"/>
      <dgm:spPr/>
    </dgm:pt>
    <dgm:pt modelId="{B82E77E0-5BD3-40A4-8E54-BCB7F38ACDA6}" type="pres">
      <dgm:prSet presAssocID="{0F832302-7CE3-4D67-B986-C1B353D5E6FC}" presName="parentText" presStyleLbl="node1" presStyleIdx="2" presStyleCnt="3">
        <dgm:presLayoutVars>
          <dgm:chMax val="0"/>
          <dgm:bulletEnabled val="1"/>
        </dgm:presLayoutVars>
      </dgm:prSet>
      <dgm:spPr/>
    </dgm:pt>
  </dgm:ptLst>
  <dgm:cxnLst>
    <dgm:cxn modelId="{D1A7B071-44D8-46B2-BFB2-3999B9161776}" type="presOf" srcId="{BC41F814-D9FB-483E-9BCB-E2EF41A1FBCC}" destId="{33CCE519-BEBC-44D0-B9E7-895C7C52B51F}" srcOrd="0" destOrd="0" presId="urn:microsoft.com/office/officeart/2005/8/layout/vList2"/>
    <dgm:cxn modelId="{1DDB727F-40D4-4910-9AEB-72A95B4D340E}" type="presOf" srcId="{0F832302-7CE3-4D67-B986-C1B353D5E6FC}" destId="{B82E77E0-5BD3-40A4-8E54-BCB7F38ACDA6}" srcOrd="0" destOrd="0" presId="urn:microsoft.com/office/officeart/2005/8/layout/vList2"/>
    <dgm:cxn modelId="{45694D8C-103E-48C9-91CC-3D05DE22EB46}" srcId="{6BDEA894-B746-4845-AF33-9BBCC09D1558}" destId="{D0F25C8B-49A8-4231-84C1-9147E64F4E01}" srcOrd="1" destOrd="0" parTransId="{09D6B70B-8C3C-4C17-8D24-15AF076756C5}" sibTransId="{51F57D99-55A5-422C-8F0E-0077BCD9AD15}"/>
    <dgm:cxn modelId="{F0018E9D-82F0-4325-94DC-97C66694A066}" srcId="{6BDEA894-B746-4845-AF33-9BBCC09D1558}" destId="{0F832302-7CE3-4D67-B986-C1B353D5E6FC}" srcOrd="2" destOrd="0" parTransId="{0E4CEF94-9D68-4814-82B3-2CB0EA8509D6}" sibTransId="{5427DE46-A13D-453D-8517-BAF6DBBAC167}"/>
    <dgm:cxn modelId="{E82229AB-3E46-427D-A05B-151EB962F8F7}" srcId="{6BDEA894-B746-4845-AF33-9BBCC09D1558}" destId="{BC41F814-D9FB-483E-9BCB-E2EF41A1FBCC}" srcOrd="0" destOrd="0" parTransId="{F0A74616-1789-4837-8BE5-67C4BC938873}" sibTransId="{4DE90BDD-5D0C-4E6D-A1AC-0F28DF8A2023}"/>
    <dgm:cxn modelId="{C4F1ABCD-60F8-436B-BC44-158FC2F53A71}" type="presOf" srcId="{D0F25C8B-49A8-4231-84C1-9147E64F4E01}" destId="{A165DA2F-5209-40A4-8805-8DF896B7A98E}" srcOrd="0" destOrd="0" presId="urn:microsoft.com/office/officeart/2005/8/layout/vList2"/>
    <dgm:cxn modelId="{ACA76EDD-1877-445B-AB57-74D21EE01D97}" type="presOf" srcId="{6BDEA894-B746-4845-AF33-9BBCC09D1558}" destId="{AD747D1D-5F1F-45BC-BDE7-6B3CFD6AFCC4}" srcOrd="0" destOrd="0" presId="urn:microsoft.com/office/officeart/2005/8/layout/vList2"/>
    <dgm:cxn modelId="{34C627EA-EAC1-4485-A52C-03D144481DAD}" type="presParOf" srcId="{AD747D1D-5F1F-45BC-BDE7-6B3CFD6AFCC4}" destId="{33CCE519-BEBC-44D0-B9E7-895C7C52B51F}" srcOrd="0" destOrd="0" presId="urn:microsoft.com/office/officeart/2005/8/layout/vList2"/>
    <dgm:cxn modelId="{9E69C603-034F-40A3-9EAF-50E1238DB064}" type="presParOf" srcId="{AD747D1D-5F1F-45BC-BDE7-6B3CFD6AFCC4}" destId="{0F8FA98F-612E-4676-8D1C-E2A10DAC2C1F}" srcOrd="1" destOrd="0" presId="urn:microsoft.com/office/officeart/2005/8/layout/vList2"/>
    <dgm:cxn modelId="{839FC1CB-4030-40E9-91FB-06CF968706DA}" type="presParOf" srcId="{AD747D1D-5F1F-45BC-BDE7-6B3CFD6AFCC4}" destId="{A165DA2F-5209-40A4-8805-8DF896B7A98E}" srcOrd="2" destOrd="0" presId="urn:microsoft.com/office/officeart/2005/8/layout/vList2"/>
    <dgm:cxn modelId="{120E7E72-84E6-4F10-8B68-F30C374DBC87}" type="presParOf" srcId="{AD747D1D-5F1F-45BC-BDE7-6B3CFD6AFCC4}" destId="{6005DB8C-9605-49E1-90A5-08E6C922569C}" srcOrd="3" destOrd="0" presId="urn:microsoft.com/office/officeart/2005/8/layout/vList2"/>
    <dgm:cxn modelId="{92F86305-A252-4C20-B227-CDFFB5807F88}" type="presParOf" srcId="{AD747D1D-5F1F-45BC-BDE7-6B3CFD6AFCC4}" destId="{B82E77E0-5BD3-40A4-8E54-BCB7F38ACDA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CE519-BEBC-44D0-B9E7-895C7C52B51F}">
      <dsp:nvSpPr>
        <dsp:cNvPr id="0" name=""/>
        <dsp:cNvSpPr/>
      </dsp:nvSpPr>
      <dsp:spPr>
        <a:xfrm>
          <a:off x="0" y="14442"/>
          <a:ext cx="6426300" cy="1814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latin typeface="Arial" panose="020B0604020202020204" pitchFamily="34" charset="0"/>
              <a:cs typeface="Arial" panose="020B0604020202020204" pitchFamily="34" charset="0"/>
            </a:rPr>
            <a:t>Learning a Foreign Language</a:t>
          </a:r>
        </a:p>
      </dsp:txBody>
      <dsp:txXfrm>
        <a:off x="88585" y="103027"/>
        <a:ext cx="6249130" cy="1637500"/>
      </dsp:txXfrm>
    </dsp:sp>
    <dsp:sp modelId="{A165DA2F-5209-40A4-8805-8DF896B7A98E}">
      <dsp:nvSpPr>
        <dsp:cNvPr id="0" name=""/>
        <dsp:cNvSpPr/>
      </dsp:nvSpPr>
      <dsp:spPr>
        <a:xfrm>
          <a:off x="0" y="1964472"/>
          <a:ext cx="6426300" cy="1814670"/>
        </a:xfrm>
        <a:prstGeom prst="roundRect">
          <a:avLst/>
        </a:prstGeom>
        <a:solidFill>
          <a:schemeClr val="accent2">
            <a:hueOff val="1506720"/>
            <a:satOff val="3131"/>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latin typeface="Arial" panose="020B0604020202020204" pitchFamily="34" charset="0"/>
              <a:cs typeface="Arial" panose="020B0604020202020204" pitchFamily="34" charset="0"/>
            </a:rPr>
            <a:t>Learning to draw</a:t>
          </a:r>
        </a:p>
      </dsp:txBody>
      <dsp:txXfrm>
        <a:off x="88585" y="2053057"/>
        <a:ext cx="6249130" cy="1637500"/>
      </dsp:txXfrm>
    </dsp:sp>
    <dsp:sp modelId="{B82E77E0-5BD3-40A4-8E54-BCB7F38ACDA6}">
      <dsp:nvSpPr>
        <dsp:cNvPr id="0" name=""/>
        <dsp:cNvSpPr/>
      </dsp:nvSpPr>
      <dsp:spPr>
        <a:xfrm>
          <a:off x="0" y="3914502"/>
          <a:ext cx="6426300" cy="1814670"/>
        </a:xfrm>
        <a:prstGeom prst="roundRect">
          <a:avLst/>
        </a:prstGeom>
        <a:solidFill>
          <a:schemeClr val="accent2">
            <a:hueOff val="3013440"/>
            <a:satOff val="6261"/>
            <a:lumOff val="49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latin typeface="Arial" panose="020B0604020202020204" pitchFamily="34" charset="0"/>
              <a:cs typeface="Arial" panose="020B0604020202020204" pitchFamily="34" charset="0"/>
            </a:rPr>
            <a:t>The possibilities are endless!</a:t>
          </a:r>
        </a:p>
      </dsp:txBody>
      <dsp:txXfrm>
        <a:off x="88585" y="4003087"/>
        <a:ext cx="6249130" cy="1637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8CB92-1D28-4898-A738-A833BD161141}" type="datetimeFigureOut">
              <a:rPr lang="en-US" smtClean="0"/>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8EE58-DFE7-4222-BD30-A9C8BD893C74}" type="slidenum">
              <a:rPr lang="en-US" smtClean="0"/>
              <a:t>‹#›</a:t>
            </a:fld>
            <a:endParaRPr lang="en-US"/>
          </a:p>
        </p:txBody>
      </p:sp>
    </p:spTree>
    <p:extLst>
      <p:ext uri="{BB962C8B-B14F-4D97-AF65-F5344CB8AC3E}">
        <p14:creationId xmlns:p14="http://schemas.microsoft.com/office/powerpoint/2010/main" val="262424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Kimberly, and today we will be introducing an application and model to help users learn to write their letters.</a:t>
            </a:r>
          </a:p>
        </p:txBody>
      </p:sp>
      <p:sp>
        <p:nvSpPr>
          <p:cNvPr id="4" name="Slide Number Placeholder 3"/>
          <p:cNvSpPr>
            <a:spLocks noGrp="1"/>
          </p:cNvSpPr>
          <p:nvPr>
            <p:ph type="sldNum" sz="quarter" idx="5"/>
          </p:nvPr>
        </p:nvSpPr>
        <p:spPr/>
        <p:txBody>
          <a:bodyPr/>
          <a:lstStyle/>
          <a:p>
            <a:fld id="{2D18EE58-DFE7-4222-BD30-A9C8BD893C74}" type="slidenum">
              <a:rPr lang="en-US" smtClean="0"/>
              <a:t>1</a:t>
            </a:fld>
            <a:endParaRPr lang="en-US"/>
          </a:p>
        </p:txBody>
      </p:sp>
    </p:spTree>
    <p:extLst>
      <p:ext uri="{BB962C8B-B14F-4D97-AF65-F5344CB8AC3E}">
        <p14:creationId xmlns:p14="http://schemas.microsoft.com/office/powerpoint/2010/main" val="343960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application interface for testing</a:t>
            </a:r>
          </a:p>
        </p:txBody>
      </p:sp>
      <p:sp>
        <p:nvSpPr>
          <p:cNvPr id="4" name="Slide Number Placeholder 3"/>
          <p:cNvSpPr>
            <a:spLocks noGrp="1"/>
          </p:cNvSpPr>
          <p:nvPr>
            <p:ph type="sldNum" sz="quarter" idx="5"/>
          </p:nvPr>
        </p:nvSpPr>
        <p:spPr/>
        <p:txBody>
          <a:bodyPr/>
          <a:lstStyle/>
          <a:p>
            <a:fld id="{2D18EE58-DFE7-4222-BD30-A9C8BD893C74}" type="slidenum">
              <a:rPr lang="en-US" smtClean="0"/>
              <a:t>10</a:t>
            </a:fld>
            <a:endParaRPr lang="en-US"/>
          </a:p>
        </p:txBody>
      </p:sp>
    </p:spTree>
    <p:extLst>
      <p:ext uri="{BB962C8B-B14F-4D97-AF65-F5344CB8AC3E}">
        <p14:creationId xmlns:p14="http://schemas.microsoft.com/office/powerpoint/2010/main" val="323291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writes the letter from the prompt. In this case the Letter R</a:t>
            </a:r>
          </a:p>
        </p:txBody>
      </p:sp>
      <p:sp>
        <p:nvSpPr>
          <p:cNvPr id="4" name="Slide Number Placeholder 3"/>
          <p:cNvSpPr>
            <a:spLocks noGrp="1"/>
          </p:cNvSpPr>
          <p:nvPr>
            <p:ph type="sldNum" sz="quarter" idx="5"/>
          </p:nvPr>
        </p:nvSpPr>
        <p:spPr/>
        <p:txBody>
          <a:bodyPr/>
          <a:lstStyle/>
          <a:p>
            <a:fld id="{2D18EE58-DFE7-4222-BD30-A9C8BD893C74}" type="slidenum">
              <a:rPr lang="en-US" smtClean="0"/>
              <a:t>11</a:t>
            </a:fld>
            <a:endParaRPr lang="en-US"/>
          </a:p>
        </p:txBody>
      </p:sp>
    </p:spTree>
    <p:extLst>
      <p:ext uri="{BB962C8B-B14F-4D97-AF65-F5344CB8AC3E}">
        <p14:creationId xmlns:p14="http://schemas.microsoft.com/office/powerpoint/2010/main" val="1891819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model predicts the correct letter a Correct message appears and the next letter to write is prompted.</a:t>
            </a:r>
          </a:p>
          <a:p>
            <a:endParaRPr lang="en-US" dirty="0"/>
          </a:p>
          <a:p>
            <a:r>
              <a:rPr lang="en-US" dirty="0"/>
              <a:t>If the model didn’t predict the correct letter a Try Again message appears and the user has 3 attempts to write the correct letter.</a:t>
            </a:r>
          </a:p>
        </p:txBody>
      </p:sp>
      <p:sp>
        <p:nvSpPr>
          <p:cNvPr id="4" name="Slide Number Placeholder 3"/>
          <p:cNvSpPr>
            <a:spLocks noGrp="1"/>
          </p:cNvSpPr>
          <p:nvPr>
            <p:ph type="sldNum" sz="quarter" idx="5"/>
          </p:nvPr>
        </p:nvSpPr>
        <p:spPr/>
        <p:txBody>
          <a:bodyPr/>
          <a:lstStyle/>
          <a:p>
            <a:fld id="{2D18EE58-DFE7-4222-BD30-A9C8BD893C74}" type="slidenum">
              <a:rPr lang="en-US" smtClean="0"/>
              <a:t>12</a:t>
            </a:fld>
            <a:endParaRPr lang="en-US"/>
          </a:p>
        </p:txBody>
      </p:sp>
    </p:spTree>
    <p:extLst>
      <p:ext uri="{BB962C8B-B14F-4D97-AF65-F5344CB8AC3E}">
        <p14:creationId xmlns:p14="http://schemas.microsoft.com/office/powerpoint/2010/main" val="1697488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the potential uses for the application and future upgrades</a:t>
            </a:r>
          </a:p>
        </p:txBody>
      </p:sp>
      <p:sp>
        <p:nvSpPr>
          <p:cNvPr id="4" name="Slide Number Placeholder 3"/>
          <p:cNvSpPr>
            <a:spLocks noGrp="1"/>
          </p:cNvSpPr>
          <p:nvPr>
            <p:ph type="sldNum" sz="quarter" idx="5"/>
          </p:nvPr>
        </p:nvSpPr>
        <p:spPr/>
        <p:txBody>
          <a:bodyPr/>
          <a:lstStyle/>
          <a:p>
            <a:fld id="{2D18EE58-DFE7-4222-BD30-A9C8BD893C74}" type="slidenum">
              <a:rPr lang="en-US" smtClean="0"/>
              <a:t>13</a:t>
            </a:fld>
            <a:endParaRPr lang="en-US"/>
          </a:p>
        </p:txBody>
      </p:sp>
    </p:spTree>
    <p:extLst>
      <p:ext uri="{BB962C8B-B14F-4D97-AF65-F5344CB8AC3E}">
        <p14:creationId xmlns:p14="http://schemas.microsoft.com/office/powerpoint/2010/main" val="145070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future releases, the application will allow you to practice writing combinations of letters into words and then small sentences and eventually will be able to practice writing numbers.</a:t>
            </a:r>
          </a:p>
        </p:txBody>
      </p:sp>
      <p:sp>
        <p:nvSpPr>
          <p:cNvPr id="4" name="Slide Number Placeholder 3"/>
          <p:cNvSpPr>
            <a:spLocks noGrp="1"/>
          </p:cNvSpPr>
          <p:nvPr>
            <p:ph type="sldNum" sz="quarter" idx="5"/>
          </p:nvPr>
        </p:nvSpPr>
        <p:spPr/>
        <p:txBody>
          <a:bodyPr/>
          <a:lstStyle/>
          <a:p>
            <a:fld id="{2D18EE58-DFE7-4222-BD30-A9C8BD893C74}" type="slidenum">
              <a:rPr lang="en-US" smtClean="0"/>
              <a:t>14</a:t>
            </a:fld>
            <a:endParaRPr lang="en-US"/>
          </a:p>
        </p:txBody>
      </p:sp>
    </p:spTree>
    <p:extLst>
      <p:ext uri="{BB962C8B-B14F-4D97-AF65-F5344CB8AC3E}">
        <p14:creationId xmlns:p14="http://schemas.microsoft.com/office/powerpoint/2010/main" val="200195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can also be used to for writing the alphabet of a foreign language or even for learning to draw small images like animals or characters. </a:t>
            </a:r>
          </a:p>
          <a:p>
            <a:endParaRPr lang="en-US" dirty="0"/>
          </a:p>
          <a:p>
            <a:r>
              <a:rPr lang="en-US" dirty="0"/>
              <a:t>The user would just need to input those characters into the training dataset and retrain the model.</a:t>
            </a:r>
          </a:p>
          <a:p>
            <a:endParaRPr lang="en-US" dirty="0"/>
          </a:p>
          <a:p>
            <a:r>
              <a:rPr lang="en-US" dirty="0"/>
              <a:t>With an application like this the possibilities are endless. Its just up to your imagination.</a:t>
            </a:r>
          </a:p>
        </p:txBody>
      </p:sp>
      <p:sp>
        <p:nvSpPr>
          <p:cNvPr id="4" name="Slide Number Placeholder 3"/>
          <p:cNvSpPr>
            <a:spLocks noGrp="1"/>
          </p:cNvSpPr>
          <p:nvPr>
            <p:ph type="sldNum" sz="quarter" idx="5"/>
          </p:nvPr>
        </p:nvSpPr>
        <p:spPr/>
        <p:txBody>
          <a:bodyPr/>
          <a:lstStyle/>
          <a:p>
            <a:fld id="{2D18EE58-DFE7-4222-BD30-A9C8BD893C74}" type="slidenum">
              <a:rPr lang="en-US" smtClean="0"/>
              <a:t>15</a:t>
            </a:fld>
            <a:endParaRPr lang="en-US"/>
          </a:p>
        </p:txBody>
      </p:sp>
    </p:spTree>
    <p:extLst>
      <p:ext uri="{BB962C8B-B14F-4D97-AF65-F5344CB8AC3E}">
        <p14:creationId xmlns:p14="http://schemas.microsoft.com/office/powerpoint/2010/main" val="142124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you’ve enjoyed learning about how to practice writing your letters.</a:t>
            </a:r>
          </a:p>
          <a:p>
            <a:endParaRPr lang="en-US" dirty="0"/>
          </a:p>
          <a:p>
            <a:r>
              <a:rPr lang="en-US" dirty="0"/>
              <a:t>Thank you</a:t>
            </a:r>
          </a:p>
        </p:txBody>
      </p:sp>
      <p:sp>
        <p:nvSpPr>
          <p:cNvPr id="4" name="Slide Number Placeholder 3"/>
          <p:cNvSpPr>
            <a:spLocks noGrp="1"/>
          </p:cNvSpPr>
          <p:nvPr>
            <p:ph type="sldNum" sz="quarter" idx="5"/>
          </p:nvPr>
        </p:nvSpPr>
        <p:spPr/>
        <p:txBody>
          <a:bodyPr/>
          <a:lstStyle/>
          <a:p>
            <a:fld id="{2D18EE58-DFE7-4222-BD30-A9C8BD893C74}" type="slidenum">
              <a:rPr lang="en-US" smtClean="0"/>
              <a:t>16</a:t>
            </a:fld>
            <a:endParaRPr lang="en-US"/>
          </a:p>
        </p:txBody>
      </p:sp>
    </p:spTree>
    <p:extLst>
      <p:ext uri="{BB962C8B-B14F-4D97-AF65-F5344CB8AC3E}">
        <p14:creationId xmlns:p14="http://schemas.microsoft.com/office/powerpoint/2010/main" val="277888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to write your letters with a mouse or even your finger is hard for adults as well as children.  </a:t>
            </a:r>
          </a:p>
          <a:p>
            <a:endParaRPr lang="en-US" dirty="0"/>
          </a:p>
          <a:p>
            <a:r>
              <a:rPr lang="en-US" dirty="0"/>
              <a:t>This application hopes to help make it easier to write readable letters in the English alphabet.</a:t>
            </a:r>
          </a:p>
        </p:txBody>
      </p:sp>
      <p:sp>
        <p:nvSpPr>
          <p:cNvPr id="4" name="Slide Number Placeholder 3"/>
          <p:cNvSpPr>
            <a:spLocks noGrp="1"/>
          </p:cNvSpPr>
          <p:nvPr>
            <p:ph type="sldNum" sz="quarter" idx="5"/>
          </p:nvPr>
        </p:nvSpPr>
        <p:spPr/>
        <p:txBody>
          <a:bodyPr/>
          <a:lstStyle/>
          <a:p>
            <a:fld id="{2D18EE58-DFE7-4222-BD30-A9C8BD893C74}" type="slidenum">
              <a:rPr lang="en-US" smtClean="0"/>
              <a:t>2</a:t>
            </a:fld>
            <a:endParaRPr lang="en-US"/>
          </a:p>
        </p:txBody>
      </p:sp>
    </p:spTree>
    <p:extLst>
      <p:ext uri="{BB962C8B-B14F-4D97-AF65-F5344CB8AC3E}">
        <p14:creationId xmlns:p14="http://schemas.microsoft.com/office/powerpoint/2010/main" val="76676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18EE58-DFE7-4222-BD30-A9C8BD893C74}" type="slidenum">
              <a:rPr lang="en-US" smtClean="0"/>
              <a:t>3</a:t>
            </a:fld>
            <a:endParaRPr lang="en-US"/>
          </a:p>
        </p:txBody>
      </p:sp>
    </p:spTree>
    <p:extLst>
      <p:ext uri="{BB962C8B-B14F-4D97-AF65-F5344CB8AC3E}">
        <p14:creationId xmlns:p14="http://schemas.microsoft.com/office/powerpoint/2010/main" val="54253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will be initially gathered from the user.  </a:t>
            </a:r>
          </a:p>
          <a:p>
            <a:endParaRPr lang="en-US" dirty="0"/>
          </a:p>
          <a:p>
            <a:r>
              <a:rPr lang="en-US" dirty="0"/>
              <a:t>The user will use the application to write the letters of the alphabet to build the training data for the model. </a:t>
            </a:r>
          </a:p>
        </p:txBody>
      </p:sp>
      <p:sp>
        <p:nvSpPr>
          <p:cNvPr id="4" name="Slide Number Placeholder 3"/>
          <p:cNvSpPr>
            <a:spLocks noGrp="1"/>
          </p:cNvSpPr>
          <p:nvPr>
            <p:ph type="sldNum" sz="quarter" idx="5"/>
          </p:nvPr>
        </p:nvSpPr>
        <p:spPr/>
        <p:txBody>
          <a:bodyPr/>
          <a:lstStyle/>
          <a:p>
            <a:fld id="{2D18EE58-DFE7-4222-BD30-A9C8BD893C74}" type="slidenum">
              <a:rPr lang="en-US" smtClean="0"/>
              <a:t>4</a:t>
            </a:fld>
            <a:endParaRPr lang="en-US"/>
          </a:p>
        </p:txBody>
      </p:sp>
    </p:spTree>
    <p:extLst>
      <p:ext uri="{BB962C8B-B14F-4D97-AF65-F5344CB8AC3E}">
        <p14:creationId xmlns:p14="http://schemas.microsoft.com/office/powerpoint/2010/main" val="178154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is also set up to make sure that the dataset is balanced between all the letters.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can see that there are 25 letter images per class. Meaning there are 25 images per upper and lower case of the alphabet.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right, you can see an example of what the images look like in the training dataset.</a:t>
            </a:r>
          </a:p>
        </p:txBody>
      </p:sp>
      <p:sp>
        <p:nvSpPr>
          <p:cNvPr id="4" name="Slide Number Placeholder 3"/>
          <p:cNvSpPr>
            <a:spLocks noGrp="1"/>
          </p:cNvSpPr>
          <p:nvPr>
            <p:ph type="sldNum" sz="quarter" idx="5"/>
          </p:nvPr>
        </p:nvSpPr>
        <p:spPr/>
        <p:txBody>
          <a:bodyPr/>
          <a:lstStyle/>
          <a:p>
            <a:fld id="{2D18EE58-DFE7-4222-BD30-A9C8BD893C74}" type="slidenum">
              <a:rPr lang="en-US" smtClean="0"/>
              <a:t>5</a:t>
            </a:fld>
            <a:endParaRPr lang="en-US"/>
          </a:p>
        </p:txBody>
      </p:sp>
    </p:spTree>
    <p:extLst>
      <p:ext uri="{BB962C8B-B14F-4D97-AF65-F5344CB8AC3E}">
        <p14:creationId xmlns:p14="http://schemas.microsoft.com/office/powerpoint/2010/main" val="37477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model used for </a:t>
            </a:r>
            <a:r>
              <a:rPr lang="en-US" dirty="0" err="1"/>
              <a:t>analylsis</a:t>
            </a:r>
            <a:endParaRPr lang="en-US" dirty="0"/>
          </a:p>
        </p:txBody>
      </p:sp>
      <p:sp>
        <p:nvSpPr>
          <p:cNvPr id="4" name="Slide Number Placeholder 3"/>
          <p:cNvSpPr>
            <a:spLocks noGrp="1"/>
          </p:cNvSpPr>
          <p:nvPr>
            <p:ph type="sldNum" sz="quarter" idx="5"/>
          </p:nvPr>
        </p:nvSpPr>
        <p:spPr/>
        <p:txBody>
          <a:bodyPr/>
          <a:lstStyle/>
          <a:p>
            <a:fld id="{2D18EE58-DFE7-4222-BD30-A9C8BD893C74}" type="slidenum">
              <a:rPr lang="en-US" smtClean="0"/>
              <a:t>6</a:t>
            </a:fld>
            <a:endParaRPr lang="en-US"/>
          </a:p>
        </p:txBody>
      </p:sp>
    </p:spTree>
    <p:extLst>
      <p:ext uri="{BB962C8B-B14F-4D97-AF65-F5344CB8AC3E}">
        <p14:creationId xmlns:p14="http://schemas.microsoft.com/office/powerpoint/2010/main" val="1460478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predict which letter the user wrote, the TensorFlow’s </a:t>
            </a:r>
            <a:r>
              <a:rPr lang="en-US" dirty="0" err="1"/>
              <a:t>Keras</a:t>
            </a:r>
            <a:r>
              <a:rPr lang="en-US" dirty="0"/>
              <a:t> model was used using the Sequential class.</a:t>
            </a:r>
          </a:p>
          <a:p>
            <a:endParaRPr lang="en-US" dirty="0"/>
          </a:p>
          <a:p>
            <a:r>
              <a:rPr lang="en-US" dirty="0"/>
              <a:t>3 layers were used plus some dropout layers. Data Augmentation was also used to help generate more training data as the application only uses images that the user has provided. This augmented data will allow us to create a diversity in the training data by shifting the image 10% in width and height and also flipping the image.</a:t>
            </a:r>
          </a:p>
          <a:p>
            <a:endParaRPr lang="en-US" dirty="0"/>
          </a:p>
          <a:p>
            <a:r>
              <a:rPr lang="en-US" dirty="0"/>
              <a:t>The augmented data will also help with predictions if a user doesn’t use the template provided and writes off to the side.</a:t>
            </a:r>
          </a:p>
        </p:txBody>
      </p:sp>
      <p:sp>
        <p:nvSpPr>
          <p:cNvPr id="4" name="Slide Number Placeholder 3"/>
          <p:cNvSpPr>
            <a:spLocks noGrp="1"/>
          </p:cNvSpPr>
          <p:nvPr>
            <p:ph type="sldNum" sz="quarter" idx="5"/>
          </p:nvPr>
        </p:nvSpPr>
        <p:spPr/>
        <p:txBody>
          <a:bodyPr/>
          <a:lstStyle/>
          <a:p>
            <a:fld id="{2D18EE58-DFE7-4222-BD30-A9C8BD893C74}" type="slidenum">
              <a:rPr lang="en-US" smtClean="0"/>
              <a:t>7</a:t>
            </a:fld>
            <a:endParaRPr lang="en-US"/>
          </a:p>
        </p:txBody>
      </p:sp>
    </p:spTree>
    <p:extLst>
      <p:ext uri="{BB962C8B-B14F-4D97-AF65-F5344CB8AC3E}">
        <p14:creationId xmlns:p14="http://schemas.microsoft.com/office/powerpoint/2010/main" val="205904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was run with 100 epochs and had early stopping when the validation loss did not improve for 5 epochs.</a:t>
            </a:r>
          </a:p>
          <a:p>
            <a:endParaRPr lang="en-US" dirty="0"/>
          </a:p>
          <a:p>
            <a:r>
              <a:rPr lang="en-US" dirty="0"/>
              <a:t>With this iteration, the model ran 24 epochs, and it achieved a loss of 0.3472 and accuracy of 0.8971.  A validation loss of 0.0950 and a validation accuracy of 0.9692.</a:t>
            </a:r>
          </a:p>
          <a:p>
            <a:endParaRPr lang="en-US" dirty="0"/>
          </a:p>
          <a:p>
            <a:r>
              <a:rPr lang="en-US" dirty="0"/>
              <a:t>As you can see by the graphs the validation data did better than the test data and did not overfit making this a pretty good model for the application.</a:t>
            </a:r>
          </a:p>
        </p:txBody>
      </p:sp>
      <p:sp>
        <p:nvSpPr>
          <p:cNvPr id="4" name="Slide Number Placeholder 3"/>
          <p:cNvSpPr>
            <a:spLocks noGrp="1"/>
          </p:cNvSpPr>
          <p:nvPr>
            <p:ph type="sldNum" sz="quarter" idx="5"/>
          </p:nvPr>
        </p:nvSpPr>
        <p:spPr/>
        <p:txBody>
          <a:bodyPr/>
          <a:lstStyle/>
          <a:p>
            <a:fld id="{2D18EE58-DFE7-4222-BD30-A9C8BD893C74}" type="slidenum">
              <a:rPr lang="en-US" smtClean="0"/>
              <a:t>8</a:t>
            </a:fld>
            <a:endParaRPr lang="en-US"/>
          </a:p>
        </p:txBody>
      </p:sp>
    </p:spTree>
    <p:extLst>
      <p:ext uri="{BB962C8B-B14F-4D97-AF65-F5344CB8AC3E}">
        <p14:creationId xmlns:p14="http://schemas.microsoft.com/office/powerpoint/2010/main" val="2731311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this further, the confusion matrix shows us how each test letter was predicted.  Most of the letters did fairly well but as you can see the capital letter D was predicted twice as a capital P but 7 times it was correctly predicted.  The small letter t was also predicted as the small letter f.</a:t>
            </a:r>
          </a:p>
          <a:p>
            <a:endParaRPr lang="en-US" dirty="0"/>
          </a:p>
          <a:p>
            <a:r>
              <a:rPr lang="en-US" dirty="0"/>
              <a:t>Looking at both these cases the letters are very similar so its understandable why the model had problems predicting those letters.</a:t>
            </a:r>
          </a:p>
        </p:txBody>
      </p:sp>
      <p:sp>
        <p:nvSpPr>
          <p:cNvPr id="4" name="Slide Number Placeholder 3"/>
          <p:cNvSpPr>
            <a:spLocks noGrp="1"/>
          </p:cNvSpPr>
          <p:nvPr>
            <p:ph type="sldNum" sz="quarter" idx="5"/>
          </p:nvPr>
        </p:nvSpPr>
        <p:spPr/>
        <p:txBody>
          <a:bodyPr/>
          <a:lstStyle/>
          <a:p>
            <a:fld id="{2D18EE58-DFE7-4222-BD30-A9C8BD893C74}" type="slidenum">
              <a:rPr lang="en-US" smtClean="0"/>
              <a:t>9</a:t>
            </a:fld>
            <a:endParaRPr lang="en-US"/>
          </a:p>
        </p:txBody>
      </p:sp>
    </p:spTree>
    <p:extLst>
      <p:ext uri="{BB962C8B-B14F-4D97-AF65-F5344CB8AC3E}">
        <p14:creationId xmlns:p14="http://schemas.microsoft.com/office/powerpoint/2010/main" val="412682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2/4/2023</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9655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2/4/2023</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903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2/4/2023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56134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2/4/2023</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5194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2/4/2023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32130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2/4/2023</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1260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2/4/2023</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2445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2/4/2023</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52166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2/4/2023</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91939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2/4/2023</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0409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2/4/2023</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7282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2/4/2023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3550445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8"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2" name="Oval 11">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3" name="Oval 12">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5" name="Rectangle 1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7" name="Rectangle 16">
            <a:extLst>
              <a:ext uri="{FF2B5EF4-FFF2-40B4-BE49-F238E27FC236}">
                <a16:creationId xmlns:a16="http://schemas.microsoft.com/office/drawing/2014/main" id="{D3C49077-73E9-4552-9A9E-6FA022621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4" name="Picture 1" descr="Colored pencils inside a pencil holder which is on top of a wood table">
            <a:extLst>
              <a:ext uri="{FF2B5EF4-FFF2-40B4-BE49-F238E27FC236}">
                <a16:creationId xmlns:a16="http://schemas.microsoft.com/office/drawing/2014/main" id="{1846CC29-31DA-06E7-0B95-6C7427F87278}"/>
              </a:ext>
            </a:extLst>
          </p:cNvPr>
          <p:cNvPicPr>
            <a:picLocks noChangeAspect="1"/>
          </p:cNvPicPr>
          <p:nvPr/>
        </p:nvPicPr>
        <p:blipFill rotWithShape="1">
          <a:blip r:embed="rId3"/>
          <a:srcRect t="29355"/>
          <a:stretch/>
        </p:blipFill>
        <p:spPr>
          <a:xfrm>
            <a:off x="20" y="554413"/>
            <a:ext cx="12191980" cy="5749175"/>
          </a:xfrm>
          <a:prstGeom prst="rect">
            <a:avLst/>
          </a:prstGeom>
        </p:spPr>
      </p:pic>
      <p:sp>
        <p:nvSpPr>
          <p:cNvPr id="5" name="TextBox 4">
            <a:extLst>
              <a:ext uri="{FF2B5EF4-FFF2-40B4-BE49-F238E27FC236}">
                <a16:creationId xmlns:a16="http://schemas.microsoft.com/office/drawing/2014/main" id="{4A35992E-E6C1-136D-A4B3-657249896DA5}"/>
              </a:ext>
            </a:extLst>
          </p:cNvPr>
          <p:cNvSpPr txBox="1"/>
          <p:nvPr/>
        </p:nvSpPr>
        <p:spPr>
          <a:xfrm>
            <a:off x="1066800" y="1645920"/>
            <a:ext cx="495808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Learn to Write Your Letters</a:t>
            </a:r>
          </a:p>
        </p:txBody>
      </p:sp>
      <p:sp>
        <p:nvSpPr>
          <p:cNvPr id="6" name="TextBox 5">
            <a:extLst>
              <a:ext uri="{FF2B5EF4-FFF2-40B4-BE49-F238E27FC236}">
                <a16:creationId xmlns:a16="http://schemas.microsoft.com/office/drawing/2014/main" id="{445935C2-10A4-5581-EBAD-DC11774273E9}"/>
              </a:ext>
            </a:extLst>
          </p:cNvPr>
          <p:cNvSpPr txBox="1"/>
          <p:nvPr/>
        </p:nvSpPr>
        <p:spPr>
          <a:xfrm>
            <a:off x="9758442" y="5709208"/>
            <a:ext cx="2125903" cy="369332"/>
          </a:xfrm>
          <a:prstGeom prst="rect">
            <a:avLst/>
          </a:prstGeom>
          <a:noFill/>
        </p:spPr>
        <p:txBody>
          <a:bodyPr wrap="none" rtlCol="0">
            <a:spAutoFit/>
          </a:bodyPr>
          <a:lstStyle/>
          <a:p>
            <a:r>
              <a:rPr lang="en-US" dirty="0">
                <a:solidFill>
                  <a:schemeClr val="bg1"/>
                </a:solidFill>
              </a:rPr>
              <a:t>By Kimberly Cable</a:t>
            </a:r>
          </a:p>
        </p:txBody>
      </p:sp>
    </p:spTree>
    <p:extLst>
      <p:ext uri="{BB962C8B-B14F-4D97-AF65-F5344CB8AC3E}">
        <p14:creationId xmlns:p14="http://schemas.microsoft.com/office/powerpoint/2010/main" val="70825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5" name="Group 14">
            <a:extLst>
              <a:ext uri="{FF2B5EF4-FFF2-40B4-BE49-F238E27FC236}">
                <a16:creationId xmlns:a16="http://schemas.microsoft.com/office/drawing/2014/main" id="{FEB69E32-0D3D-4DE2-9B1A-9F77C5D2F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240" y="434476"/>
            <a:ext cx="11576646" cy="6088270"/>
            <a:chOff x="364240" y="434476"/>
            <a:chExt cx="11576646" cy="6088270"/>
          </a:xfrm>
        </p:grpSpPr>
        <p:sp useBgFill="1">
          <p:nvSpPr>
            <p:cNvPr id="16" name="Oval 15">
              <a:extLst>
                <a:ext uri="{FF2B5EF4-FFF2-40B4-BE49-F238E27FC236}">
                  <a16:creationId xmlns:a16="http://schemas.microsoft.com/office/drawing/2014/main" id="{C353743F-F369-444E-864B-E7CDAA32F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0275699" y="5334000"/>
              <a:ext cx="217094" cy="21709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DCCB6070-ECD7-4618-959E-F6BB97A1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364240" y="434476"/>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Graphic 10">
              <a:extLst>
                <a:ext uri="{FF2B5EF4-FFF2-40B4-BE49-F238E27FC236}">
                  <a16:creationId xmlns:a16="http://schemas.microsoft.com/office/drawing/2014/main" id="{63BD5B90-9F91-453B-909F-D7ABC2DED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66717" y="5348577"/>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4" name="TextBox 3">
            <a:extLst>
              <a:ext uri="{FF2B5EF4-FFF2-40B4-BE49-F238E27FC236}">
                <a16:creationId xmlns:a16="http://schemas.microsoft.com/office/drawing/2014/main" id="{2193B69F-607B-0BD7-0232-03A202368F19}"/>
              </a:ext>
            </a:extLst>
          </p:cNvPr>
          <p:cNvSpPr txBox="1"/>
          <p:nvPr/>
        </p:nvSpPr>
        <p:spPr>
          <a:xfrm>
            <a:off x="7177414" y="569593"/>
            <a:ext cx="4455984" cy="34690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Arial Black" panose="020B0A04020102020204" pitchFamily="34" charset="0"/>
                <a:ea typeface="+mj-ea"/>
                <a:cs typeface="+mj-cs"/>
              </a:rPr>
              <a:t>Application</a:t>
            </a:r>
            <a:endParaRPr lang="en-US" sz="5400" kern="1200" dirty="0">
              <a:solidFill>
                <a:schemeClr val="tx1"/>
              </a:solidFill>
              <a:latin typeface="Arial Black" panose="020B0A04020102020204" pitchFamily="34" charset="0"/>
              <a:ea typeface="+mj-ea"/>
              <a:cs typeface="+mj-cs"/>
            </a:endParaRPr>
          </a:p>
        </p:txBody>
      </p:sp>
      <p:pic>
        <p:nvPicPr>
          <p:cNvPr id="8" name="Graphic 7" descr="Statistics">
            <a:extLst>
              <a:ext uri="{FF2B5EF4-FFF2-40B4-BE49-F238E27FC236}">
                <a16:creationId xmlns:a16="http://schemas.microsoft.com/office/drawing/2014/main" id="{9B5C4B6D-C023-B320-ABAA-070DBCE026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4012" y="605587"/>
            <a:ext cx="5749175" cy="5749175"/>
          </a:xfrm>
          <a:prstGeom prst="rect">
            <a:avLst/>
          </a:prstGeom>
        </p:spPr>
      </p:pic>
    </p:spTree>
    <p:extLst>
      <p:ext uri="{BB962C8B-B14F-4D97-AF65-F5344CB8AC3E}">
        <p14:creationId xmlns:p14="http://schemas.microsoft.com/office/powerpoint/2010/main" val="120711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7DC2BD-D009-A062-E57C-353E030ED9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9721" y="1969073"/>
            <a:ext cx="6092558" cy="4319174"/>
          </a:xfrm>
          <a:prstGeom prst="rect">
            <a:avLst/>
          </a:prstGeom>
          <a:ln>
            <a:solidFill>
              <a:schemeClr val="tx1"/>
            </a:solidFill>
          </a:ln>
        </p:spPr>
      </p:pic>
      <p:sp>
        <p:nvSpPr>
          <p:cNvPr id="5" name="TextBox 4">
            <a:extLst>
              <a:ext uri="{FF2B5EF4-FFF2-40B4-BE49-F238E27FC236}">
                <a16:creationId xmlns:a16="http://schemas.microsoft.com/office/drawing/2014/main" id="{E30F73B8-16D7-FCDF-EBDA-CEA6D9814EDB}"/>
              </a:ext>
            </a:extLst>
          </p:cNvPr>
          <p:cNvSpPr txBox="1"/>
          <p:nvPr/>
        </p:nvSpPr>
        <p:spPr>
          <a:xfrm>
            <a:off x="460543" y="559061"/>
            <a:ext cx="6418721" cy="871541"/>
          </a:xfrm>
          <a:prstGeom prst="rect">
            <a:avLst/>
          </a:prstGeom>
        </p:spPr>
        <p:txBody>
          <a:bodyPr vert="horz" lIns="91440" tIns="45720" rIns="91440" bIns="45720" rtlCol="0" anchor="b">
            <a:normAutofit fontScale="85000" lnSpcReduction="10000"/>
          </a:bodyPr>
          <a:lstStyle/>
          <a:p>
            <a:pPr algn="ctr">
              <a:lnSpc>
                <a:spcPct val="90000"/>
              </a:lnSpc>
              <a:spcBef>
                <a:spcPct val="0"/>
              </a:spcBef>
              <a:spcAft>
                <a:spcPts val="600"/>
              </a:spcAft>
            </a:pPr>
            <a:r>
              <a:rPr lang="en-US" sz="4800" kern="1200" dirty="0">
                <a:solidFill>
                  <a:schemeClr val="tx1"/>
                </a:solidFill>
                <a:latin typeface="Arial Black" panose="020B0A04020102020204" pitchFamily="34" charset="0"/>
                <a:ea typeface="+mj-ea"/>
                <a:cs typeface="+mj-cs"/>
              </a:rPr>
              <a:t>Application Interface</a:t>
            </a:r>
          </a:p>
        </p:txBody>
      </p:sp>
      <p:cxnSp>
        <p:nvCxnSpPr>
          <p:cNvPr id="6" name="Straight Connector 5">
            <a:extLst>
              <a:ext uri="{FF2B5EF4-FFF2-40B4-BE49-F238E27FC236}">
                <a16:creationId xmlns:a16="http://schemas.microsoft.com/office/drawing/2014/main" id="{43D23CC4-3985-509B-926A-9B3B97230883}"/>
              </a:ext>
            </a:extLst>
          </p:cNvPr>
          <p:cNvCxnSpPr>
            <a:cxnSpLocks/>
          </p:cNvCxnSpPr>
          <p:nvPr/>
        </p:nvCxnSpPr>
        <p:spPr>
          <a:xfrm>
            <a:off x="588134" y="1584242"/>
            <a:ext cx="110157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98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7DC2BD-D009-A062-E57C-353E030ED9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0543" y="2104459"/>
            <a:ext cx="5424997" cy="3906681"/>
          </a:xfrm>
          <a:prstGeom prst="rect">
            <a:avLst/>
          </a:prstGeom>
          <a:ln>
            <a:solidFill>
              <a:schemeClr val="tx1"/>
            </a:solidFill>
          </a:ln>
        </p:spPr>
      </p:pic>
      <p:sp>
        <p:nvSpPr>
          <p:cNvPr id="5" name="TextBox 4">
            <a:extLst>
              <a:ext uri="{FF2B5EF4-FFF2-40B4-BE49-F238E27FC236}">
                <a16:creationId xmlns:a16="http://schemas.microsoft.com/office/drawing/2014/main" id="{E30F73B8-16D7-FCDF-EBDA-CEA6D9814EDB}"/>
              </a:ext>
            </a:extLst>
          </p:cNvPr>
          <p:cNvSpPr txBox="1"/>
          <p:nvPr/>
        </p:nvSpPr>
        <p:spPr>
          <a:xfrm>
            <a:off x="460543" y="559061"/>
            <a:ext cx="6418721" cy="871541"/>
          </a:xfrm>
          <a:prstGeom prst="rect">
            <a:avLst/>
          </a:prstGeom>
        </p:spPr>
        <p:txBody>
          <a:bodyPr vert="horz" lIns="91440" tIns="45720" rIns="91440" bIns="45720" rtlCol="0" anchor="b">
            <a:normAutofit fontScale="85000" lnSpcReduction="10000"/>
          </a:bodyPr>
          <a:lstStyle/>
          <a:p>
            <a:pPr algn="ctr">
              <a:lnSpc>
                <a:spcPct val="90000"/>
              </a:lnSpc>
              <a:spcBef>
                <a:spcPct val="0"/>
              </a:spcBef>
              <a:spcAft>
                <a:spcPts val="600"/>
              </a:spcAft>
            </a:pPr>
            <a:r>
              <a:rPr lang="en-US" sz="4800" kern="1200" dirty="0">
                <a:solidFill>
                  <a:schemeClr val="tx1"/>
                </a:solidFill>
                <a:latin typeface="Arial Black" panose="020B0A04020102020204" pitchFamily="34" charset="0"/>
                <a:ea typeface="+mj-ea"/>
                <a:cs typeface="+mj-cs"/>
              </a:rPr>
              <a:t>Application Interface</a:t>
            </a:r>
          </a:p>
        </p:txBody>
      </p:sp>
      <p:cxnSp>
        <p:nvCxnSpPr>
          <p:cNvPr id="6" name="Straight Connector 5">
            <a:extLst>
              <a:ext uri="{FF2B5EF4-FFF2-40B4-BE49-F238E27FC236}">
                <a16:creationId xmlns:a16="http://schemas.microsoft.com/office/drawing/2014/main" id="{43D23CC4-3985-509B-926A-9B3B97230883}"/>
              </a:ext>
            </a:extLst>
          </p:cNvPr>
          <p:cNvCxnSpPr>
            <a:cxnSpLocks/>
          </p:cNvCxnSpPr>
          <p:nvPr/>
        </p:nvCxnSpPr>
        <p:spPr>
          <a:xfrm>
            <a:off x="588134" y="1584242"/>
            <a:ext cx="110157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0CBCC2C-EE99-2333-9AD7-ED7E13C23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6462" y="2065770"/>
            <a:ext cx="5424997" cy="3945370"/>
          </a:xfrm>
          <a:prstGeom prst="rect">
            <a:avLst/>
          </a:prstGeom>
          <a:ln>
            <a:solidFill>
              <a:schemeClr val="tx1"/>
            </a:solidFill>
          </a:ln>
        </p:spPr>
      </p:pic>
    </p:spTree>
    <p:extLst>
      <p:ext uri="{BB962C8B-B14F-4D97-AF65-F5344CB8AC3E}">
        <p14:creationId xmlns:p14="http://schemas.microsoft.com/office/powerpoint/2010/main" val="4263057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5" name="Group 14">
            <a:extLst>
              <a:ext uri="{FF2B5EF4-FFF2-40B4-BE49-F238E27FC236}">
                <a16:creationId xmlns:a16="http://schemas.microsoft.com/office/drawing/2014/main" id="{FEB69E32-0D3D-4DE2-9B1A-9F77C5D2F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240" y="434476"/>
            <a:ext cx="11576646" cy="6088270"/>
            <a:chOff x="364240" y="434476"/>
            <a:chExt cx="11576646" cy="6088270"/>
          </a:xfrm>
        </p:grpSpPr>
        <p:sp useBgFill="1">
          <p:nvSpPr>
            <p:cNvPr id="16" name="Oval 15">
              <a:extLst>
                <a:ext uri="{FF2B5EF4-FFF2-40B4-BE49-F238E27FC236}">
                  <a16:creationId xmlns:a16="http://schemas.microsoft.com/office/drawing/2014/main" id="{C353743F-F369-444E-864B-E7CDAA32F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0275699" y="5334000"/>
              <a:ext cx="217094" cy="21709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DCCB6070-ECD7-4618-959E-F6BB97A1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364240" y="434476"/>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Graphic 10">
              <a:extLst>
                <a:ext uri="{FF2B5EF4-FFF2-40B4-BE49-F238E27FC236}">
                  <a16:creationId xmlns:a16="http://schemas.microsoft.com/office/drawing/2014/main" id="{63BD5B90-9F91-453B-909F-D7ABC2DED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66717" y="5348577"/>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4" name="TextBox 3">
            <a:extLst>
              <a:ext uri="{FF2B5EF4-FFF2-40B4-BE49-F238E27FC236}">
                <a16:creationId xmlns:a16="http://schemas.microsoft.com/office/drawing/2014/main" id="{2193B69F-607B-0BD7-0232-03A202368F19}"/>
              </a:ext>
            </a:extLst>
          </p:cNvPr>
          <p:cNvSpPr txBox="1"/>
          <p:nvPr/>
        </p:nvSpPr>
        <p:spPr>
          <a:xfrm>
            <a:off x="7177414" y="569593"/>
            <a:ext cx="4455984" cy="34690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Arial Black" panose="020B0A04020102020204" pitchFamily="34" charset="0"/>
                <a:ea typeface="+mj-ea"/>
                <a:cs typeface="+mj-cs"/>
              </a:rPr>
              <a:t>Potential Uses and Upgrades</a:t>
            </a:r>
            <a:endParaRPr lang="en-US" sz="5400" kern="1200" dirty="0">
              <a:solidFill>
                <a:schemeClr val="tx1"/>
              </a:solidFill>
              <a:latin typeface="Arial Black" panose="020B0A04020102020204" pitchFamily="34" charset="0"/>
              <a:ea typeface="+mj-ea"/>
              <a:cs typeface="+mj-cs"/>
            </a:endParaRPr>
          </a:p>
        </p:txBody>
      </p:sp>
      <p:pic>
        <p:nvPicPr>
          <p:cNvPr id="8" name="Graphic 7" descr="Statistics">
            <a:extLst>
              <a:ext uri="{FF2B5EF4-FFF2-40B4-BE49-F238E27FC236}">
                <a16:creationId xmlns:a16="http://schemas.microsoft.com/office/drawing/2014/main" id="{9B5C4B6D-C023-B320-ABAA-070DBCE026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4012" y="605587"/>
            <a:ext cx="5749175" cy="5749175"/>
          </a:xfrm>
          <a:prstGeom prst="rect">
            <a:avLst/>
          </a:prstGeom>
        </p:spPr>
      </p:pic>
    </p:spTree>
    <p:extLst>
      <p:ext uri="{BB962C8B-B14F-4D97-AF65-F5344CB8AC3E}">
        <p14:creationId xmlns:p14="http://schemas.microsoft.com/office/powerpoint/2010/main" val="341451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35"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8" name="Oval 37">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9" name="Oval 38">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0" name="Oval 39">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42" name="Rectangle 41">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Rectangle 43">
            <a:extLst>
              <a:ext uri="{FF2B5EF4-FFF2-40B4-BE49-F238E27FC236}">
                <a16:creationId xmlns:a16="http://schemas.microsoft.com/office/drawing/2014/main" id="{CBF27B2E-4DE7-47FD-8277-1C6703DB2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46" name="Group 45">
            <a:extLst>
              <a:ext uri="{FF2B5EF4-FFF2-40B4-BE49-F238E27FC236}">
                <a16:creationId xmlns:a16="http://schemas.microsoft.com/office/drawing/2014/main" id="{30E84C15-9243-4CCA-86B8-7A13EE2808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5308" y="128465"/>
            <a:ext cx="1888871" cy="1471725"/>
            <a:chOff x="195308" y="128465"/>
            <a:chExt cx="1888871" cy="1471725"/>
          </a:xfrm>
        </p:grpSpPr>
        <p:sp useBgFill="1">
          <p:nvSpPr>
            <p:cNvPr id="47" name="Graphic 10">
              <a:extLst>
                <a:ext uri="{FF2B5EF4-FFF2-40B4-BE49-F238E27FC236}">
                  <a16:creationId xmlns:a16="http://schemas.microsoft.com/office/drawing/2014/main" id="{E014A4E0-2539-4DA0-A0B5-7158984742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54841" y="128465"/>
              <a:ext cx="966722" cy="966722"/>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8" name="Oval 47">
              <a:extLst>
                <a:ext uri="{FF2B5EF4-FFF2-40B4-BE49-F238E27FC236}">
                  <a16:creationId xmlns:a16="http://schemas.microsoft.com/office/drawing/2014/main" id="{6A55503D-2920-4B77-A454-8FEA3378BA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5308" y="1338299"/>
              <a:ext cx="261891" cy="26189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49" name="Oval 48">
              <a:extLst>
                <a:ext uri="{FF2B5EF4-FFF2-40B4-BE49-F238E27FC236}">
                  <a16:creationId xmlns:a16="http://schemas.microsoft.com/office/drawing/2014/main" id="{E5300822-6CE9-4457-8099-6BF7922A9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95456" y="625555"/>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extBox 1">
            <a:extLst>
              <a:ext uri="{FF2B5EF4-FFF2-40B4-BE49-F238E27FC236}">
                <a16:creationId xmlns:a16="http://schemas.microsoft.com/office/drawing/2014/main" id="{DAF63739-A21C-2617-7E8C-0C7D2ECBDFA1}"/>
              </a:ext>
            </a:extLst>
          </p:cNvPr>
          <p:cNvSpPr txBox="1"/>
          <p:nvPr/>
        </p:nvSpPr>
        <p:spPr>
          <a:xfrm>
            <a:off x="457199" y="557189"/>
            <a:ext cx="5439509" cy="211567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dirty="0">
                <a:solidFill>
                  <a:schemeClr val="tx1"/>
                </a:solidFill>
                <a:latin typeface="Arial Black" panose="020B0A04020102020204" pitchFamily="34" charset="0"/>
                <a:ea typeface="+mj-ea"/>
                <a:cs typeface="+mj-cs"/>
              </a:rPr>
              <a:t>Future Upgrades</a:t>
            </a:r>
          </a:p>
        </p:txBody>
      </p:sp>
      <p:sp>
        <p:nvSpPr>
          <p:cNvPr id="3" name="TextBox 2">
            <a:extLst>
              <a:ext uri="{FF2B5EF4-FFF2-40B4-BE49-F238E27FC236}">
                <a16:creationId xmlns:a16="http://schemas.microsoft.com/office/drawing/2014/main" id="{B0837E67-AD03-DB3F-D517-CBD4A900DDEE}"/>
              </a:ext>
            </a:extLst>
          </p:cNvPr>
          <p:cNvSpPr txBox="1"/>
          <p:nvPr/>
        </p:nvSpPr>
        <p:spPr>
          <a:xfrm>
            <a:off x="1713936" y="2888529"/>
            <a:ext cx="4419594" cy="2796760"/>
          </a:xfrm>
          <a:prstGeom prst="rect">
            <a:avLst/>
          </a:prstGeom>
        </p:spPr>
        <p:txBody>
          <a:bodyPr vert="horz" lIns="91440" tIns="45720" rIns="91440" bIns="45720" rtlCol="0" anchor="t">
            <a:normAutofit/>
          </a:bodyPr>
          <a:lstStyle/>
          <a:p>
            <a:pPr marL="285750" indent="-228600">
              <a:lnSpc>
                <a:spcPct val="200000"/>
              </a:lnSpc>
              <a:spcAft>
                <a:spcPts val="600"/>
              </a:spcAft>
              <a:buClr>
                <a:schemeClr val="accent1"/>
              </a:buClr>
              <a:buFont typeface="Arial" panose="020B0604020202020204" pitchFamily="34" charset="0"/>
              <a:buChar char="•"/>
            </a:pPr>
            <a:r>
              <a:rPr lang="en-US" sz="2800" dirty="0">
                <a:latin typeface="Arial" panose="020B0604020202020204" pitchFamily="34" charset="0"/>
                <a:cs typeface="Arial" panose="020B0604020202020204" pitchFamily="34" charset="0"/>
              </a:rPr>
              <a:t>Practice words</a:t>
            </a:r>
          </a:p>
          <a:p>
            <a:pPr marL="285750" indent="-228600">
              <a:lnSpc>
                <a:spcPct val="200000"/>
              </a:lnSpc>
              <a:spcAft>
                <a:spcPts val="600"/>
              </a:spcAft>
              <a:buClr>
                <a:schemeClr val="accent1"/>
              </a:buClr>
              <a:buFont typeface="Arial" panose="020B0604020202020204" pitchFamily="34" charset="0"/>
              <a:buChar char="•"/>
            </a:pPr>
            <a:r>
              <a:rPr lang="en-US" sz="2800" dirty="0">
                <a:latin typeface="Arial" panose="020B0604020202020204" pitchFamily="34" charset="0"/>
                <a:cs typeface="Arial" panose="020B0604020202020204" pitchFamily="34" charset="0"/>
              </a:rPr>
              <a:t>Practice short sentences</a:t>
            </a:r>
          </a:p>
          <a:p>
            <a:pPr marL="285750" indent="-228600">
              <a:lnSpc>
                <a:spcPct val="200000"/>
              </a:lnSpc>
              <a:spcAft>
                <a:spcPts val="600"/>
              </a:spcAft>
              <a:buClr>
                <a:schemeClr val="accent1"/>
              </a:buClr>
              <a:buFont typeface="Arial" panose="020B0604020202020204" pitchFamily="34" charset="0"/>
              <a:buChar char="•"/>
            </a:pPr>
            <a:r>
              <a:rPr lang="en-US" sz="2800" dirty="0">
                <a:latin typeface="Arial" panose="020B0604020202020204" pitchFamily="34" charset="0"/>
                <a:cs typeface="Arial" panose="020B0604020202020204" pitchFamily="34" charset="0"/>
              </a:rPr>
              <a:t>Practice numbers</a:t>
            </a:r>
          </a:p>
        </p:txBody>
      </p:sp>
      <p:pic>
        <p:nvPicPr>
          <p:cNvPr id="31" name="Graphic 30" descr="Pencil">
            <a:extLst>
              <a:ext uri="{FF2B5EF4-FFF2-40B4-BE49-F238E27FC236}">
                <a16:creationId xmlns:a16="http://schemas.microsoft.com/office/drawing/2014/main" id="{1E1C0DA7-02E9-AF86-50C4-23FBFB38A3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9110" y="575423"/>
            <a:ext cx="5749177" cy="5749177"/>
          </a:xfrm>
          <a:prstGeom prst="rect">
            <a:avLst/>
          </a:prstGeom>
        </p:spPr>
      </p:pic>
    </p:spTree>
    <p:extLst>
      <p:ext uri="{BB962C8B-B14F-4D97-AF65-F5344CB8AC3E}">
        <p14:creationId xmlns:p14="http://schemas.microsoft.com/office/powerpoint/2010/main" val="204272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3"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Oval 17">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20" name="Rectangle 19">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2" name="Rectangle 21">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extBox 1">
            <a:extLst>
              <a:ext uri="{FF2B5EF4-FFF2-40B4-BE49-F238E27FC236}">
                <a16:creationId xmlns:a16="http://schemas.microsoft.com/office/drawing/2014/main" id="{DAF63739-A21C-2617-7E8C-0C7D2ECBDFA1}"/>
              </a:ext>
            </a:extLst>
          </p:cNvPr>
          <p:cNvSpPr txBox="1"/>
          <p:nvPr/>
        </p:nvSpPr>
        <p:spPr>
          <a:xfrm>
            <a:off x="342721" y="557189"/>
            <a:ext cx="4458729" cy="57436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tx1"/>
                </a:solidFill>
                <a:latin typeface="Arial Black" panose="020B0A04020102020204" pitchFamily="34" charset="0"/>
                <a:ea typeface="+mj-ea"/>
                <a:cs typeface="+mj-cs"/>
              </a:rPr>
              <a:t>Potential Uses</a:t>
            </a:r>
          </a:p>
        </p:txBody>
      </p:sp>
      <p:grpSp>
        <p:nvGrpSpPr>
          <p:cNvPr id="24" name="Group 23">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25"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6" name="Oval 25">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7" name="Oval 26">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8" name="TextBox 5">
            <a:extLst>
              <a:ext uri="{FF2B5EF4-FFF2-40B4-BE49-F238E27FC236}">
                <a16:creationId xmlns:a16="http://schemas.microsoft.com/office/drawing/2014/main" id="{11EF65E2-F89D-5EAE-DCB2-1CD4B4EEE419}"/>
              </a:ext>
            </a:extLst>
          </p:cNvPr>
          <p:cNvGraphicFramePr/>
          <p:nvPr>
            <p:extLst>
              <p:ext uri="{D42A27DB-BD31-4B8C-83A1-F6EECF244321}">
                <p14:modId xmlns:p14="http://schemas.microsoft.com/office/powerpoint/2010/main" val="3770555498"/>
              </p:ext>
            </p:extLst>
          </p:nvPr>
        </p:nvGraphicFramePr>
        <p:xfrm>
          <a:off x="5223585" y="557189"/>
          <a:ext cx="6426300" cy="5743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 name="TextBox 45">
            <a:extLst>
              <a:ext uri="{FF2B5EF4-FFF2-40B4-BE49-F238E27FC236}">
                <a16:creationId xmlns:a16="http://schemas.microsoft.com/office/drawing/2014/main" id="{BC42C24E-1472-171A-F31F-4AC0CF6A4993}"/>
              </a:ext>
            </a:extLst>
          </p:cNvPr>
          <p:cNvSpPr txBox="1"/>
          <p:nvPr/>
        </p:nvSpPr>
        <p:spPr>
          <a:xfrm>
            <a:off x="9770590" y="1450457"/>
            <a:ext cx="1628384" cy="923330"/>
          </a:xfrm>
          <a:prstGeom prst="rect">
            <a:avLst/>
          </a:prstGeom>
          <a:noFill/>
        </p:spPr>
        <p:txBody>
          <a:bodyPr wrap="square" rtlCol="0">
            <a:spAutoFit/>
          </a:bodyPr>
          <a:lstStyle/>
          <a:p>
            <a:r>
              <a:rPr lang="he-IL" sz="5400" dirty="0">
                <a:latin typeface="Adobe Hebrew" panose="02040503050201020203" pitchFamily="18" charset="-79"/>
                <a:cs typeface="Adobe Hebrew" panose="02040503050201020203" pitchFamily="18" charset="-79"/>
              </a:rPr>
              <a:t>שלום</a:t>
            </a:r>
            <a:endParaRPr lang="en-US" sz="5400" dirty="0">
              <a:latin typeface="Adobe Hebrew" panose="02040503050201020203" pitchFamily="18" charset="-79"/>
              <a:cs typeface="Adobe Hebrew" panose="02040503050201020203" pitchFamily="18" charset="-79"/>
            </a:endParaRPr>
          </a:p>
        </p:txBody>
      </p:sp>
      <p:pic>
        <p:nvPicPr>
          <p:cNvPr id="47" name="Picture 46">
            <a:extLst>
              <a:ext uri="{FF2B5EF4-FFF2-40B4-BE49-F238E27FC236}">
                <a16:creationId xmlns:a16="http://schemas.microsoft.com/office/drawing/2014/main" id="{981D5CDD-3053-2183-06AC-87D9551A2647}"/>
              </a:ext>
            </a:extLst>
          </p:cNvPr>
          <p:cNvPicPr>
            <a:picLocks noChangeAspect="1"/>
          </p:cNvPicPr>
          <p:nvPr/>
        </p:nvPicPr>
        <p:blipFill>
          <a:blip r:embed="rId8"/>
          <a:stretch>
            <a:fillRect/>
          </a:stretch>
        </p:blipFill>
        <p:spPr>
          <a:xfrm>
            <a:off x="10212909" y="2669557"/>
            <a:ext cx="1097535" cy="1508226"/>
          </a:xfrm>
          <a:prstGeom prst="rect">
            <a:avLst/>
          </a:prstGeom>
        </p:spPr>
      </p:pic>
    </p:spTree>
    <p:extLst>
      <p:ext uri="{BB962C8B-B14F-4D97-AF65-F5344CB8AC3E}">
        <p14:creationId xmlns:p14="http://schemas.microsoft.com/office/powerpoint/2010/main" val="329816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8"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2" name="Oval 11">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3" name="Oval 12">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5" name="Rectangle 1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7" name="Rectangle 16">
            <a:extLst>
              <a:ext uri="{FF2B5EF4-FFF2-40B4-BE49-F238E27FC236}">
                <a16:creationId xmlns:a16="http://schemas.microsoft.com/office/drawing/2014/main" id="{D3C49077-73E9-4552-9A9E-6FA022621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4" name="Picture 1" descr="Colored pencils inside a pencil holder which is on top of a wood table">
            <a:extLst>
              <a:ext uri="{FF2B5EF4-FFF2-40B4-BE49-F238E27FC236}">
                <a16:creationId xmlns:a16="http://schemas.microsoft.com/office/drawing/2014/main" id="{1846CC29-31DA-06E7-0B95-6C7427F87278}"/>
              </a:ext>
            </a:extLst>
          </p:cNvPr>
          <p:cNvPicPr>
            <a:picLocks noChangeAspect="1"/>
          </p:cNvPicPr>
          <p:nvPr/>
        </p:nvPicPr>
        <p:blipFill rotWithShape="1">
          <a:blip r:embed="rId3"/>
          <a:srcRect t="29355"/>
          <a:stretch/>
        </p:blipFill>
        <p:spPr>
          <a:xfrm>
            <a:off x="20" y="554413"/>
            <a:ext cx="12191980" cy="5749175"/>
          </a:xfrm>
          <a:prstGeom prst="rect">
            <a:avLst/>
          </a:prstGeom>
        </p:spPr>
      </p:pic>
      <p:sp>
        <p:nvSpPr>
          <p:cNvPr id="5" name="TextBox 4">
            <a:extLst>
              <a:ext uri="{FF2B5EF4-FFF2-40B4-BE49-F238E27FC236}">
                <a16:creationId xmlns:a16="http://schemas.microsoft.com/office/drawing/2014/main" id="{4A35992E-E6C1-136D-A4B3-657249896DA5}"/>
              </a:ext>
            </a:extLst>
          </p:cNvPr>
          <p:cNvSpPr txBox="1"/>
          <p:nvPr/>
        </p:nvSpPr>
        <p:spPr>
          <a:xfrm>
            <a:off x="1066800" y="1645920"/>
            <a:ext cx="495808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Learn to Write Your Letters</a:t>
            </a:r>
          </a:p>
        </p:txBody>
      </p:sp>
      <p:sp>
        <p:nvSpPr>
          <p:cNvPr id="6" name="TextBox 5">
            <a:extLst>
              <a:ext uri="{FF2B5EF4-FFF2-40B4-BE49-F238E27FC236}">
                <a16:creationId xmlns:a16="http://schemas.microsoft.com/office/drawing/2014/main" id="{445935C2-10A4-5581-EBAD-DC11774273E9}"/>
              </a:ext>
            </a:extLst>
          </p:cNvPr>
          <p:cNvSpPr txBox="1"/>
          <p:nvPr/>
        </p:nvSpPr>
        <p:spPr>
          <a:xfrm>
            <a:off x="9758442" y="5709208"/>
            <a:ext cx="2125903" cy="369332"/>
          </a:xfrm>
          <a:prstGeom prst="rect">
            <a:avLst/>
          </a:prstGeom>
          <a:noFill/>
        </p:spPr>
        <p:txBody>
          <a:bodyPr wrap="none" rtlCol="0">
            <a:spAutoFit/>
          </a:bodyPr>
          <a:lstStyle/>
          <a:p>
            <a:r>
              <a:rPr lang="en-US" dirty="0">
                <a:solidFill>
                  <a:schemeClr val="bg1"/>
                </a:solidFill>
              </a:rPr>
              <a:t>By Kimberly Cable</a:t>
            </a:r>
          </a:p>
        </p:txBody>
      </p:sp>
    </p:spTree>
    <p:extLst>
      <p:ext uri="{BB962C8B-B14F-4D97-AF65-F5344CB8AC3E}">
        <p14:creationId xmlns:p14="http://schemas.microsoft.com/office/powerpoint/2010/main" val="27481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9" name="Rectangle 8">
            <a:extLst>
              <a:ext uri="{FF2B5EF4-FFF2-40B4-BE49-F238E27FC236}">
                <a16:creationId xmlns:a16="http://schemas.microsoft.com/office/drawing/2014/main" id="{960714CC-F258-48B8-9308-E5673BCC3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2" name="Picture 1">
            <a:extLst>
              <a:ext uri="{FF2B5EF4-FFF2-40B4-BE49-F238E27FC236}">
                <a16:creationId xmlns:a16="http://schemas.microsoft.com/office/drawing/2014/main" id="{A5693860-87C8-F626-4EB0-02E8F0318EB4}"/>
              </a:ext>
            </a:extLst>
          </p:cNvPr>
          <p:cNvPicPr>
            <a:picLocks noChangeAspect="1"/>
          </p:cNvPicPr>
          <p:nvPr/>
        </p:nvPicPr>
        <p:blipFill rotWithShape="1">
          <a:blip r:embed="rId3">
            <a:extLst>
              <a:ext uri="{28A0092B-C50C-407E-A947-70E740481C1C}">
                <a14:useLocalDpi xmlns:a14="http://schemas.microsoft.com/office/drawing/2010/main" val="0"/>
              </a:ext>
            </a:extLst>
          </a:blip>
          <a:srcRect t="7668" b="7668"/>
          <a:stretch/>
        </p:blipFill>
        <p:spPr>
          <a:xfrm>
            <a:off x="543119" y="554413"/>
            <a:ext cx="11105762" cy="5749175"/>
          </a:xfrm>
          <a:prstGeom prst="rect">
            <a:avLst/>
          </a:prstGeom>
          <a:ln>
            <a:solidFill>
              <a:schemeClr val="tx1"/>
            </a:solidFill>
          </a:ln>
        </p:spPr>
      </p:pic>
      <p:grpSp>
        <p:nvGrpSpPr>
          <p:cNvPr id="11" name="Group 10">
            <a:extLst>
              <a:ext uri="{FF2B5EF4-FFF2-40B4-BE49-F238E27FC236}">
                <a16:creationId xmlns:a16="http://schemas.microsoft.com/office/drawing/2014/main" id="{2417FB3D-9272-47FA-AEB4-2847C6BF6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34" y="387218"/>
            <a:ext cx="11906291" cy="5573205"/>
            <a:chOff x="-18234" y="387218"/>
            <a:chExt cx="11906291" cy="5573205"/>
          </a:xfrm>
        </p:grpSpPr>
        <p:sp useBgFill="1">
          <p:nvSpPr>
            <p:cNvPr id="12" name="Graphic 10">
              <a:extLst>
                <a:ext uri="{FF2B5EF4-FFF2-40B4-BE49-F238E27FC236}">
                  <a16:creationId xmlns:a16="http://schemas.microsoft.com/office/drawing/2014/main" id="{CC55260F-A21E-4DB4-887E-E797D2F5A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234" y="1043911"/>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7318763D-85BA-4C23-9690-AEF108284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14034" y="5486400"/>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4" name="Oval 13">
              <a:extLst>
                <a:ext uri="{FF2B5EF4-FFF2-40B4-BE49-F238E27FC236}">
                  <a16:creationId xmlns:a16="http://schemas.microsoft.com/office/drawing/2014/main" id="{811AB2EA-04C4-49F2-A854-A34E16840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69506" y="387218"/>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316096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5" name="Group 14">
            <a:extLst>
              <a:ext uri="{FF2B5EF4-FFF2-40B4-BE49-F238E27FC236}">
                <a16:creationId xmlns:a16="http://schemas.microsoft.com/office/drawing/2014/main" id="{FEB69E32-0D3D-4DE2-9B1A-9F77C5D2F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240" y="434476"/>
            <a:ext cx="11576646" cy="6088270"/>
            <a:chOff x="364240" y="434476"/>
            <a:chExt cx="11576646" cy="6088270"/>
          </a:xfrm>
        </p:grpSpPr>
        <p:sp useBgFill="1">
          <p:nvSpPr>
            <p:cNvPr id="16" name="Oval 15">
              <a:extLst>
                <a:ext uri="{FF2B5EF4-FFF2-40B4-BE49-F238E27FC236}">
                  <a16:creationId xmlns:a16="http://schemas.microsoft.com/office/drawing/2014/main" id="{C353743F-F369-444E-864B-E7CDAA32F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0275699" y="5334000"/>
              <a:ext cx="217094" cy="21709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DCCB6070-ECD7-4618-959E-F6BB97A1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364240" y="434476"/>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Graphic 10">
              <a:extLst>
                <a:ext uri="{FF2B5EF4-FFF2-40B4-BE49-F238E27FC236}">
                  <a16:creationId xmlns:a16="http://schemas.microsoft.com/office/drawing/2014/main" id="{63BD5B90-9F91-453B-909F-D7ABC2DED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66717" y="5348577"/>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4" name="TextBox 3">
            <a:extLst>
              <a:ext uri="{FF2B5EF4-FFF2-40B4-BE49-F238E27FC236}">
                <a16:creationId xmlns:a16="http://schemas.microsoft.com/office/drawing/2014/main" id="{2193B69F-607B-0BD7-0232-03A202368F19}"/>
              </a:ext>
            </a:extLst>
          </p:cNvPr>
          <p:cNvSpPr txBox="1"/>
          <p:nvPr/>
        </p:nvSpPr>
        <p:spPr>
          <a:xfrm>
            <a:off x="7696200" y="569593"/>
            <a:ext cx="3937198" cy="34690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1"/>
                </a:solidFill>
                <a:latin typeface="Arial Black" panose="020B0A04020102020204" pitchFamily="34" charset="0"/>
                <a:ea typeface="+mj-ea"/>
                <a:cs typeface="+mj-cs"/>
              </a:rPr>
              <a:t>Data</a:t>
            </a:r>
          </a:p>
        </p:txBody>
      </p:sp>
      <p:pic>
        <p:nvPicPr>
          <p:cNvPr id="8" name="Graphic 7" descr="Statistics">
            <a:extLst>
              <a:ext uri="{FF2B5EF4-FFF2-40B4-BE49-F238E27FC236}">
                <a16:creationId xmlns:a16="http://schemas.microsoft.com/office/drawing/2014/main" id="{9B5C4B6D-C023-B320-ABAA-070DBCE026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4012" y="605587"/>
            <a:ext cx="5749175" cy="5749175"/>
          </a:xfrm>
          <a:prstGeom prst="rect">
            <a:avLst/>
          </a:prstGeom>
        </p:spPr>
      </p:pic>
    </p:spTree>
    <p:extLst>
      <p:ext uri="{BB962C8B-B14F-4D97-AF65-F5344CB8AC3E}">
        <p14:creationId xmlns:p14="http://schemas.microsoft.com/office/powerpoint/2010/main" val="185495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E90C3-30F6-5855-C9DF-4E529BD6610D}"/>
              </a:ext>
            </a:extLst>
          </p:cNvPr>
          <p:cNvSpPr txBox="1"/>
          <p:nvPr/>
        </p:nvSpPr>
        <p:spPr>
          <a:xfrm>
            <a:off x="162080" y="2551836"/>
            <a:ext cx="3904595" cy="1754326"/>
          </a:xfrm>
          <a:prstGeom prst="rect">
            <a:avLst/>
          </a:prstGeom>
          <a:noFill/>
        </p:spPr>
        <p:txBody>
          <a:bodyPr wrap="none" rtlCol="0">
            <a:spAutoFit/>
          </a:bodyPr>
          <a:lstStyle/>
          <a:p>
            <a:pPr algn="ctr"/>
            <a:r>
              <a:rPr lang="en-US" sz="5400" dirty="0">
                <a:latin typeface="Arial Black" panose="020B0A04020102020204" pitchFamily="34" charset="0"/>
              </a:rPr>
              <a:t>Data</a:t>
            </a:r>
          </a:p>
          <a:p>
            <a:pPr algn="ctr"/>
            <a:r>
              <a:rPr lang="en-US" sz="5400" dirty="0">
                <a:latin typeface="Arial Black" panose="020B0A04020102020204" pitchFamily="34" charset="0"/>
              </a:rPr>
              <a:t>Gathering</a:t>
            </a:r>
          </a:p>
        </p:txBody>
      </p:sp>
      <p:pic>
        <p:nvPicPr>
          <p:cNvPr id="3" name="Picture 2">
            <a:extLst>
              <a:ext uri="{FF2B5EF4-FFF2-40B4-BE49-F238E27FC236}">
                <a16:creationId xmlns:a16="http://schemas.microsoft.com/office/drawing/2014/main" id="{36D533BA-C21F-F9F4-F7C4-66A6984D13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66213" y="1171077"/>
            <a:ext cx="7047740" cy="4515843"/>
          </a:xfrm>
          <a:prstGeom prst="rect">
            <a:avLst/>
          </a:prstGeom>
          <a:ln>
            <a:solidFill>
              <a:schemeClr val="tx1"/>
            </a:solidFill>
          </a:ln>
        </p:spPr>
      </p:pic>
      <p:cxnSp>
        <p:nvCxnSpPr>
          <p:cNvPr id="4" name="Straight Connector 3">
            <a:extLst>
              <a:ext uri="{FF2B5EF4-FFF2-40B4-BE49-F238E27FC236}">
                <a16:creationId xmlns:a16="http://schemas.microsoft.com/office/drawing/2014/main" id="{9940FC4C-BF28-DD86-F937-787DA8002AE9}"/>
              </a:ext>
            </a:extLst>
          </p:cNvPr>
          <p:cNvCxnSpPr/>
          <p:nvPr/>
        </p:nvCxnSpPr>
        <p:spPr>
          <a:xfrm>
            <a:off x="4318000" y="411573"/>
            <a:ext cx="0" cy="603485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30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ABD6AE-D730-40E2-4D7C-A8F4EAAD3B17}"/>
              </a:ext>
            </a:extLst>
          </p:cNvPr>
          <p:cNvSpPr txBox="1"/>
          <p:nvPr/>
        </p:nvSpPr>
        <p:spPr>
          <a:xfrm>
            <a:off x="2653784" y="839972"/>
            <a:ext cx="2477016" cy="1015663"/>
          </a:xfrm>
          <a:prstGeom prst="rect">
            <a:avLst/>
          </a:prstGeom>
          <a:noFill/>
        </p:spPr>
        <p:txBody>
          <a:bodyPr wrap="square" rtlCol="0">
            <a:spAutoFit/>
          </a:bodyPr>
          <a:lstStyle/>
          <a:p>
            <a:pPr algn="ctr"/>
            <a:r>
              <a:rPr lang="en-US" sz="6000" dirty="0">
                <a:latin typeface="Arial Black" panose="020B0A04020102020204" pitchFamily="34" charset="0"/>
              </a:rPr>
              <a:t>Data</a:t>
            </a:r>
          </a:p>
        </p:txBody>
      </p:sp>
      <p:pic>
        <p:nvPicPr>
          <p:cNvPr id="3" name="Picture 2">
            <a:extLst>
              <a:ext uri="{FF2B5EF4-FFF2-40B4-BE49-F238E27FC236}">
                <a16:creationId xmlns:a16="http://schemas.microsoft.com/office/drawing/2014/main" id="{979D86D9-F156-7F78-0473-0B5751385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 y="2102138"/>
            <a:ext cx="7114954" cy="4426322"/>
          </a:xfrm>
          <a:prstGeom prst="rect">
            <a:avLst/>
          </a:prstGeom>
          <a:ln>
            <a:noFill/>
          </a:ln>
        </p:spPr>
      </p:pic>
      <p:pic>
        <p:nvPicPr>
          <p:cNvPr id="4" name="Picture 3">
            <a:extLst>
              <a:ext uri="{FF2B5EF4-FFF2-40B4-BE49-F238E27FC236}">
                <a16:creationId xmlns:a16="http://schemas.microsoft.com/office/drawing/2014/main" id="{6A3FEC82-027D-087A-5802-DC151B765D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688" y="839972"/>
            <a:ext cx="3225800" cy="3638550"/>
          </a:xfrm>
          <a:prstGeom prst="rect">
            <a:avLst/>
          </a:prstGeom>
          <a:ln>
            <a:solidFill>
              <a:schemeClr val="tx1"/>
            </a:solidFill>
          </a:ln>
        </p:spPr>
      </p:pic>
      <p:cxnSp>
        <p:nvCxnSpPr>
          <p:cNvPr id="5" name="Straight Connector 4">
            <a:extLst>
              <a:ext uri="{FF2B5EF4-FFF2-40B4-BE49-F238E27FC236}">
                <a16:creationId xmlns:a16="http://schemas.microsoft.com/office/drawing/2014/main" id="{F6DA3C7A-4D38-510A-C596-A05EAE7BC878}"/>
              </a:ext>
            </a:extLst>
          </p:cNvPr>
          <p:cNvCxnSpPr>
            <a:cxnSpLocks/>
          </p:cNvCxnSpPr>
          <p:nvPr/>
        </p:nvCxnSpPr>
        <p:spPr>
          <a:xfrm>
            <a:off x="5130800" y="1351280"/>
            <a:ext cx="241808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83001E-74C0-1E10-C01C-C77272BF4208}"/>
              </a:ext>
            </a:extLst>
          </p:cNvPr>
          <p:cNvCxnSpPr>
            <a:cxnSpLocks/>
          </p:cNvCxnSpPr>
          <p:nvPr/>
        </p:nvCxnSpPr>
        <p:spPr>
          <a:xfrm>
            <a:off x="235704" y="1317323"/>
            <a:ext cx="241808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BFB638-F521-5B6E-4735-6EB5A55D5AD3}"/>
              </a:ext>
            </a:extLst>
          </p:cNvPr>
          <p:cNvCxnSpPr>
            <a:cxnSpLocks/>
          </p:cNvCxnSpPr>
          <p:nvPr/>
        </p:nvCxnSpPr>
        <p:spPr>
          <a:xfrm>
            <a:off x="7867353" y="5503243"/>
            <a:ext cx="362647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3" name="Rectangle 1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5" name="Group 14">
            <a:extLst>
              <a:ext uri="{FF2B5EF4-FFF2-40B4-BE49-F238E27FC236}">
                <a16:creationId xmlns:a16="http://schemas.microsoft.com/office/drawing/2014/main" id="{FEB69E32-0D3D-4DE2-9B1A-9F77C5D2F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240" y="434476"/>
            <a:ext cx="11576646" cy="6088270"/>
            <a:chOff x="364240" y="434476"/>
            <a:chExt cx="11576646" cy="6088270"/>
          </a:xfrm>
        </p:grpSpPr>
        <p:sp useBgFill="1">
          <p:nvSpPr>
            <p:cNvPr id="16" name="Oval 15">
              <a:extLst>
                <a:ext uri="{FF2B5EF4-FFF2-40B4-BE49-F238E27FC236}">
                  <a16:creationId xmlns:a16="http://schemas.microsoft.com/office/drawing/2014/main" id="{C353743F-F369-444E-864B-E7CDAA32F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0275699" y="5334000"/>
              <a:ext cx="217094" cy="21709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DCCB6070-ECD7-4618-959E-F6BB97A1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364240" y="434476"/>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Graphic 10">
              <a:extLst>
                <a:ext uri="{FF2B5EF4-FFF2-40B4-BE49-F238E27FC236}">
                  <a16:creationId xmlns:a16="http://schemas.microsoft.com/office/drawing/2014/main" id="{63BD5B90-9F91-453B-909F-D7ABC2DED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66717" y="5348577"/>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4" name="TextBox 3">
            <a:extLst>
              <a:ext uri="{FF2B5EF4-FFF2-40B4-BE49-F238E27FC236}">
                <a16:creationId xmlns:a16="http://schemas.microsoft.com/office/drawing/2014/main" id="{2193B69F-607B-0BD7-0232-03A202368F19}"/>
              </a:ext>
            </a:extLst>
          </p:cNvPr>
          <p:cNvSpPr txBox="1"/>
          <p:nvPr/>
        </p:nvSpPr>
        <p:spPr>
          <a:xfrm>
            <a:off x="7696200" y="569593"/>
            <a:ext cx="3937198" cy="34690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1"/>
                </a:solidFill>
                <a:latin typeface="Arial Black" panose="020B0A04020102020204" pitchFamily="34" charset="0"/>
                <a:ea typeface="+mj-ea"/>
                <a:cs typeface="+mj-cs"/>
              </a:rPr>
              <a:t>Analysis</a:t>
            </a:r>
          </a:p>
        </p:txBody>
      </p:sp>
      <p:pic>
        <p:nvPicPr>
          <p:cNvPr id="8" name="Graphic 7" descr="Statistics">
            <a:extLst>
              <a:ext uri="{FF2B5EF4-FFF2-40B4-BE49-F238E27FC236}">
                <a16:creationId xmlns:a16="http://schemas.microsoft.com/office/drawing/2014/main" id="{9B5C4B6D-C023-B320-ABAA-070DBCE026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4012" y="605587"/>
            <a:ext cx="5749175" cy="5749175"/>
          </a:xfrm>
          <a:prstGeom prst="rect">
            <a:avLst/>
          </a:prstGeom>
        </p:spPr>
      </p:pic>
    </p:spTree>
    <p:extLst>
      <p:ext uri="{BB962C8B-B14F-4D97-AF65-F5344CB8AC3E}">
        <p14:creationId xmlns:p14="http://schemas.microsoft.com/office/powerpoint/2010/main" val="304095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9"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3" name="Oval 12">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4" name="Oval 13">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6" name="Rectangle 1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8" name="Rectangle 17">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extBox 1">
            <a:extLst>
              <a:ext uri="{FF2B5EF4-FFF2-40B4-BE49-F238E27FC236}">
                <a16:creationId xmlns:a16="http://schemas.microsoft.com/office/drawing/2014/main" id="{D06FC65D-32A2-91DD-76E3-7FDDD2A09DB3}"/>
              </a:ext>
            </a:extLst>
          </p:cNvPr>
          <p:cNvSpPr txBox="1"/>
          <p:nvPr/>
        </p:nvSpPr>
        <p:spPr>
          <a:xfrm>
            <a:off x="5732267" y="2823930"/>
            <a:ext cx="6287012" cy="120016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kern="1200" dirty="0">
                <a:solidFill>
                  <a:schemeClr val="tx1"/>
                </a:solidFill>
                <a:latin typeface="Arial Black" panose="020B0A04020102020204" pitchFamily="34" charset="0"/>
                <a:ea typeface="+mj-ea"/>
                <a:cs typeface="+mj-cs"/>
              </a:rPr>
              <a:t>Analysis</a:t>
            </a:r>
          </a:p>
        </p:txBody>
      </p:sp>
      <p:grpSp>
        <p:nvGrpSpPr>
          <p:cNvPr id="20" name="Group 19">
            <a:extLst>
              <a:ext uri="{FF2B5EF4-FFF2-40B4-BE49-F238E27FC236}">
                <a16:creationId xmlns:a16="http://schemas.microsoft.com/office/drawing/2014/main" id="{F2B8F8CC-11B6-4D06-ACA2-967EBDFAE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26624" y="5145023"/>
            <a:ext cx="1614262" cy="1377723"/>
            <a:chOff x="10326624" y="5145023"/>
            <a:chExt cx="1614262" cy="1377723"/>
          </a:xfrm>
        </p:grpSpPr>
        <p:sp useBgFill="1">
          <p:nvSpPr>
            <p:cNvPr id="21" name="Graphic 10">
              <a:extLst>
                <a:ext uri="{FF2B5EF4-FFF2-40B4-BE49-F238E27FC236}">
                  <a16:creationId xmlns:a16="http://schemas.microsoft.com/office/drawing/2014/main" id="{F025DBE4-EF5A-4414-958B-544C76550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66717" y="5348577"/>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A8359B0F-9429-4A99-A238-83633C753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10326624" y="5145023"/>
              <a:ext cx="265176" cy="2651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pic>
        <p:nvPicPr>
          <p:cNvPr id="3" name="Picture 2">
            <a:extLst>
              <a:ext uri="{FF2B5EF4-FFF2-40B4-BE49-F238E27FC236}">
                <a16:creationId xmlns:a16="http://schemas.microsoft.com/office/drawing/2014/main" id="{A01E440F-A8CB-F9BB-C4ED-58CBAFB29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74" y="1072477"/>
            <a:ext cx="4114800" cy="4755069"/>
          </a:xfrm>
          <a:prstGeom prst="rect">
            <a:avLst/>
          </a:prstGeom>
        </p:spPr>
      </p:pic>
      <p:cxnSp>
        <p:nvCxnSpPr>
          <p:cNvPr id="6" name="Straight Connector 5">
            <a:extLst>
              <a:ext uri="{FF2B5EF4-FFF2-40B4-BE49-F238E27FC236}">
                <a16:creationId xmlns:a16="http://schemas.microsoft.com/office/drawing/2014/main" id="{EF008561-45BD-C7B9-B407-997B60002C5A}"/>
              </a:ext>
            </a:extLst>
          </p:cNvPr>
          <p:cNvCxnSpPr/>
          <p:nvPr/>
        </p:nvCxnSpPr>
        <p:spPr>
          <a:xfrm>
            <a:off x="5588000" y="406586"/>
            <a:ext cx="0" cy="603485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95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0E640A-B9E0-D75F-33BC-88438C7BAE88}"/>
              </a:ext>
            </a:extLst>
          </p:cNvPr>
          <p:cNvSpPr txBox="1"/>
          <p:nvPr/>
        </p:nvSpPr>
        <p:spPr>
          <a:xfrm>
            <a:off x="416560" y="2387600"/>
            <a:ext cx="4616382" cy="9612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1"/>
                </a:solidFill>
                <a:latin typeface="Arial Black" panose="020B0A04020102020204" pitchFamily="34" charset="0"/>
                <a:ea typeface="+mj-ea"/>
                <a:cs typeface="+mj-cs"/>
              </a:rPr>
              <a:t>Analysis</a:t>
            </a:r>
          </a:p>
        </p:txBody>
      </p:sp>
      <p:pic>
        <p:nvPicPr>
          <p:cNvPr id="3" name="Picture 2" descr="A picture containing table&#10;&#10;Description automatically generated">
            <a:extLst>
              <a:ext uri="{FF2B5EF4-FFF2-40B4-BE49-F238E27FC236}">
                <a16:creationId xmlns:a16="http://schemas.microsoft.com/office/drawing/2014/main" id="{83D77FDF-B76D-4828-D841-C12DEF48AE3D}"/>
              </a:ext>
            </a:extLst>
          </p:cNvPr>
          <p:cNvPicPr>
            <a:picLocks noChangeAspect="1"/>
          </p:cNvPicPr>
          <p:nvPr/>
        </p:nvPicPr>
        <p:blipFill>
          <a:blip r:embed="rId3"/>
          <a:stretch>
            <a:fillRect/>
          </a:stretch>
        </p:blipFill>
        <p:spPr>
          <a:xfrm>
            <a:off x="2355684" y="643177"/>
            <a:ext cx="8603899" cy="1479025"/>
          </a:xfrm>
          <a:prstGeom prst="rect">
            <a:avLst/>
          </a:prstGeom>
          <a:ln>
            <a:solidFill>
              <a:schemeClr val="bg2">
                <a:lumMod val="90000"/>
              </a:schemeClr>
            </a:solidFill>
          </a:ln>
        </p:spPr>
      </p:pic>
      <p:pic>
        <p:nvPicPr>
          <p:cNvPr id="4" name="Picture 3">
            <a:extLst>
              <a:ext uri="{FF2B5EF4-FFF2-40B4-BE49-F238E27FC236}">
                <a16:creationId xmlns:a16="http://schemas.microsoft.com/office/drawing/2014/main" id="{C499B61D-67F3-BD19-9883-9EE32D09D7E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46777" y="3676000"/>
            <a:ext cx="4114800" cy="2489289"/>
          </a:xfrm>
          <a:prstGeom prst="rect">
            <a:avLst/>
          </a:prstGeom>
        </p:spPr>
      </p:pic>
      <p:pic>
        <p:nvPicPr>
          <p:cNvPr id="5" name="Picture 4">
            <a:extLst>
              <a:ext uri="{FF2B5EF4-FFF2-40B4-BE49-F238E27FC236}">
                <a16:creationId xmlns:a16="http://schemas.microsoft.com/office/drawing/2014/main" id="{1139F4C0-D68E-3BE8-F60D-A9610BDA055A}"/>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390213" y="3676000"/>
            <a:ext cx="4114800" cy="2489289"/>
          </a:xfrm>
          <a:prstGeom prst="rect">
            <a:avLst/>
          </a:prstGeom>
        </p:spPr>
      </p:pic>
      <p:cxnSp>
        <p:nvCxnSpPr>
          <p:cNvPr id="6" name="Straight Connector 5">
            <a:extLst>
              <a:ext uri="{FF2B5EF4-FFF2-40B4-BE49-F238E27FC236}">
                <a16:creationId xmlns:a16="http://schemas.microsoft.com/office/drawing/2014/main" id="{456C0A73-F200-17D4-7DFB-7AE49D33609D}"/>
              </a:ext>
            </a:extLst>
          </p:cNvPr>
          <p:cNvCxnSpPr>
            <a:cxnSpLocks/>
          </p:cNvCxnSpPr>
          <p:nvPr/>
        </p:nvCxnSpPr>
        <p:spPr>
          <a:xfrm>
            <a:off x="4185920" y="2926080"/>
            <a:ext cx="75184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02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5E738-C308-1562-78F4-6A8E75ACFD58}"/>
              </a:ext>
            </a:extLst>
          </p:cNvPr>
          <p:cNvSpPr txBox="1"/>
          <p:nvPr/>
        </p:nvSpPr>
        <p:spPr>
          <a:xfrm>
            <a:off x="86361" y="2993229"/>
            <a:ext cx="3688080" cy="8715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tx1"/>
                </a:solidFill>
                <a:latin typeface="Arial Black" panose="020B0A04020102020204" pitchFamily="34" charset="0"/>
                <a:ea typeface="+mj-ea"/>
                <a:cs typeface="+mj-cs"/>
              </a:rPr>
              <a:t>Analysis</a:t>
            </a:r>
          </a:p>
        </p:txBody>
      </p:sp>
      <p:pic>
        <p:nvPicPr>
          <p:cNvPr id="3" name="Picture 2">
            <a:extLst>
              <a:ext uri="{FF2B5EF4-FFF2-40B4-BE49-F238E27FC236}">
                <a16:creationId xmlns:a16="http://schemas.microsoft.com/office/drawing/2014/main" id="{C1F91087-B388-975D-5AB6-0F2E9449A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720" y="269946"/>
            <a:ext cx="7295591" cy="6318108"/>
          </a:xfrm>
          <a:prstGeom prst="rect">
            <a:avLst/>
          </a:prstGeom>
          <a:ln>
            <a:noFill/>
          </a:ln>
        </p:spPr>
      </p:pic>
      <p:cxnSp>
        <p:nvCxnSpPr>
          <p:cNvPr id="4" name="Straight Connector 3">
            <a:extLst>
              <a:ext uri="{FF2B5EF4-FFF2-40B4-BE49-F238E27FC236}">
                <a16:creationId xmlns:a16="http://schemas.microsoft.com/office/drawing/2014/main" id="{AE33774C-6689-1719-0249-4B3CDCF73159}"/>
              </a:ext>
            </a:extLst>
          </p:cNvPr>
          <p:cNvCxnSpPr/>
          <p:nvPr/>
        </p:nvCxnSpPr>
        <p:spPr>
          <a:xfrm>
            <a:off x="4013200" y="411573"/>
            <a:ext cx="0" cy="603485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824299"/>
      </p:ext>
    </p:extLst>
  </p:cSld>
  <p:clrMapOvr>
    <a:masterClrMapping/>
  </p:clrMapOvr>
</p:sld>
</file>

<file path=ppt/theme/theme1.xml><?xml version="1.0" encoding="utf-8"?>
<a:theme xmlns:a="http://schemas.openxmlformats.org/drawingml/2006/main" name="MinimalXO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710</Words>
  <Application>Microsoft Office PowerPoint</Application>
  <PresentationFormat>Widescreen</PresentationFormat>
  <Paragraphs>82</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Adobe Hebrew</vt:lpstr>
      <vt:lpstr>Arial</vt:lpstr>
      <vt:lpstr>Arial Black</vt:lpstr>
      <vt:lpstr>Calibri</vt:lpstr>
      <vt:lpstr>Courier New</vt:lpstr>
      <vt:lpstr>Open sans</vt:lpstr>
      <vt:lpstr>Segoe UI</vt:lpstr>
      <vt:lpstr>MinimalXOVTI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Kimberly Cable</dc:creator>
  <cp:lastModifiedBy>Kimberly Cable</cp:lastModifiedBy>
  <cp:revision>21</cp:revision>
  <dcterms:created xsi:type="dcterms:W3CDTF">2023-01-28T15:33:57Z</dcterms:created>
  <dcterms:modified xsi:type="dcterms:W3CDTF">2023-02-04T15:27:35Z</dcterms:modified>
</cp:coreProperties>
</file>