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898"/>
    <a:srgbClr val="E41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69A1-B5DD-9573-1322-C726B86E0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C2B60-9A7B-8C69-70F0-BE7AE12CB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CC9A-9012-494C-BB08-52902DF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AEE0-DE2F-55D1-5327-A7A81AC7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82AB-9630-03F1-0570-1301E89A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6932-7936-E8A3-0FE4-37DCA5C0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947E0-56FD-4430-6433-81487519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F25F-74F6-7817-7312-578C0B31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72CD-4BDE-BE9E-5C72-603FBD34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8AC9-8419-B156-918D-29477268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CBD42-D01A-F661-69DE-120E01E95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39EEB-35C7-B05A-8BE6-58891D32A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274D-7E55-7A1F-4F7F-19265935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6E7F-DFDF-472F-0C5A-ABB8E58B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F294-E4D1-5545-EFDD-51648D03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6F63-A458-3838-2248-8A392CCA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5235-B44F-7D1C-DD15-98112866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610B-7540-DB6E-E1C5-30ACE6A8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D34A-6BBA-60FD-2640-E7BC82F6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36C7-8CAB-D7D7-B5D4-CB9E877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CE1E-9652-E570-E87F-4E6CCEB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38041-CC6C-A8D0-DAF7-875160BF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B949-F5EC-ABC4-0293-612D8DB5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2850-2FBD-4FB4-7133-21ECFBE6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8BC6-656E-8DF3-E59F-F83729D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DB7D-2E37-226C-AEB8-4CE9091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924A-1AA5-9D9A-A06B-6BBEAEA71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01BDC-3535-D23F-EF60-DCB0A819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EED1-D68A-9E6F-8AA5-BF52E57B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F073-D9C2-FDCD-6566-B23D67BD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AD06-7DD1-FC83-1178-8B60033E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DDF2-7B44-DAEE-014F-73C1A148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19709-4128-B9D0-67E2-64C695EF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AB78-9A20-287E-C14E-F49FC945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EBE1D-AE1F-406F-FB61-B4D030E0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54C1-66D7-938D-CAA7-DDC7011B0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F0637-FEC8-38C3-03E4-EB442862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274D8-F9D1-1CFB-DF97-30D0A0F8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111E8-8FE3-39A3-F674-F0740090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ED0D-BC30-D94F-57FC-74642027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372BE-B129-19C9-F2AE-C6275A67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D8380-8553-811D-3D5C-207AE6C4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5179A-FA7B-F0BA-DD65-58A5D7EF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2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85E94-9C5F-B790-8BD4-12C4624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A92A9-B544-ED30-40B7-8DC291F8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863E3-F644-ED78-6B62-D2C6EB13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71F-7E27-2141-7E12-31E29358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6470-C39C-CDC1-E983-BF339D7B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8F572-26E5-A1EE-424F-DB738B6A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146C7-C8E1-CF26-5AB9-D9EA9929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C2431-EFDA-2231-D6D2-DDF5F121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2D874-62C5-4338-3987-8AB54447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A57-F0BD-284A-5130-C3F7D615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C1C96-8457-A4E5-0BAA-B4775C8F1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FEF0C-16ED-545A-E20F-9D52B98D3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C5F53-F58C-1A58-7221-F7544245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ECCB9-14ED-A8A2-A9D0-529DD89E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A0F7-FEC4-E3C3-A83D-CCAAB9DA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5CFA-9430-288C-395A-7B5B583D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68AC-1742-46EE-6576-ADA27412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D392-8537-0C02-E570-C5B3A46D0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008B-E617-4915-AD4A-FBB6BEC2B43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A40E-111D-27C5-D076-19753400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A216-39CA-1F62-1147-3EB7F7C8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FF8D-44FE-4667-AEB6-48D0B49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1FF72-C83D-DEE6-EFA5-6C9A33840F9B}"/>
              </a:ext>
            </a:extLst>
          </p:cNvPr>
          <p:cNvSpPr/>
          <p:nvPr/>
        </p:nvSpPr>
        <p:spPr>
          <a:xfrm>
            <a:off x="-6819" y="5333884"/>
            <a:ext cx="3916899" cy="1524116"/>
          </a:xfrm>
          <a:prstGeom prst="rect">
            <a:avLst/>
          </a:prstGeom>
          <a:solidFill>
            <a:srgbClr val="0F5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57A1F-90A9-C8AF-7CA0-5BCC72FCCEDE}"/>
              </a:ext>
            </a:extLst>
          </p:cNvPr>
          <p:cNvSpPr/>
          <p:nvPr/>
        </p:nvSpPr>
        <p:spPr>
          <a:xfrm>
            <a:off x="0" y="0"/>
            <a:ext cx="3916899" cy="1016077"/>
          </a:xfrm>
          <a:prstGeom prst="rect">
            <a:avLst/>
          </a:prstGeom>
          <a:solidFill>
            <a:srgbClr val="E41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DAEA1-C5A9-8DCD-C48A-126663AC8DF3}"/>
              </a:ext>
            </a:extLst>
          </p:cNvPr>
          <p:cNvCxnSpPr/>
          <p:nvPr/>
        </p:nvCxnSpPr>
        <p:spPr>
          <a:xfrm>
            <a:off x="3916907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68E524-6A17-9504-3FCC-3003095FBC03}"/>
              </a:ext>
            </a:extLst>
          </p:cNvPr>
          <p:cNvCxnSpPr>
            <a:cxnSpLocks/>
          </p:cNvCxnSpPr>
          <p:nvPr/>
        </p:nvCxnSpPr>
        <p:spPr>
          <a:xfrm>
            <a:off x="0" y="101607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21B6B-36EE-25F1-6F74-D1A207C5FD3D}"/>
              </a:ext>
            </a:extLst>
          </p:cNvPr>
          <p:cNvCxnSpPr>
            <a:cxnSpLocks/>
          </p:cNvCxnSpPr>
          <p:nvPr/>
        </p:nvCxnSpPr>
        <p:spPr>
          <a:xfrm>
            <a:off x="0" y="5318078"/>
            <a:ext cx="39168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D45F4B-B6DE-9CDD-4BF6-2ABDF14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977" y="1242776"/>
            <a:ext cx="6096002" cy="3974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FD0FDF-53A0-B91C-A8ED-2D9285DB0F32}"/>
              </a:ext>
            </a:extLst>
          </p:cNvPr>
          <p:cNvSpPr txBox="1"/>
          <p:nvPr/>
        </p:nvSpPr>
        <p:spPr>
          <a:xfrm>
            <a:off x="4158343" y="1426029"/>
            <a:ext cx="492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aleway" pitchFamily="2" charset="0"/>
              </a:rPr>
              <a:t>Executive 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2ECC5-2A3A-FA4B-75C9-D01E262D7113}"/>
              </a:ext>
            </a:extLst>
          </p:cNvPr>
          <p:cNvSpPr txBox="1"/>
          <p:nvPr/>
        </p:nvSpPr>
        <p:spPr>
          <a:xfrm>
            <a:off x="4218146" y="2360612"/>
            <a:ext cx="383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A Review of Airline Safety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52230-A14F-9E85-9AD9-E408D34C1418}"/>
              </a:ext>
            </a:extLst>
          </p:cNvPr>
          <p:cNvSpPr txBox="1"/>
          <p:nvPr/>
        </p:nvSpPr>
        <p:spPr>
          <a:xfrm>
            <a:off x="9770165" y="6241237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By: Kimberly Cable</a:t>
            </a:r>
          </a:p>
        </p:txBody>
      </p:sp>
    </p:spTree>
    <p:extLst>
      <p:ext uri="{BB962C8B-B14F-4D97-AF65-F5344CB8AC3E}">
        <p14:creationId xmlns:p14="http://schemas.microsoft.com/office/powerpoint/2010/main" val="28632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1FF72-C83D-DEE6-EFA5-6C9A33840F9B}"/>
              </a:ext>
            </a:extLst>
          </p:cNvPr>
          <p:cNvSpPr/>
          <p:nvPr/>
        </p:nvSpPr>
        <p:spPr>
          <a:xfrm>
            <a:off x="-6818" y="3304221"/>
            <a:ext cx="2334412" cy="3553779"/>
          </a:xfrm>
          <a:prstGeom prst="rect">
            <a:avLst/>
          </a:prstGeom>
          <a:solidFill>
            <a:srgbClr val="0F5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57A1F-90A9-C8AF-7CA0-5BCC72FCCEDE}"/>
              </a:ext>
            </a:extLst>
          </p:cNvPr>
          <p:cNvSpPr/>
          <p:nvPr/>
        </p:nvSpPr>
        <p:spPr>
          <a:xfrm>
            <a:off x="1" y="0"/>
            <a:ext cx="2327592" cy="1016077"/>
          </a:xfrm>
          <a:prstGeom prst="rect">
            <a:avLst/>
          </a:prstGeom>
          <a:solidFill>
            <a:srgbClr val="E41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DAEA1-C5A9-8DCD-C48A-126663AC8DF3}"/>
              </a:ext>
            </a:extLst>
          </p:cNvPr>
          <p:cNvCxnSpPr/>
          <p:nvPr/>
        </p:nvCxnSpPr>
        <p:spPr>
          <a:xfrm>
            <a:off x="232759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68E524-6A17-9504-3FCC-3003095FBC03}"/>
              </a:ext>
            </a:extLst>
          </p:cNvPr>
          <p:cNvCxnSpPr>
            <a:cxnSpLocks/>
          </p:cNvCxnSpPr>
          <p:nvPr/>
        </p:nvCxnSpPr>
        <p:spPr>
          <a:xfrm>
            <a:off x="0" y="101607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21B6B-36EE-25F1-6F74-D1A207C5FD3D}"/>
              </a:ext>
            </a:extLst>
          </p:cNvPr>
          <p:cNvCxnSpPr>
            <a:cxnSpLocks/>
          </p:cNvCxnSpPr>
          <p:nvPr/>
        </p:nvCxnSpPr>
        <p:spPr>
          <a:xfrm>
            <a:off x="0" y="3304221"/>
            <a:ext cx="232759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D45F4B-B6DE-9CDD-4BF6-2ABDF14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14" y="1057373"/>
            <a:ext cx="3248004" cy="2117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4586B-01E4-AC5A-D97B-3580AD80E2C9}"/>
              </a:ext>
            </a:extLst>
          </p:cNvPr>
          <p:cNvSpPr txBox="1"/>
          <p:nvPr/>
        </p:nvSpPr>
        <p:spPr>
          <a:xfrm>
            <a:off x="2515802" y="331066"/>
            <a:ext cx="94879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Raleway" pitchFamily="2" charset="0"/>
              </a:rPr>
              <a:t>Countries with the highest number of fatal civil airliner accidents from 1945 – 2/28/ 2022</a:t>
            </a:r>
          </a:p>
        </p:txBody>
      </p:sp>
      <p:pic>
        <p:nvPicPr>
          <p:cNvPr id="4" name="Picture 3" descr="Map">
            <a:extLst>
              <a:ext uri="{FF2B5EF4-FFF2-40B4-BE49-F238E27FC236}">
                <a16:creationId xmlns:a16="http://schemas.microsoft.com/office/drawing/2014/main" id="{E83ED867-5111-D8BC-315F-1FC51DBB4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51" y="1173561"/>
            <a:ext cx="9565637" cy="51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1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1FF72-C83D-DEE6-EFA5-6C9A33840F9B}"/>
              </a:ext>
            </a:extLst>
          </p:cNvPr>
          <p:cNvSpPr/>
          <p:nvPr/>
        </p:nvSpPr>
        <p:spPr>
          <a:xfrm>
            <a:off x="-6818" y="3304221"/>
            <a:ext cx="2334412" cy="3553779"/>
          </a:xfrm>
          <a:prstGeom prst="rect">
            <a:avLst/>
          </a:prstGeom>
          <a:solidFill>
            <a:srgbClr val="0F5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57A1F-90A9-C8AF-7CA0-5BCC72FCCEDE}"/>
              </a:ext>
            </a:extLst>
          </p:cNvPr>
          <p:cNvSpPr/>
          <p:nvPr/>
        </p:nvSpPr>
        <p:spPr>
          <a:xfrm>
            <a:off x="1" y="0"/>
            <a:ext cx="2327592" cy="1016077"/>
          </a:xfrm>
          <a:prstGeom prst="rect">
            <a:avLst/>
          </a:prstGeom>
          <a:solidFill>
            <a:srgbClr val="E41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DAEA1-C5A9-8DCD-C48A-126663AC8DF3}"/>
              </a:ext>
            </a:extLst>
          </p:cNvPr>
          <p:cNvCxnSpPr/>
          <p:nvPr/>
        </p:nvCxnSpPr>
        <p:spPr>
          <a:xfrm>
            <a:off x="232759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68E524-6A17-9504-3FCC-3003095FBC03}"/>
              </a:ext>
            </a:extLst>
          </p:cNvPr>
          <p:cNvCxnSpPr>
            <a:cxnSpLocks/>
          </p:cNvCxnSpPr>
          <p:nvPr/>
        </p:nvCxnSpPr>
        <p:spPr>
          <a:xfrm>
            <a:off x="0" y="101607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21B6B-36EE-25F1-6F74-D1A207C5FD3D}"/>
              </a:ext>
            </a:extLst>
          </p:cNvPr>
          <p:cNvCxnSpPr>
            <a:cxnSpLocks/>
          </p:cNvCxnSpPr>
          <p:nvPr/>
        </p:nvCxnSpPr>
        <p:spPr>
          <a:xfrm>
            <a:off x="0" y="3304221"/>
            <a:ext cx="232759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D45F4B-B6DE-9CDD-4BF6-2ABDF14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14" y="1057373"/>
            <a:ext cx="3248004" cy="2117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2BACF-DD10-1E54-BDAA-6BD935BD2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5228" y="1273265"/>
            <a:ext cx="9122230" cy="5187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E8BBD-6CD3-63C9-4C5A-203AA6219B3F}"/>
              </a:ext>
            </a:extLst>
          </p:cNvPr>
          <p:cNvSpPr txBox="1"/>
          <p:nvPr/>
        </p:nvSpPr>
        <p:spPr>
          <a:xfrm>
            <a:off x="2645228" y="231601"/>
            <a:ext cx="593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" pitchFamily="2" charset="0"/>
              </a:rPr>
              <a:t>Airline Accidents from 2000 - 2020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D9051-F706-A52D-F995-5C6FF917DA84}"/>
              </a:ext>
            </a:extLst>
          </p:cNvPr>
          <p:cNvSpPr txBox="1"/>
          <p:nvPr/>
        </p:nvSpPr>
        <p:spPr>
          <a:xfrm>
            <a:off x="7849144" y="6579916"/>
            <a:ext cx="434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Raleway" pitchFamily="2" charset="0"/>
              </a:rPr>
              <a:t>These numbers do not include suicides, sabotages, hijackings, etc</a:t>
            </a:r>
            <a:r>
              <a:rPr lang="en-US" sz="1200" i="1" dirty="0"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18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1FF72-C83D-DEE6-EFA5-6C9A33840F9B}"/>
              </a:ext>
            </a:extLst>
          </p:cNvPr>
          <p:cNvSpPr/>
          <p:nvPr/>
        </p:nvSpPr>
        <p:spPr>
          <a:xfrm>
            <a:off x="-6818" y="3304221"/>
            <a:ext cx="2334412" cy="3553779"/>
          </a:xfrm>
          <a:prstGeom prst="rect">
            <a:avLst/>
          </a:prstGeom>
          <a:solidFill>
            <a:srgbClr val="0F5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57A1F-90A9-C8AF-7CA0-5BCC72FCCEDE}"/>
              </a:ext>
            </a:extLst>
          </p:cNvPr>
          <p:cNvSpPr/>
          <p:nvPr/>
        </p:nvSpPr>
        <p:spPr>
          <a:xfrm>
            <a:off x="1" y="0"/>
            <a:ext cx="2327592" cy="1016077"/>
          </a:xfrm>
          <a:prstGeom prst="rect">
            <a:avLst/>
          </a:prstGeom>
          <a:solidFill>
            <a:srgbClr val="E41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DAEA1-C5A9-8DCD-C48A-126663AC8DF3}"/>
              </a:ext>
            </a:extLst>
          </p:cNvPr>
          <p:cNvCxnSpPr/>
          <p:nvPr/>
        </p:nvCxnSpPr>
        <p:spPr>
          <a:xfrm>
            <a:off x="232759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68E524-6A17-9504-3FCC-3003095FBC03}"/>
              </a:ext>
            </a:extLst>
          </p:cNvPr>
          <p:cNvCxnSpPr>
            <a:cxnSpLocks/>
          </p:cNvCxnSpPr>
          <p:nvPr/>
        </p:nvCxnSpPr>
        <p:spPr>
          <a:xfrm>
            <a:off x="0" y="101607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21B6B-36EE-25F1-6F74-D1A207C5FD3D}"/>
              </a:ext>
            </a:extLst>
          </p:cNvPr>
          <p:cNvCxnSpPr>
            <a:cxnSpLocks/>
          </p:cNvCxnSpPr>
          <p:nvPr/>
        </p:nvCxnSpPr>
        <p:spPr>
          <a:xfrm>
            <a:off x="0" y="3304221"/>
            <a:ext cx="232759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D45F4B-B6DE-9CDD-4BF6-2ABDF14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14" y="1057373"/>
            <a:ext cx="3248004" cy="2117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2BACF-DD10-1E54-BDAA-6BD935BD2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5228" y="1273265"/>
            <a:ext cx="9122229" cy="5187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E8BBD-6CD3-63C9-4C5A-203AA6219B3F}"/>
              </a:ext>
            </a:extLst>
          </p:cNvPr>
          <p:cNvSpPr txBox="1"/>
          <p:nvPr/>
        </p:nvSpPr>
        <p:spPr>
          <a:xfrm>
            <a:off x="2645228" y="231601"/>
            <a:ext cx="576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" pitchFamily="2" charset="0"/>
              </a:rPr>
              <a:t>Airline Fatalities from 2000 - 2020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3FAF9-7DDB-C9CB-D3D7-822E3597521B}"/>
              </a:ext>
            </a:extLst>
          </p:cNvPr>
          <p:cNvSpPr txBox="1"/>
          <p:nvPr/>
        </p:nvSpPr>
        <p:spPr>
          <a:xfrm>
            <a:off x="7849144" y="6579916"/>
            <a:ext cx="434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Raleway" pitchFamily="2" charset="0"/>
              </a:rPr>
              <a:t>These numbers do not include suicides, sabotages, hijackings, etc</a:t>
            </a:r>
            <a:r>
              <a:rPr lang="en-US" sz="1200" i="1" dirty="0"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69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1FF72-C83D-DEE6-EFA5-6C9A33840F9B}"/>
              </a:ext>
            </a:extLst>
          </p:cNvPr>
          <p:cNvSpPr/>
          <p:nvPr/>
        </p:nvSpPr>
        <p:spPr>
          <a:xfrm>
            <a:off x="-6818" y="3304221"/>
            <a:ext cx="2334412" cy="3553779"/>
          </a:xfrm>
          <a:prstGeom prst="rect">
            <a:avLst/>
          </a:prstGeom>
          <a:solidFill>
            <a:srgbClr val="0F5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57A1F-90A9-C8AF-7CA0-5BCC72FCCEDE}"/>
              </a:ext>
            </a:extLst>
          </p:cNvPr>
          <p:cNvSpPr/>
          <p:nvPr/>
        </p:nvSpPr>
        <p:spPr>
          <a:xfrm>
            <a:off x="1" y="0"/>
            <a:ext cx="2327592" cy="1016077"/>
          </a:xfrm>
          <a:prstGeom prst="rect">
            <a:avLst/>
          </a:prstGeom>
          <a:solidFill>
            <a:srgbClr val="E41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DAEA1-C5A9-8DCD-C48A-126663AC8DF3}"/>
              </a:ext>
            </a:extLst>
          </p:cNvPr>
          <p:cNvCxnSpPr/>
          <p:nvPr/>
        </p:nvCxnSpPr>
        <p:spPr>
          <a:xfrm>
            <a:off x="232759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68E524-6A17-9504-3FCC-3003095FBC03}"/>
              </a:ext>
            </a:extLst>
          </p:cNvPr>
          <p:cNvCxnSpPr>
            <a:cxnSpLocks/>
          </p:cNvCxnSpPr>
          <p:nvPr/>
        </p:nvCxnSpPr>
        <p:spPr>
          <a:xfrm>
            <a:off x="0" y="101607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21B6B-36EE-25F1-6F74-D1A207C5FD3D}"/>
              </a:ext>
            </a:extLst>
          </p:cNvPr>
          <p:cNvCxnSpPr>
            <a:cxnSpLocks/>
          </p:cNvCxnSpPr>
          <p:nvPr/>
        </p:nvCxnSpPr>
        <p:spPr>
          <a:xfrm>
            <a:off x="0" y="3304221"/>
            <a:ext cx="232759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D45F4B-B6DE-9CDD-4BF6-2ABDF14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14" y="1057373"/>
            <a:ext cx="3248004" cy="2117607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38652AD-D764-7E0C-38FF-50475AE95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8" y="1404160"/>
            <a:ext cx="9546769" cy="5138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D7FBB-7CD2-8FF4-68A3-5385B7DFEF05}"/>
              </a:ext>
            </a:extLst>
          </p:cNvPr>
          <p:cNvSpPr txBox="1"/>
          <p:nvPr/>
        </p:nvSpPr>
        <p:spPr>
          <a:xfrm>
            <a:off x="2645228" y="231601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" pitchFamily="2" charset="0"/>
              </a:rPr>
              <a:t>U.S. Vehicle Fatalities from 2000 - 2020</a:t>
            </a:r>
          </a:p>
        </p:txBody>
      </p:sp>
    </p:spTree>
    <p:extLst>
      <p:ext uri="{BB962C8B-B14F-4D97-AF65-F5344CB8AC3E}">
        <p14:creationId xmlns:p14="http://schemas.microsoft.com/office/powerpoint/2010/main" val="2029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1FF72-C83D-DEE6-EFA5-6C9A33840F9B}"/>
              </a:ext>
            </a:extLst>
          </p:cNvPr>
          <p:cNvSpPr/>
          <p:nvPr/>
        </p:nvSpPr>
        <p:spPr>
          <a:xfrm>
            <a:off x="-6818" y="3304221"/>
            <a:ext cx="2334412" cy="3553779"/>
          </a:xfrm>
          <a:prstGeom prst="rect">
            <a:avLst/>
          </a:prstGeom>
          <a:solidFill>
            <a:srgbClr val="0F5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57A1F-90A9-C8AF-7CA0-5BCC72FCCEDE}"/>
              </a:ext>
            </a:extLst>
          </p:cNvPr>
          <p:cNvSpPr/>
          <p:nvPr/>
        </p:nvSpPr>
        <p:spPr>
          <a:xfrm>
            <a:off x="1" y="0"/>
            <a:ext cx="2327592" cy="1016077"/>
          </a:xfrm>
          <a:prstGeom prst="rect">
            <a:avLst/>
          </a:prstGeom>
          <a:solidFill>
            <a:srgbClr val="E41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DAEA1-C5A9-8DCD-C48A-126663AC8DF3}"/>
              </a:ext>
            </a:extLst>
          </p:cNvPr>
          <p:cNvCxnSpPr/>
          <p:nvPr/>
        </p:nvCxnSpPr>
        <p:spPr>
          <a:xfrm>
            <a:off x="232759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68E524-6A17-9504-3FCC-3003095FBC03}"/>
              </a:ext>
            </a:extLst>
          </p:cNvPr>
          <p:cNvCxnSpPr>
            <a:cxnSpLocks/>
          </p:cNvCxnSpPr>
          <p:nvPr/>
        </p:nvCxnSpPr>
        <p:spPr>
          <a:xfrm>
            <a:off x="0" y="101607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21B6B-36EE-25F1-6F74-D1A207C5FD3D}"/>
              </a:ext>
            </a:extLst>
          </p:cNvPr>
          <p:cNvCxnSpPr>
            <a:cxnSpLocks/>
          </p:cNvCxnSpPr>
          <p:nvPr/>
        </p:nvCxnSpPr>
        <p:spPr>
          <a:xfrm>
            <a:off x="0" y="3304221"/>
            <a:ext cx="232759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D45F4B-B6DE-9CDD-4BF6-2ABDF14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14" y="1057373"/>
            <a:ext cx="3248004" cy="21176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8652AD-D764-7E0C-38FF-50475AE95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5228" y="1277336"/>
            <a:ext cx="9285514" cy="5102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D7FBB-7CD2-8FF4-68A3-5385B7DFEF05}"/>
              </a:ext>
            </a:extLst>
          </p:cNvPr>
          <p:cNvSpPr txBox="1"/>
          <p:nvPr/>
        </p:nvSpPr>
        <p:spPr>
          <a:xfrm>
            <a:off x="2645228" y="231601"/>
            <a:ext cx="820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" pitchFamily="2" charset="0"/>
              </a:rPr>
              <a:t>U.S. Passenger Plane Fatalities from 2000 - 2020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25CA5-7D74-60C2-ABB2-08DAF6E3F2F4}"/>
              </a:ext>
            </a:extLst>
          </p:cNvPr>
          <p:cNvSpPr txBox="1"/>
          <p:nvPr/>
        </p:nvSpPr>
        <p:spPr>
          <a:xfrm>
            <a:off x="8241035" y="6579916"/>
            <a:ext cx="393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Raleway" pitchFamily="2" charset="0"/>
              </a:rPr>
              <a:t>These numbers include suicides, sabotages, hijackings, etc</a:t>
            </a:r>
            <a:r>
              <a:rPr lang="en-US" sz="1200" i="1" dirty="0"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71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1FF72-C83D-DEE6-EFA5-6C9A33840F9B}"/>
              </a:ext>
            </a:extLst>
          </p:cNvPr>
          <p:cNvSpPr/>
          <p:nvPr/>
        </p:nvSpPr>
        <p:spPr>
          <a:xfrm>
            <a:off x="-6818" y="3304221"/>
            <a:ext cx="2334412" cy="3553779"/>
          </a:xfrm>
          <a:prstGeom prst="rect">
            <a:avLst/>
          </a:prstGeom>
          <a:solidFill>
            <a:srgbClr val="0F5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57A1F-90A9-C8AF-7CA0-5BCC72FCCEDE}"/>
              </a:ext>
            </a:extLst>
          </p:cNvPr>
          <p:cNvSpPr/>
          <p:nvPr/>
        </p:nvSpPr>
        <p:spPr>
          <a:xfrm>
            <a:off x="1" y="0"/>
            <a:ext cx="2327592" cy="1016077"/>
          </a:xfrm>
          <a:prstGeom prst="rect">
            <a:avLst/>
          </a:prstGeom>
          <a:solidFill>
            <a:srgbClr val="E41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DAEA1-C5A9-8DCD-C48A-126663AC8DF3}"/>
              </a:ext>
            </a:extLst>
          </p:cNvPr>
          <p:cNvCxnSpPr/>
          <p:nvPr/>
        </p:nvCxnSpPr>
        <p:spPr>
          <a:xfrm>
            <a:off x="232759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68E524-6A17-9504-3FCC-3003095FBC03}"/>
              </a:ext>
            </a:extLst>
          </p:cNvPr>
          <p:cNvCxnSpPr>
            <a:cxnSpLocks/>
          </p:cNvCxnSpPr>
          <p:nvPr/>
        </p:nvCxnSpPr>
        <p:spPr>
          <a:xfrm>
            <a:off x="0" y="101607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21B6B-36EE-25F1-6F74-D1A207C5FD3D}"/>
              </a:ext>
            </a:extLst>
          </p:cNvPr>
          <p:cNvCxnSpPr>
            <a:cxnSpLocks/>
          </p:cNvCxnSpPr>
          <p:nvPr/>
        </p:nvCxnSpPr>
        <p:spPr>
          <a:xfrm>
            <a:off x="0" y="3304221"/>
            <a:ext cx="232759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D45F4B-B6DE-9CDD-4BF6-2ABDF14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14" y="1057373"/>
            <a:ext cx="3248004" cy="2117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948B7C-F979-AE01-A632-72C52EC64DCB}"/>
              </a:ext>
            </a:extLst>
          </p:cNvPr>
          <p:cNvSpPr txBox="1"/>
          <p:nvPr/>
        </p:nvSpPr>
        <p:spPr>
          <a:xfrm>
            <a:off x="2645228" y="231601"/>
            <a:ext cx="867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American Airlines Accidents and Fatalities from 2000 - 2020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FCCE5130-25CA-F694-1529-1CB71E8BB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64" y="1250705"/>
            <a:ext cx="5607295" cy="56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1FF72-C83D-DEE6-EFA5-6C9A33840F9B}"/>
              </a:ext>
            </a:extLst>
          </p:cNvPr>
          <p:cNvSpPr/>
          <p:nvPr/>
        </p:nvSpPr>
        <p:spPr>
          <a:xfrm>
            <a:off x="-6818" y="3304221"/>
            <a:ext cx="2334412" cy="3553779"/>
          </a:xfrm>
          <a:prstGeom prst="rect">
            <a:avLst/>
          </a:prstGeom>
          <a:solidFill>
            <a:srgbClr val="0F5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57A1F-90A9-C8AF-7CA0-5BCC72FCCEDE}"/>
              </a:ext>
            </a:extLst>
          </p:cNvPr>
          <p:cNvSpPr/>
          <p:nvPr/>
        </p:nvSpPr>
        <p:spPr>
          <a:xfrm>
            <a:off x="1" y="0"/>
            <a:ext cx="2327592" cy="1016077"/>
          </a:xfrm>
          <a:prstGeom prst="rect">
            <a:avLst/>
          </a:prstGeom>
          <a:solidFill>
            <a:srgbClr val="E41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DAEA1-C5A9-8DCD-C48A-126663AC8DF3}"/>
              </a:ext>
            </a:extLst>
          </p:cNvPr>
          <p:cNvCxnSpPr/>
          <p:nvPr/>
        </p:nvCxnSpPr>
        <p:spPr>
          <a:xfrm>
            <a:off x="232759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68E524-6A17-9504-3FCC-3003095FBC03}"/>
              </a:ext>
            </a:extLst>
          </p:cNvPr>
          <p:cNvCxnSpPr>
            <a:cxnSpLocks/>
          </p:cNvCxnSpPr>
          <p:nvPr/>
        </p:nvCxnSpPr>
        <p:spPr>
          <a:xfrm>
            <a:off x="0" y="101607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21B6B-36EE-25F1-6F74-D1A207C5FD3D}"/>
              </a:ext>
            </a:extLst>
          </p:cNvPr>
          <p:cNvCxnSpPr>
            <a:cxnSpLocks/>
          </p:cNvCxnSpPr>
          <p:nvPr/>
        </p:nvCxnSpPr>
        <p:spPr>
          <a:xfrm>
            <a:off x="0" y="3304221"/>
            <a:ext cx="232759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DD45F4B-B6DE-9CDD-4BF6-2ABDF14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14" y="1057373"/>
            <a:ext cx="3248004" cy="2117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4C7C1-48B6-A342-9EAC-5328039F5D42}"/>
              </a:ext>
            </a:extLst>
          </p:cNvPr>
          <p:cNvSpPr txBox="1"/>
          <p:nvPr/>
        </p:nvSpPr>
        <p:spPr>
          <a:xfrm>
            <a:off x="2645228" y="231601"/>
            <a:ext cx="756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Net Profit and Total Operating Revenue 2000 - 2025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01212CF-3F22-B4DB-BA51-CDE926CD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8" y="1338891"/>
            <a:ext cx="9455208" cy="51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7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Cable</dc:creator>
  <cp:lastModifiedBy>Kimberly Cable</cp:lastModifiedBy>
  <cp:revision>11</cp:revision>
  <dcterms:created xsi:type="dcterms:W3CDTF">2022-10-01T17:35:00Z</dcterms:created>
  <dcterms:modified xsi:type="dcterms:W3CDTF">2022-10-04T22:04:33Z</dcterms:modified>
</cp:coreProperties>
</file>