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A0798-B993-463F-8710-4374525A76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7F43C05-1200-4E09-A48A-51E40E633659}">
      <dgm:prSet/>
      <dgm:spPr/>
      <dgm:t>
        <a:bodyPr/>
        <a:lstStyle/>
        <a:p>
          <a:r>
            <a:rPr lang="es-ES"/>
            <a:t>Selected relevant tables and variables</a:t>
          </a:r>
          <a:endParaRPr lang="en-US"/>
        </a:p>
      </dgm:t>
    </dgm:pt>
    <dgm:pt modelId="{27D5BA82-4123-4C1D-804D-345AF7C0A6ED}" type="parTrans" cxnId="{B0891E7F-12B5-4300-8183-4D44232504ED}">
      <dgm:prSet/>
      <dgm:spPr/>
      <dgm:t>
        <a:bodyPr/>
        <a:lstStyle/>
        <a:p>
          <a:endParaRPr lang="en-US"/>
        </a:p>
      </dgm:t>
    </dgm:pt>
    <dgm:pt modelId="{9011F3A0-9525-4747-B73E-3DF8B0DC3353}" type="sibTrans" cxnId="{B0891E7F-12B5-4300-8183-4D44232504ED}">
      <dgm:prSet/>
      <dgm:spPr/>
      <dgm:t>
        <a:bodyPr/>
        <a:lstStyle/>
        <a:p>
          <a:endParaRPr lang="en-US"/>
        </a:p>
      </dgm:t>
    </dgm:pt>
    <dgm:pt modelId="{F94235F7-E7BB-47AA-9F98-5C96792F7AE2}">
      <dgm:prSet/>
      <dgm:spPr/>
      <dgm:t>
        <a:bodyPr/>
        <a:lstStyle/>
        <a:p>
          <a:r>
            <a:rPr lang="es-ES"/>
            <a:t>Agregated by product category  and date</a:t>
          </a:r>
          <a:endParaRPr lang="en-US"/>
        </a:p>
      </dgm:t>
    </dgm:pt>
    <dgm:pt modelId="{6D88DFFF-73EF-4A7D-9E4E-4FE0BDCEE205}" type="parTrans" cxnId="{DB82459B-92DF-41F5-BCBC-DF54642AE012}">
      <dgm:prSet/>
      <dgm:spPr/>
      <dgm:t>
        <a:bodyPr/>
        <a:lstStyle/>
        <a:p>
          <a:endParaRPr lang="en-US"/>
        </a:p>
      </dgm:t>
    </dgm:pt>
    <dgm:pt modelId="{06CD7673-3AE1-4130-84A2-165EEE6CDE6D}" type="sibTrans" cxnId="{DB82459B-92DF-41F5-BCBC-DF54642AE012}">
      <dgm:prSet/>
      <dgm:spPr/>
      <dgm:t>
        <a:bodyPr/>
        <a:lstStyle/>
        <a:p>
          <a:endParaRPr lang="en-US"/>
        </a:p>
      </dgm:t>
    </dgm:pt>
    <dgm:pt modelId="{80B6536F-4961-41CD-8634-D1841D6AA023}">
      <dgm:prSet/>
      <dgm:spPr/>
      <dgm:t>
        <a:bodyPr/>
        <a:lstStyle/>
        <a:p>
          <a:r>
            <a:rPr lang="es-ES"/>
            <a:t>Merged data into a single table</a:t>
          </a:r>
          <a:endParaRPr lang="en-US"/>
        </a:p>
      </dgm:t>
    </dgm:pt>
    <dgm:pt modelId="{0406E45F-5277-4639-8F21-3574FCC5341B}" type="parTrans" cxnId="{396F4C07-4B9D-49C1-BA23-DC5D6C55AB77}">
      <dgm:prSet/>
      <dgm:spPr/>
      <dgm:t>
        <a:bodyPr/>
        <a:lstStyle/>
        <a:p>
          <a:endParaRPr lang="en-US"/>
        </a:p>
      </dgm:t>
    </dgm:pt>
    <dgm:pt modelId="{C97D9B17-2A71-4F3F-90D2-FB1ABC6A6E8E}" type="sibTrans" cxnId="{396F4C07-4B9D-49C1-BA23-DC5D6C55AB77}">
      <dgm:prSet/>
      <dgm:spPr/>
      <dgm:t>
        <a:bodyPr/>
        <a:lstStyle/>
        <a:p>
          <a:endParaRPr lang="en-US"/>
        </a:p>
      </dgm:t>
    </dgm:pt>
    <dgm:pt modelId="{4700DE3E-41EE-4FCB-90C9-D275C3B04A32}" type="pres">
      <dgm:prSet presAssocID="{3D3A0798-B993-463F-8710-4374525A767B}" presName="root" presStyleCnt="0">
        <dgm:presLayoutVars>
          <dgm:dir/>
          <dgm:resizeHandles val="exact"/>
        </dgm:presLayoutVars>
      </dgm:prSet>
      <dgm:spPr/>
    </dgm:pt>
    <dgm:pt modelId="{3283FBA8-E13E-49DC-9B8C-03363F420D77}" type="pres">
      <dgm:prSet presAssocID="{3D3A0798-B993-463F-8710-4374525A767B}" presName="container" presStyleCnt="0">
        <dgm:presLayoutVars>
          <dgm:dir/>
          <dgm:resizeHandles val="exact"/>
        </dgm:presLayoutVars>
      </dgm:prSet>
      <dgm:spPr/>
    </dgm:pt>
    <dgm:pt modelId="{9FB1E5EA-1B47-46DC-A3A1-F2166BB6A0E8}" type="pres">
      <dgm:prSet presAssocID="{F7F43C05-1200-4E09-A48A-51E40E633659}" presName="compNode" presStyleCnt="0"/>
      <dgm:spPr/>
    </dgm:pt>
    <dgm:pt modelId="{2AE2FA11-760D-41A4-990B-1BBD16E8AD8A}" type="pres">
      <dgm:prSet presAssocID="{F7F43C05-1200-4E09-A48A-51E40E633659}" presName="iconBgRect" presStyleLbl="bgShp" presStyleIdx="0" presStyleCnt="3"/>
      <dgm:spPr/>
    </dgm:pt>
    <dgm:pt modelId="{879BC73C-F615-453F-8E45-7A921ADB6817}" type="pres">
      <dgm:prSet presAssocID="{F7F43C05-1200-4E09-A48A-51E40E6336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A2BA917-1292-47E2-98FC-86C350560F72}" type="pres">
      <dgm:prSet presAssocID="{F7F43C05-1200-4E09-A48A-51E40E633659}" presName="spaceRect" presStyleCnt="0"/>
      <dgm:spPr/>
    </dgm:pt>
    <dgm:pt modelId="{D492585B-8D71-46BD-B99F-6E1579B42ABA}" type="pres">
      <dgm:prSet presAssocID="{F7F43C05-1200-4E09-A48A-51E40E633659}" presName="textRect" presStyleLbl="revTx" presStyleIdx="0" presStyleCnt="3">
        <dgm:presLayoutVars>
          <dgm:chMax val="1"/>
          <dgm:chPref val="1"/>
        </dgm:presLayoutVars>
      </dgm:prSet>
      <dgm:spPr/>
    </dgm:pt>
    <dgm:pt modelId="{C7B4A50E-20FC-4ED6-B6C1-BEAA6E0ED51A}" type="pres">
      <dgm:prSet presAssocID="{9011F3A0-9525-4747-B73E-3DF8B0DC3353}" presName="sibTrans" presStyleLbl="sibTrans2D1" presStyleIdx="0" presStyleCnt="0"/>
      <dgm:spPr/>
    </dgm:pt>
    <dgm:pt modelId="{89A9CB57-9CE5-4314-ABC5-CCBEC735646A}" type="pres">
      <dgm:prSet presAssocID="{F94235F7-E7BB-47AA-9F98-5C96792F7AE2}" presName="compNode" presStyleCnt="0"/>
      <dgm:spPr/>
    </dgm:pt>
    <dgm:pt modelId="{7FFC7F9B-714A-4D03-A841-CD68302ACD4F}" type="pres">
      <dgm:prSet presAssocID="{F94235F7-E7BB-47AA-9F98-5C96792F7AE2}" presName="iconBgRect" presStyleLbl="bgShp" presStyleIdx="1" presStyleCnt="3"/>
      <dgm:spPr/>
    </dgm:pt>
    <dgm:pt modelId="{8993F5BE-A111-496D-A0B5-DF3247F18FB3}" type="pres">
      <dgm:prSet presAssocID="{F94235F7-E7BB-47AA-9F98-5C96792F7A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alo"/>
        </a:ext>
      </dgm:extLst>
    </dgm:pt>
    <dgm:pt modelId="{BCFEF71B-0DB5-4F81-A72E-91EA0601357A}" type="pres">
      <dgm:prSet presAssocID="{F94235F7-E7BB-47AA-9F98-5C96792F7AE2}" presName="spaceRect" presStyleCnt="0"/>
      <dgm:spPr/>
    </dgm:pt>
    <dgm:pt modelId="{6340BAA6-2838-4FFB-B568-EFA856DAF7C3}" type="pres">
      <dgm:prSet presAssocID="{F94235F7-E7BB-47AA-9F98-5C96792F7AE2}" presName="textRect" presStyleLbl="revTx" presStyleIdx="1" presStyleCnt="3">
        <dgm:presLayoutVars>
          <dgm:chMax val="1"/>
          <dgm:chPref val="1"/>
        </dgm:presLayoutVars>
      </dgm:prSet>
      <dgm:spPr/>
    </dgm:pt>
    <dgm:pt modelId="{47554B87-BCCA-4392-BE70-6473DC7B1ACE}" type="pres">
      <dgm:prSet presAssocID="{06CD7673-3AE1-4130-84A2-165EEE6CDE6D}" presName="sibTrans" presStyleLbl="sibTrans2D1" presStyleIdx="0" presStyleCnt="0"/>
      <dgm:spPr/>
    </dgm:pt>
    <dgm:pt modelId="{F69F31D3-192C-4B04-BCC1-F6C0E5431874}" type="pres">
      <dgm:prSet presAssocID="{80B6536F-4961-41CD-8634-D1841D6AA023}" presName="compNode" presStyleCnt="0"/>
      <dgm:spPr/>
    </dgm:pt>
    <dgm:pt modelId="{67DE0B20-F1F4-4C8B-A011-82EEB3609972}" type="pres">
      <dgm:prSet presAssocID="{80B6536F-4961-41CD-8634-D1841D6AA023}" presName="iconBgRect" presStyleLbl="bgShp" presStyleIdx="2" presStyleCnt="3"/>
      <dgm:spPr/>
    </dgm:pt>
    <dgm:pt modelId="{4A1EC74C-5000-4BFA-A2C9-D7AF2999C52A}" type="pres">
      <dgm:prSet presAssocID="{80B6536F-4961-41CD-8634-D1841D6AA0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08643452-73BA-41B7-9D37-1B3718DE30BE}" type="pres">
      <dgm:prSet presAssocID="{80B6536F-4961-41CD-8634-D1841D6AA023}" presName="spaceRect" presStyleCnt="0"/>
      <dgm:spPr/>
    </dgm:pt>
    <dgm:pt modelId="{B653FA3E-937F-4CE0-838C-E196C7EF5882}" type="pres">
      <dgm:prSet presAssocID="{80B6536F-4961-41CD-8634-D1841D6AA0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6F4C07-4B9D-49C1-BA23-DC5D6C55AB77}" srcId="{3D3A0798-B993-463F-8710-4374525A767B}" destId="{80B6536F-4961-41CD-8634-D1841D6AA023}" srcOrd="2" destOrd="0" parTransId="{0406E45F-5277-4639-8F21-3574FCC5341B}" sibTransId="{C97D9B17-2A71-4F3F-90D2-FB1ABC6A6E8E}"/>
    <dgm:cxn modelId="{CFFA6A1D-963D-4592-837A-F4E521301378}" type="presOf" srcId="{F7F43C05-1200-4E09-A48A-51E40E633659}" destId="{D492585B-8D71-46BD-B99F-6E1579B42ABA}" srcOrd="0" destOrd="0" presId="urn:microsoft.com/office/officeart/2018/2/layout/IconCircleList"/>
    <dgm:cxn modelId="{2275A32D-1FF3-4779-AF3C-80176D95B0C3}" type="presOf" srcId="{3D3A0798-B993-463F-8710-4374525A767B}" destId="{4700DE3E-41EE-4FCB-90C9-D275C3B04A32}" srcOrd="0" destOrd="0" presId="urn:microsoft.com/office/officeart/2018/2/layout/IconCircleList"/>
    <dgm:cxn modelId="{4F1B0B78-3ED5-4A28-9860-78DD1A2F2096}" type="presOf" srcId="{06CD7673-3AE1-4130-84A2-165EEE6CDE6D}" destId="{47554B87-BCCA-4392-BE70-6473DC7B1ACE}" srcOrd="0" destOrd="0" presId="urn:microsoft.com/office/officeart/2018/2/layout/IconCircleList"/>
    <dgm:cxn modelId="{B0891E7F-12B5-4300-8183-4D44232504ED}" srcId="{3D3A0798-B993-463F-8710-4374525A767B}" destId="{F7F43C05-1200-4E09-A48A-51E40E633659}" srcOrd="0" destOrd="0" parTransId="{27D5BA82-4123-4C1D-804D-345AF7C0A6ED}" sibTransId="{9011F3A0-9525-4747-B73E-3DF8B0DC3353}"/>
    <dgm:cxn modelId="{01D19E97-F527-4A93-BB7F-807E5D73C337}" type="presOf" srcId="{9011F3A0-9525-4747-B73E-3DF8B0DC3353}" destId="{C7B4A50E-20FC-4ED6-B6C1-BEAA6E0ED51A}" srcOrd="0" destOrd="0" presId="urn:microsoft.com/office/officeart/2018/2/layout/IconCircleList"/>
    <dgm:cxn modelId="{DB82459B-92DF-41F5-BCBC-DF54642AE012}" srcId="{3D3A0798-B993-463F-8710-4374525A767B}" destId="{F94235F7-E7BB-47AA-9F98-5C96792F7AE2}" srcOrd="1" destOrd="0" parTransId="{6D88DFFF-73EF-4A7D-9E4E-4FE0BDCEE205}" sibTransId="{06CD7673-3AE1-4130-84A2-165EEE6CDE6D}"/>
    <dgm:cxn modelId="{F0B642D4-50AD-481A-ABE7-95242DB52764}" type="presOf" srcId="{80B6536F-4961-41CD-8634-D1841D6AA023}" destId="{B653FA3E-937F-4CE0-838C-E196C7EF5882}" srcOrd="0" destOrd="0" presId="urn:microsoft.com/office/officeart/2018/2/layout/IconCircleList"/>
    <dgm:cxn modelId="{3DC94AE0-864F-4D7F-9AC9-365F294AFADD}" type="presOf" srcId="{F94235F7-E7BB-47AA-9F98-5C96792F7AE2}" destId="{6340BAA6-2838-4FFB-B568-EFA856DAF7C3}" srcOrd="0" destOrd="0" presId="urn:microsoft.com/office/officeart/2018/2/layout/IconCircleList"/>
    <dgm:cxn modelId="{4A9D653E-280D-4125-945B-C6A0C994C5B3}" type="presParOf" srcId="{4700DE3E-41EE-4FCB-90C9-D275C3B04A32}" destId="{3283FBA8-E13E-49DC-9B8C-03363F420D77}" srcOrd="0" destOrd="0" presId="urn:microsoft.com/office/officeart/2018/2/layout/IconCircleList"/>
    <dgm:cxn modelId="{9B5AE341-3059-4E02-944E-FFD0B52ECB63}" type="presParOf" srcId="{3283FBA8-E13E-49DC-9B8C-03363F420D77}" destId="{9FB1E5EA-1B47-46DC-A3A1-F2166BB6A0E8}" srcOrd="0" destOrd="0" presId="urn:microsoft.com/office/officeart/2018/2/layout/IconCircleList"/>
    <dgm:cxn modelId="{E3E44DB5-3A8F-42C8-AAC0-4062436ADDAC}" type="presParOf" srcId="{9FB1E5EA-1B47-46DC-A3A1-F2166BB6A0E8}" destId="{2AE2FA11-760D-41A4-990B-1BBD16E8AD8A}" srcOrd="0" destOrd="0" presId="urn:microsoft.com/office/officeart/2018/2/layout/IconCircleList"/>
    <dgm:cxn modelId="{F639B63A-1BD9-48E7-811D-04DDE8275CE7}" type="presParOf" srcId="{9FB1E5EA-1B47-46DC-A3A1-F2166BB6A0E8}" destId="{879BC73C-F615-453F-8E45-7A921ADB6817}" srcOrd="1" destOrd="0" presId="urn:microsoft.com/office/officeart/2018/2/layout/IconCircleList"/>
    <dgm:cxn modelId="{5E5D9387-84E1-4933-A3B6-BEE4F84CB769}" type="presParOf" srcId="{9FB1E5EA-1B47-46DC-A3A1-F2166BB6A0E8}" destId="{4A2BA917-1292-47E2-98FC-86C350560F72}" srcOrd="2" destOrd="0" presId="urn:microsoft.com/office/officeart/2018/2/layout/IconCircleList"/>
    <dgm:cxn modelId="{DE8C9E3A-AC10-41EC-BBF8-596EBA11FECC}" type="presParOf" srcId="{9FB1E5EA-1B47-46DC-A3A1-F2166BB6A0E8}" destId="{D492585B-8D71-46BD-B99F-6E1579B42ABA}" srcOrd="3" destOrd="0" presId="urn:microsoft.com/office/officeart/2018/2/layout/IconCircleList"/>
    <dgm:cxn modelId="{ACF4B978-ECDB-49E3-9AA2-CF2A14FBF9E7}" type="presParOf" srcId="{3283FBA8-E13E-49DC-9B8C-03363F420D77}" destId="{C7B4A50E-20FC-4ED6-B6C1-BEAA6E0ED51A}" srcOrd="1" destOrd="0" presId="urn:microsoft.com/office/officeart/2018/2/layout/IconCircleList"/>
    <dgm:cxn modelId="{3F6AD3B3-8379-48A6-8F1E-6704826BCA3E}" type="presParOf" srcId="{3283FBA8-E13E-49DC-9B8C-03363F420D77}" destId="{89A9CB57-9CE5-4314-ABC5-CCBEC735646A}" srcOrd="2" destOrd="0" presId="urn:microsoft.com/office/officeart/2018/2/layout/IconCircleList"/>
    <dgm:cxn modelId="{78322F40-E041-484F-92C1-246675EDD53E}" type="presParOf" srcId="{89A9CB57-9CE5-4314-ABC5-CCBEC735646A}" destId="{7FFC7F9B-714A-4D03-A841-CD68302ACD4F}" srcOrd="0" destOrd="0" presId="urn:microsoft.com/office/officeart/2018/2/layout/IconCircleList"/>
    <dgm:cxn modelId="{BCA3EFEA-F483-42BB-BB0E-6CF3463DFEB6}" type="presParOf" srcId="{89A9CB57-9CE5-4314-ABC5-CCBEC735646A}" destId="{8993F5BE-A111-496D-A0B5-DF3247F18FB3}" srcOrd="1" destOrd="0" presId="urn:microsoft.com/office/officeart/2018/2/layout/IconCircleList"/>
    <dgm:cxn modelId="{9CD4CC14-05BD-4CCC-92DE-4AFC311B21DF}" type="presParOf" srcId="{89A9CB57-9CE5-4314-ABC5-CCBEC735646A}" destId="{BCFEF71B-0DB5-4F81-A72E-91EA0601357A}" srcOrd="2" destOrd="0" presId="urn:microsoft.com/office/officeart/2018/2/layout/IconCircleList"/>
    <dgm:cxn modelId="{467B8D67-A6E7-493C-91EF-A055D8E41678}" type="presParOf" srcId="{89A9CB57-9CE5-4314-ABC5-CCBEC735646A}" destId="{6340BAA6-2838-4FFB-B568-EFA856DAF7C3}" srcOrd="3" destOrd="0" presId="urn:microsoft.com/office/officeart/2018/2/layout/IconCircleList"/>
    <dgm:cxn modelId="{A886972E-6ABB-4823-9BAC-93A69676E602}" type="presParOf" srcId="{3283FBA8-E13E-49DC-9B8C-03363F420D77}" destId="{47554B87-BCCA-4392-BE70-6473DC7B1ACE}" srcOrd="3" destOrd="0" presId="urn:microsoft.com/office/officeart/2018/2/layout/IconCircleList"/>
    <dgm:cxn modelId="{762B5BAF-53D1-43A0-95B1-8DA4A7F60015}" type="presParOf" srcId="{3283FBA8-E13E-49DC-9B8C-03363F420D77}" destId="{F69F31D3-192C-4B04-BCC1-F6C0E5431874}" srcOrd="4" destOrd="0" presId="urn:microsoft.com/office/officeart/2018/2/layout/IconCircleList"/>
    <dgm:cxn modelId="{954F3BE4-48D6-4063-AA16-C6D6C0C55DD9}" type="presParOf" srcId="{F69F31D3-192C-4B04-BCC1-F6C0E5431874}" destId="{67DE0B20-F1F4-4C8B-A011-82EEB3609972}" srcOrd="0" destOrd="0" presId="urn:microsoft.com/office/officeart/2018/2/layout/IconCircleList"/>
    <dgm:cxn modelId="{4150A617-5AD4-4275-A47A-7650B747D9B7}" type="presParOf" srcId="{F69F31D3-192C-4B04-BCC1-F6C0E5431874}" destId="{4A1EC74C-5000-4BFA-A2C9-D7AF2999C52A}" srcOrd="1" destOrd="0" presId="urn:microsoft.com/office/officeart/2018/2/layout/IconCircleList"/>
    <dgm:cxn modelId="{65882BB7-D774-48BD-AEF0-1302EFDCDF28}" type="presParOf" srcId="{F69F31D3-192C-4B04-BCC1-F6C0E5431874}" destId="{08643452-73BA-41B7-9D37-1B3718DE30BE}" srcOrd="2" destOrd="0" presId="urn:microsoft.com/office/officeart/2018/2/layout/IconCircleList"/>
    <dgm:cxn modelId="{A5DD1982-D29D-4B87-BEA1-CAC67A127B76}" type="presParOf" srcId="{F69F31D3-192C-4B04-BCC1-F6C0E5431874}" destId="{B653FA3E-937F-4CE0-838C-E196C7EF58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2FA11-760D-41A4-990B-1BBD16E8AD8A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BC73C-F615-453F-8E45-7A921ADB6817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2585B-8D71-46BD-B99F-6E1579B42ABA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Selected relevant tables and variables</a:t>
          </a:r>
          <a:endParaRPr lang="en-US" sz="2100" kern="1200"/>
        </a:p>
      </dsp:txBody>
      <dsp:txXfrm>
        <a:off x="1172126" y="1525815"/>
        <a:ext cx="2114937" cy="897246"/>
      </dsp:txXfrm>
    </dsp:sp>
    <dsp:sp modelId="{7FFC7F9B-714A-4D03-A841-CD68302ACD4F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3F5BE-A111-496D-A0B5-DF3247F18FB3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0BAA6-2838-4FFB-B568-EFA856DAF7C3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Agregated by product category  and date</a:t>
          </a:r>
          <a:endParaRPr lang="en-US" sz="2100" kern="1200"/>
        </a:p>
      </dsp:txBody>
      <dsp:txXfrm>
        <a:off x="4745088" y="1525815"/>
        <a:ext cx="2114937" cy="897246"/>
      </dsp:txXfrm>
    </dsp:sp>
    <dsp:sp modelId="{67DE0B20-F1F4-4C8B-A011-82EEB3609972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C74C-5000-4BFA-A2C9-D7AF2999C52A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3FA3E-937F-4CE0-838C-E196C7EF5882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Merged data into a single table</a:t>
          </a:r>
          <a:endParaRPr lang="en-US" sz="2100" kern="1200"/>
        </a:p>
      </dsp:txBody>
      <dsp:txXfrm>
        <a:off x="8318049" y="152581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DCBF3-5A8C-E468-E480-1C58B162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0C3FA-5475-4A38-DB4B-D2F37C710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A982C-87FA-B843-B3E0-7B4F38E4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B04B1-2708-A18C-1560-63562E1C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0C881-A9C8-F0B9-C60A-F4FBAA1D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B3B8-AA7F-35AA-A412-F8810E13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DADB3F-27C6-6CF4-41CA-859F56CC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89DE9-CFC0-C676-CB5E-A8A24F5A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41804-2EE6-A2A8-B53A-7F3176D4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9AA5E-321B-1D1C-C5BF-6DD031E4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5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D58ED7-DDAC-43AE-E792-2B3388448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3928DE-2B75-5E36-6044-64C39E0A4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0986C-1CB2-E195-0FCF-91E6824A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EE8A6-445E-630A-F0F7-59E67BF8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10D2D-EAAB-A769-7E5C-D8D29B10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20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05FC-1E7F-95C9-FE3F-C18BA99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4A0DF-1C6C-C510-B666-294AD47B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56D17-EC52-E8F5-B3F4-01EC935A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0611C-D4C6-62AB-7A19-5FA1F38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218B9-DB27-5B74-B6D5-161DC0A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32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76100-0BB9-19EB-EDA2-98DB753E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D4AB3-F0AF-007C-BD0A-9E9E12BD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D11C3-F009-2BC7-85AB-9BB36A8D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EB37A-45A2-7509-5430-3DD3EC5A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1D352-70C3-AED7-5942-00127B82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5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5C657-2C04-45D1-0D1A-9AA7DC92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86BD5-22D5-2D15-1D45-8BA90603E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8314AD-8CFB-C400-53B1-B9702D6E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AD2EE-3228-DC23-642F-51EA37CF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625AB6-F032-2FF1-ED94-291A4A9B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DE8CA1-3C4C-0AF6-A9CF-12B8142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1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C5B82-A1E5-ABDC-7DA4-3A2F3869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80461-7EEB-C99F-6DDB-7FB6250D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EDFB5-CAEB-F9F2-351A-E86F37EC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F3BEBA-6BC1-4CD5-63B9-F5356CE79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EF82FA-B343-995C-F86C-0396AD9E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08810B-5765-D390-CEAD-39E11AC5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D88DBC-B266-6518-BEDF-BF73DDC3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17A16-5DB1-2712-3E5C-1ABB47EA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92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AE95D-21F0-0BA2-56DE-1D812670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0D705-0ECA-0227-64D4-64DB2CD6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D4B1B8-BFD3-7502-8E20-ADC22BD4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A851D7-D74E-9E2F-5EF6-B5C631A0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79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F69869-326C-A8EA-430A-19C3A356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E2D49D-976A-4A54-5812-82032AD5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037088-ABD7-63CF-E8B1-6668FA59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92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1A8DE-93BB-EC08-B18D-BB03AF4C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78DC6-B294-1B2B-066D-8BC8810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51007F-9C3A-EF48-9F08-8B0E45643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86543-8C8A-D98C-7F15-A5789C75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4F216-6DE8-3C10-2FF0-08E8616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D33DA4-A889-95C0-5D7A-3396C345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631DB-3886-06D4-1707-8627F6FC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BA913C-9817-319D-9FED-0FD8DCA9E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2F04CC-848E-6A69-D523-A50FA5EC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6B0E1-3B22-3D2F-85EA-7CA3DF4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8D02E-A223-FBA6-81F5-D14A0C11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B790-BA85-51ED-DB68-655AC56A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3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026CA8-C576-1640-8E13-F4B4F3F1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5EA12-E071-25E5-E40C-D9E80E7D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2C870-17A6-CF81-ED66-40C954DB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8FF-41E4-4906-A54F-C9DEC3F8F58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D2F09-9B18-7586-0E6C-03AF94C09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5BD07-18F3-C9A2-9904-2E3D3A28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7402-61F1-4EAF-9873-EA4F981E4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1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10B4DF-37EA-4517-9E14-9EA653DB9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C1700FF-A888-40BD-B7A8-49BAF91B5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1276" y="-2665477"/>
            <a:ext cx="5486400" cy="12188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F6B2FE-EAAA-B536-60B1-ACDA48E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914399"/>
            <a:ext cx="7677150" cy="23405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the relationship between marketing spending and revenue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E982E-C333-3F25-9648-771A287B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7450" y="3483591"/>
            <a:ext cx="7677150" cy="2564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(very) short summary of the 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B600C-BBE3-45A9-B6EC-5A53D78C6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B9C01-EECD-47C9-96B3-6E1CAA962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8D2ED-FA69-2B08-FCDB-50938E0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SQL QUERY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D94333C-2D50-1D91-BF65-52458CACA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1150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0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AD370F-9F79-2A8C-9068-7EEAE407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Additional 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EF019-3E88-A55F-B4F8-A08761CF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ES" sz="2200"/>
              <a:t>Grouping by quarter to avoid rank defficiency</a:t>
            </a:r>
          </a:p>
          <a:p>
            <a:r>
              <a:rPr lang="en-US" sz="2200"/>
              <a:t>Omitting variables to avoid mulicollinearity and based on ambiguous definitions.</a:t>
            </a:r>
          </a:p>
        </p:txBody>
      </p:sp>
    </p:spTree>
    <p:extLst>
      <p:ext uri="{BB962C8B-B14F-4D97-AF65-F5344CB8AC3E}">
        <p14:creationId xmlns:p14="http://schemas.microsoft.com/office/powerpoint/2010/main" val="155760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73594-44C1-E807-1F5A-A4E90433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3E0D01-EFE6-6361-91E5-973AF41BD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relationship with diminishing returns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3DF114C-A496-B43A-EA9C-402ED2C03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81950"/>
            <a:ext cx="7214616" cy="52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016F2-B83A-64E7-E2F7-7D2A0154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3B9DE-DA40-D983-A4A5-ADFA8EA8E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relationship across quarters and product types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15604A2-97FB-CC63-DE42-BFE0189BBD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809004"/>
            <a:ext cx="7214616" cy="52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4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34BC19-C08B-3EEA-0DD6-7D1CF18C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8EBE1-2D38-9D27-6DE9-1CE71E5C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Lowest levels of expenditure densely grouped toward the lower tail of the revenue distribution.</a:t>
            </a:r>
          </a:p>
        </p:txBody>
      </p:sp>
      <p:pic>
        <p:nvPicPr>
          <p:cNvPr id="6" name="Marcador de contenido 5" descr="Gráfico, Histograma&#10;&#10;Descripción generada automáticamente">
            <a:extLst>
              <a:ext uri="{FF2B5EF4-FFF2-40B4-BE49-F238E27FC236}">
                <a16:creationId xmlns:a16="http://schemas.microsoft.com/office/drawing/2014/main" id="{51CACDD6-DE3E-BF13-8414-6FF3D0FDB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B4103-1FDA-3C62-43B3-0AC082F9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Parametric models (TWFE and ME)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E031C-A248-6C9B-CDF2-702B2CBD6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200" dirty="0"/>
              <a:t>Similar estimations, closer along the upper bounds.</a:t>
            </a:r>
          </a:p>
          <a:p>
            <a:r>
              <a:rPr lang="en-US" sz="2200" dirty="0"/>
              <a:t>Provide evidence that there is a statistically significant relationship between some categories of expenditure and revenue.</a:t>
            </a:r>
          </a:p>
          <a:p>
            <a:r>
              <a:rPr lang="en-US" sz="2200" dirty="0"/>
              <a:t>Might still be affected by rank deficiency.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0BBEE1-84D3-3900-E3F9-54184ADE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034" y="2569464"/>
            <a:ext cx="3344487" cy="3678936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73F1EDB-3D9A-3A06-DEEE-61099F0F52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0568" y="2843784"/>
            <a:ext cx="3739715" cy="34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A94F65-8D32-6621-E216-6070F5C8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 (XGBoost)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91AD7-2045-29F3-FBB4-5335B6AF7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Modest importance of the expenditure variables in predicting the response variable.</a:t>
            </a:r>
          </a:p>
          <a:p>
            <a:r>
              <a:rPr lang="en-US" sz="2200" dirty="0"/>
              <a:t>Other variables appear to be more important</a:t>
            </a:r>
          </a:p>
          <a:p>
            <a:r>
              <a:rPr lang="en-US" sz="2200" dirty="0"/>
              <a:t>Perhaps due to a lack of variability in expenditures along the observation period.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E2A48F-D9D7-5B55-E44D-9610ACC892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0300" y="1202604"/>
            <a:ext cx="3435609" cy="50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422D57F-A192-D28A-D014-A57A626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Concluding</a:t>
            </a:r>
            <a:r>
              <a:rPr lang="es-ES" dirty="0"/>
              <a:t> </a:t>
            </a:r>
            <a:r>
              <a:rPr lang="es-ES" dirty="0" err="1"/>
              <a:t>remarks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3DD59-A6AF-35A7-7281-C2D7C3D4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Marketing </a:t>
            </a:r>
            <a:r>
              <a:rPr lang="es-ES" dirty="0" err="1"/>
              <a:t>expenditures</a:t>
            </a:r>
            <a:r>
              <a:rPr lang="es-ES" dirty="0"/>
              <a:t> in </a:t>
            </a:r>
            <a:r>
              <a:rPr lang="es-ES" dirty="0" err="1"/>
              <a:t>this</a:t>
            </a:r>
            <a:r>
              <a:rPr lang="es-ES" dirty="0"/>
              <a:t> case </a:t>
            </a:r>
            <a:r>
              <a:rPr lang="es-ES" dirty="0" err="1"/>
              <a:t>have</a:t>
            </a:r>
            <a:r>
              <a:rPr lang="es-ES" dirty="0"/>
              <a:t> no </a:t>
            </a:r>
            <a:r>
              <a:rPr lang="es-ES" dirty="0" err="1"/>
              <a:t>clear</a:t>
            </a:r>
            <a:r>
              <a:rPr lang="es-ES" dirty="0"/>
              <a:t> </a:t>
            </a:r>
            <a:r>
              <a:rPr lang="es-ES" dirty="0" err="1"/>
              <a:t>evidence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capable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sales. </a:t>
            </a:r>
            <a:r>
              <a:rPr lang="es-ES" dirty="0" err="1"/>
              <a:t>Other</a:t>
            </a:r>
            <a:r>
              <a:rPr lang="es-ES" dirty="0"/>
              <a:t> variables </a:t>
            </a:r>
            <a:r>
              <a:rPr lang="es-ES" dirty="0" err="1"/>
              <a:t>have</a:t>
            </a:r>
            <a:r>
              <a:rPr lang="es-ES" dirty="0"/>
              <a:t> more predictive </a:t>
            </a:r>
            <a:r>
              <a:rPr lang="es-ES" dirty="0" err="1"/>
              <a:t>power</a:t>
            </a:r>
            <a:r>
              <a:rPr lang="es-ES" dirty="0"/>
              <a:t>.</a:t>
            </a:r>
          </a:p>
          <a:p>
            <a:r>
              <a:rPr lang="es-ES" dirty="0" err="1"/>
              <a:t>Findings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robust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specifications</a:t>
            </a:r>
            <a:r>
              <a:rPr lang="es-ES" dirty="0"/>
              <a:t>. </a:t>
            </a:r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some</a:t>
            </a:r>
            <a:r>
              <a:rPr lang="es-ES" dirty="0"/>
              <a:t> variables </a:t>
            </a:r>
            <a:r>
              <a:rPr lang="es-ES" dirty="0" err="1"/>
              <a:t>seem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consistent</a:t>
            </a:r>
            <a:r>
              <a:rPr lang="es-ES" dirty="0"/>
              <a:t> </a:t>
            </a:r>
            <a:r>
              <a:rPr lang="es-ES" dirty="0" err="1"/>
              <a:t>impact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</a:t>
            </a:r>
            <a:r>
              <a:rPr lang="es-ES" dirty="0" err="1"/>
              <a:t>spending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TV).</a:t>
            </a:r>
          </a:p>
          <a:p>
            <a:r>
              <a:rPr lang="es-ES" dirty="0"/>
              <a:t>More data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.</a:t>
            </a:r>
          </a:p>
          <a:p>
            <a:r>
              <a:rPr lang="es-ES"/>
              <a:t>SEE MORE DETAILS IN THE COMPLETE REPORT.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425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239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Exploring the relationship between marketing spending and revenue</vt:lpstr>
      <vt:lpstr>SQL QUERY</vt:lpstr>
      <vt:lpstr>Additional preprocessing</vt:lpstr>
      <vt:lpstr>Data exploration</vt:lpstr>
      <vt:lpstr>Data exploration</vt:lpstr>
      <vt:lpstr>Data exploration</vt:lpstr>
      <vt:lpstr>Parametric models (TWFE and ME)</vt:lpstr>
      <vt:lpstr>Machine Learning Model (XGBoost)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marketing spending and revenue</dc:title>
  <dc:creator>Camilo Andrés Bonilla Hernández</dc:creator>
  <cp:lastModifiedBy>Camilo Andrés Bonilla Hernández</cp:lastModifiedBy>
  <cp:revision>1</cp:revision>
  <dcterms:created xsi:type="dcterms:W3CDTF">2023-03-27T05:49:18Z</dcterms:created>
  <dcterms:modified xsi:type="dcterms:W3CDTF">2023-03-27T07:37:02Z</dcterms:modified>
</cp:coreProperties>
</file>