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0BA5C-4D41-4D22-8585-9C61494E033B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3A1181-F35F-413B-9B28-527D9FEF6862}">
      <dgm:prSet/>
      <dgm:spPr/>
      <dgm:t>
        <a:bodyPr/>
        <a:lstStyle/>
        <a:p>
          <a:r>
            <a:rPr lang="en-US" dirty="0"/>
            <a:t>Vision system that constantly monitors the position of the ball. </a:t>
          </a:r>
        </a:p>
      </dgm:t>
    </dgm:pt>
    <dgm:pt modelId="{C51739AE-20A0-4AB8-83CD-6B6BC5B93311}" type="parTrans" cxnId="{E628F007-594A-455E-BF14-34E47F7F528E}">
      <dgm:prSet/>
      <dgm:spPr/>
      <dgm:t>
        <a:bodyPr/>
        <a:lstStyle/>
        <a:p>
          <a:endParaRPr lang="en-US"/>
        </a:p>
      </dgm:t>
    </dgm:pt>
    <dgm:pt modelId="{2A2C8364-A40F-4627-B36A-32F96381CCF7}" type="sibTrans" cxnId="{E628F007-594A-455E-BF14-34E47F7F528E}">
      <dgm:prSet/>
      <dgm:spPr/>
      <dgm:t>
        <a:bodyPr/>
        <a:lstStyle/>
        <a:p>
          <a:endParaRPr lang="en-US"/>
        </a:p>
      </dgm:t>
    </dgm:pt>
    <dgm:pt modelId="{4CD58777-3D58-41C5-9873-1DDF744B7E83}">
      <dgm:prSet/>
      <dgm:spPr/>
      <dgm:t>
        <a:bodyPr/>
        <a:lstStyle/>
        <a:p>
          <a:r>
            <a:rPr lang="en-US" dirty="0"/>
            <a:t>Use blob analysis to determine the position of the ball on the plate</a:t>
          </a:r>
        </a:p>
      </dgm:t>
    </dgm:pt>
    <dgm:pt modelId="{E9C44A5C-BBAC-422C-9E27-101B453D2380}" type="parTrans" cxnId="{4FD11980-0F04-426F-8570-304C92F2B5A6}">
      <dgm:prSet/>
      <dgm:spPr/>
      <dgm:t>
        <a:bodyPr/>
        <a:lstStyle/>
        <a:p>
          <a:endParaRPr lang="en-US"/>
        </a:p>
      </dgm:t>
    </dgm:pt>
    <dgm:pt modelId="{F39A128B-BAA6-4030-B8D3-4375EE36690B}" type="sibTrans" cxnId="{4FD11980-0F04-426F-8570-304C92F2B5A6}">
      <dgm:prSet/>
      <dgm:spPr/>
      <dgm:t>
        <a:bodyPr/>
        <a:lstStyle/>
        <a:p>
          <a:endParaRPr lang="en-US"/>
        </a:p>
      </dgm:t>
    </dgm:pt>
    <dgm:pt modelId="{B52FB553-618C-4F89-B5B4-F1D07773B6D9}">
      <dgm:prSet/>
      <dgm:spPr/>
      <dgm:t>
        <a:bodyPr/>
        <a:lstStyle/>
        <a:p>
          <a:r>
            <a:rPr lang="en-US"/>
            <a:t>MATLABS Image Acquisition system will be used to process what is seen by the camera</a:t>
          </a:r>
        </a:p>
      </dgm:t>
    </dgm:pt>
    <dgm:pt modelId="{369321CF-F848-4B59-BDDF-4EB8D028BC2E}" type="parTrans" cxnId="{5F0DCBD3-23C2-46BF-94FB-E8D3DBE777B7}">
      <dgm:prSet/>
      <dgm:spPr/>
      <dgm:t>
        <a:bodyPr/>
        <a:lstStyle/>
        <a:p>
          <a:endParaRPr lang="en-US"/>
        </a:p>
      </dgm:t>
    </dgm:pt>
    <dgm:pt modelId="{15D63A0A-C786-4F89-A113-EF91706B6957}" type="sibTrans" cxnId="{5F0DCBD3-23C2-46BF-94FB-E8D3DBE777B7}">
      <dgm:prSet/>
      <dgm:spPr/>
      <dgm:t>
        <a:bodyPr/>
        <a:lstStyle/>
        <a:p>
          <a:endParaRPr lang="en-US"/>
        </a:p>
      </dgm:t>
    </dgm:pt>
    <dgm:pt modelId="{11BACD26-37B4-4DBE-9795-4DCFA17A08B6}" type="pres">
      <dgm:prSet presAssocID="{41A0BA5C-4D41-4D22-8585-9C61494E033B}" presName="vert0" presStyleCnt="0">
        <dgm:presLayoutVars>
          <dgm:dir/>
          <dgm:animOne val="branch"/>
          <dgm:animLvl val="lvl"/>
        </dgm:presLayoutVars>
      </dgm:prSet>
      <dgm:spPr/>
    </dgm:pt>
    <dgm:pt modelId="{CB6297A0-2C6D-432D-836C-47F9EA10FC87}" type="pres">
      <dgm:prSet presAssocID="{943A1181-F35F-413B-9B28-527D9FEF6862}" presName="thickLine" presStyleLbl="alignNode1" presStyleIdx="0" presStyleCnt="3"/>
      <dgm:spPr/>
    </dgm:pt>
    <dgm:pt modelId="{D05CF5EF-46F1-4001-934E-421AD4179A63}" type="pres">
      <dgm:prSet presAssocID="{943A1181-F35F-413B-9B28-527D9FEF6862}" presName="horz1" presStyleCnt="0"/>
      <dgm:spPr/>
    </dgm:pt>
    <dgm:pt modelId="{ACD7A420-D131-43D6-A612-CC7916C61429}" type="pres">
      <dgm:prSet presAssocID="{943A1181-F35F-413B-9B28-527D9FEF6862}" presName="tx1" presStyleLbl="revTx" presStyleIdx="0" presStyleCnt="3"/>
      <dgm:spPr/>
    </dgm:pt>
    <dgm:pt modelId="{1FD45766-EFE0-4DCB-8085-1AA5DA970E7D}" type="pres">
      <dgm:prSet presAssocID="{943A1181-F35F-413B-9B28-527D9FEF6862}" presName="vert1" presStyleCnt="0"/>
      <dgm:spPr/>
    </dgm:pt>
    <dgm:pt modelId="{8DF5A98E-A320-4A53-9867-0067F8D2FD6F}" type="pres">
      <dgm:prSet presAssocID="{4CD58777-3D58-41C5-9873-1DDF744B7E83}" presName="thickLine" presStyleLbl="alignNode1" presStyleIdx="1" presStyleCnt="3"/>
      <dgm:spPr/>
    </dgm:pt>
    <dgm:pt modelId="{03BA24CA-3519-4C03-8590-72F5EBD8B0C0}" type="pres">
      <dgm:prSet presAssocID="{4CD58777-3D58-41C5-9873-1DDF744B7E83}" presName="horz1" presStyleCnt="0"/>
      <dgm:spPr/>
    </dgm:pt>
    <dgm:pt modelId="{96753053-7F77-4BE8-B98E-994503215A03}" type="pres">
      <dgm:prSet presAssocID="{4CD58777-3D58-41C5-9873-1DDF744B7E83}" presName="tx1" presStyleLbl="revTx" presStyleIdx="1" presStyleCnt="3"/>
      <dgm:spPr/>
    </dgm:pt>
    <dgm:pt modelId="{E5A7FC86-E0CC-4840-995B-8DED784BFAAE}" type="pres">
      <dgm:prSet presAssocID="{4CD58777-3D58-41C5-9873-1DDF744B7E83}" presName="vert1" presStyleCnt="0"/>
      <dgm:spPr/>
    </dgm:pt>
    <dgm:pt modelId="{92C44597-0573-4D81-B187-472EA7BC54D7}" type="pres">
      <dgm:prSet presAssocID="{B52FB553-618C-4F89-B5B4-F1D07773B6D9}" presName="thickLine" presStyleLbl="alignNode1" presStyleIdx="2" presStyleCnt="3"/>
      <dgm:spPr/>
    </dgm:pt>
    <dgm:pt modelId="{D53C9867-FA7F-45D5-8D3F-9A910BC7C702}" type="pres">
      <dgm:prSet presAssocID="{B52FB553-618C-4F89-B5B4-F1D07773B6D9}" presName="horz1" presStyleCnt="0"/>
      <dgm:spPr/>
    </dgm:pt>
    <dgm:pt modelId="{9BBE8DD2-F3FA-44BB-AAF3-56B04CC60C8A}" type="pres">
      <dgm:prSet presAssocID="{B52FB553-618C-4F89-B5B4-F1D07773B6D9}" presName="tx1" presStyleLbl="revTx" presStyleIdx="2" presStyleCnt="3"/>
      <dgm:spPr/>
    </dgm:pt>
    <dgm:pt modelId="{1CCEE043-8052-48DE-B3B6-9C7722B9B77D}" type="pres">
      <dgm:prSet presAssocID="{B52FB553-618C-4F89-B5B4-F1D07773B6D9}" presName="vert1" presStyleCnt="0"/>
      <dgm:spPr/>
    </dgm:pt>
  </dgm:ptLst>
  <dgm:cxnLst>
    <dgm:cxn modelId="{E628F007-594A-455E-BF14-34E47F7F528E}" srcId="{41A0BA5C-4D41-4D22-8585-9C61494E033B}" destId="{943A1181-F35F-413B-9B28-527D9FEF6862}" srcOrd="0" destOrd="0" parTransId="{C51739AE-20A0-4AB8-83CD-6B6BC5B93311}" sibTransId="{2A2C8364-A40F-4627-B36A-32F96381CCF7}"/>
    <dgm:cxn modelId="{C385E34E-FFD0-41EF-845A-5FEEA270C4BF}" type="presOf" srcId="{4CD58777-3D58-41C5-9873-1DDF744B7E83}" destId="{96753053-7F77-4BE8-B98E-994503215A03}" srcOrd="0" destOrd="0" presId="urn:microsoft.com/office/officeart/2008/layout/LinedList"/>
    <dgm:cxn modelId="{4FD11980-0F04-426F-8570-304C92F2B5A6}" srcId="{41A0BA5C-4D41-4D22-8585-9C61494E033B}" destId="{4CD58777-3D58-41C5-9873-1DDF744B7E83}" srcOrd="1" destOrd="0" parTransId="{E9C44A5C-BBAC-422C-9E27-101B453D2380}" sibTransId="{F39A128B-BAA6-4030-B8D3-4375EE36690B}"/>
    <dgm:cxn modelId="{066931A0-3E76-4773-AE94-EF2BF7ACFC38}" type="presOf" srcId="{B52FB553-618C-4F89-B5B4-F1D07773B6D9}" destId="{9BBE8DD2-F3FA-44BB-AAF3-56B04CC60C8A}" srcOrd="0" destOrd="0" presId="urn:microsoft.com/office/officeart/2008/layout/LinedList"/>
    <dgm:cxn modelId="{90CEEBD2-DCB2-48AF-90B6-245B4B3B2BDD}" type="presOf" srcId="{41A0BA5C-4D41-4D22-8585-9C61494E033B}" destId="{11BACD26-37B4-4DBE-9795-4DCFA17A08B6}" srcOrd="0" destOrd="0" presId="urn:microsoft.com/office/officeart/2008/layout/LinedList"/>
    <dgm:cxn modelId="{5F0DCBD3-23C2-46BF-94FB-E8D3DBE777B7}" srcId="{41A0BA5C-4D41-4D22-8585-9C61494E033B}" destId="{B52FB553-618C-4F89-B5B4-F1D07773B6D9}" srcOrd="2" destOrd="0" parTransId="{369321CF-F848-4B59-BDDF-4EB8D028BC2E}" sibTransId="{15D63A0A-C786-4F89-A113-EF91706B6957}"/>
    <dgm:cxn modelId="{332C58EF-7A2E-4893-A388-C29AA0AF345E}" type="presOf" srcId="{943A1181-F35F-413B-9B28-527D9FEF6862}" destId="{ACD7A420-D131-43D6-A612-CC7916C61429}" srcOrd="0" destOrd="0" presId="urn:microsoft.com/office/officeart/2008/layout/LinedList"/>
    <dgm:cxn modelId="{6A8B9EA6-5D71-422A-88AF-CEFD725C894D}" type="presParOf" srcId="{11BACD26-37B4-4DBE-9795-4DCFA17A08B6}" destId="{CB6297A0-2C6D-432D-836C-47F9EA10FC87}" srcOrd="0" destOrd="0" presId="urn:microsoft.com/office/officeart/2008/layout/LinedList"/>
    <dgm:cxn modelId="{BB1F0374-6348-42E3-8344-7605268BFD4A}" type="presParOf" srcId="{11BACD26-37B4-4DBE-9795-4DCFA17A08B6}" destId="{D05CF5EF-46F1-4001-934E-421AD4179A63}" srcOrd="1" destOrd="0" presId="urn:microsoft.com/office/officeart/2008/layout/LinedList"/>
    <dgm:cxn modelId="{AAF2CE01-3817-42AD-8AD8-88F10403B0D8}" type="presParOf" srcId="{D05CF5EF-46F1-4001-934E-421AD4179A63}" destId="{ACD7A420-D131-43D6-A612-CC7916C61429}" srcOrd="0" destOrd="0" presId="urn:microsoft.com/office/officeart/2008/layout/LinedList"/>
    <dgm:cxn modelId="{D7ED874C-FBC0-4AC3-8533-9F1F0721A2CF}" type="presParOf" srcId="{D05CF5EF-46F1-4001-934E-421AD4179A63}" destId="{1FD45766-EFE0-4DCB-8085-1AA5DA970E7D}" srcOrd="1" destOrd="0" presId="urn:microsoft.com/office/officeart/2008/layout/LinedList"/>
    <dgm:cxn modelId="{98709980-6879-4BB0-AA7A-0BC8433693C6}" type="presParOf" srcId="{11BACD26-37B4-4DBE-9795-4DCFA17A08B6}" destId="{8DF5A98E-A320-4A53-9867-0067F8D2FD6F}" srcOrd="2" destOrd="0" presId="urn:microsoft.com/office/officeart/2008/layout/LinedList"/>
    <dgm:cxn modelId="{7BF46578-2554-4A87-875A-0102D2955CC7}" type="presParOf" srcId="{11BACD26-37B4-4DBE-9795-4DCFA17A08B6}" destId="{03BA24CA-3519-4C03-8590-72F5EBD8B0C0}" srcOrd="3" destOrd="0" presId="urn:microsoft.com/office/officeart/2008/layout/LinedList"/>
    <dgm:cxn modelId="{55118BC6-25CC-4FEC-8BE3-82D14B1E81F1}" type="presParOf" srcId="{03BA24CA-3519-4C03-8590-72F5EBD8B0C0}" destId="{96753053-7F77-4BE8-B98E-994503215A03}" srcOrd="0" destOrd="0" presId="urn:microsoft.com/office/officeart/2008/layout/LinedList"/>
    <dgm:cxn modelId="{AA730927-635C-4068-A917-3AA6E46A676A}" type="presParOf" srcId="{03BA24CA-3519-4C03-8590-72F5EBD8B0C0}" destId="{E5A7FC86-E0CC-4840-995B-8DED784BFAAE}" srcOrd="1" destOrd="0" presId="urn:microsoft.com/office/officeart/2008/layout/LinedList"/>
    <dgm:cxn modelId="{A5466826-FBAF-46B5-8D3C-A600B6A670FA}" type="presParOf" srcId="{11BACD26-37B4-4DBE-9795-4DCFA17A08B6}" destId="{92C44597-0573-4D81-B187-472EA7BC54D7}" srcOrd="4" destOrd="0" presId="urn:microsoft.com/office/officeart/2008/layout/LinedList"/>
    <dgm:cxn modelId="{86ACF40B-9ACA-4A01-B097-E903DF449C66}" type="presParOf" srcId="{11BACD26-37B4-4DBE-9795-4DCFA17A08B6}" destId="{D53C9867-FA7F-45D5-8D3F-9A910BC7C702}" srcOrd="5" destOrd="0" presId="urn:microsoft.com/office/officeart/2008/layout/LinedList"/>
    <dgm:cxn modelId="{D58D5013-41F4-400D-BBDC-4334ADA07A9E}" type="presParOf" srcId="{D53C9867-FA7F-45D5-8D3F-9A910BC7C702}" destId="{9BBE8DD2-F3FA-44BB-AAF3-56B04CC60C8A}" srcOrd="0" destOrd="0" presId="urn:microsoft.com/office/officeart/2008/layout/LinedList"/>
    <dgm:cxn modelId="{FF7BB364-FB87-4A9A-AC03-A5F19B19E4B5}" type="presParOf" srcId="{D53C9867-FA7F-45D5-8D3F-9A910BC7C702}" destId="{1CCEE043-8052-48DE-B3B6-9C7722B9B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297A0-2C6D-432D-836C-47F9EA10FC87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D7A420-D131-43D6-A612-CC7916C61429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Vision system that constantly monitors the position of the ball. </a:t>
          </a:r>
        </a:p>
      </dsp:txBody>
      <dsp:txXfrm>
        <a:off x="0" y="2392"/>
        <a:ext cx="6266011" cy="1631587"/>
      </dsp:txXfrm>
    </dsp:sp>
    <dsp:sp modelId="{8DF5A98E-A320-4A53-9867-0067F8D2FD6F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-419932"/>
                <a:satOff val="22824"/>
                <a:lumOff val="-4216"/>
                <a:alphaOff val="0"/>
                <a:tint val="96000"/>
                <a:lumMod val="104000"/>
              </a:schemeClr>
            </a:gs>
            <a:gs pos="100000">
              <a:schemeClr val="accent5">
                <a:hueOff val="-419932"/>
                <a:satOff val="22824"/>
                <a:lumOff val="-421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19932"/>
              <a:satOff val="22824"/>
              <a:lumOff val="-421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53053-7F77-4BE8-B98E-994503215A03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 blob analysis to determine the position of the ball on the plate</a:t>
          </a:r>
        </a:p>
      </dsp:txBody>
      <dsp:txXfrm>
        <a:off x="0" y="1633979"/>
        <a:ext cx="6266011" cy="1631587"/>
      </dsp:txXfrm>
    </dsp:sp>
    <dsp:sp modelId="{92C44597-0573-4D81-B187-472EA7BC54D7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E8DD2-F3FA-44BB-AAF3-56B04CC60C8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MATLABS Image Acquisition system will be used to process what is seen by the camera</a:t>
          </a:r>
        </a:p>
      </dsp:txBody>
      <dsp:txXfrm>
        <a:off x="0" y="3265567"/>
        <a:ext cx="6266011" cy="1631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37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MECA482 </a:t>
            </a:r>
            <a:br>
              <a:rPr lang="en-US" sz="4000" dirty="0"/>
            </a:br>
            <a:r>
              <a:rPr lang="en-US" sz="4000" dirty="0"/>
              <a:t>Ball On a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Nicolaus Breuer, Cory Davidson, Dominic </a:t>
            </a:r>
            <a:r>
              <a:rPr lang="en-US" dirty="0" err="1"/>
              <a:t>DeBenedetti</a:t>
            </a:r>
            <a:r>
              <a:rPr lang="en-US" dirty="0"/>
              <a:t>, Patrick Orr, Brian Williams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893" y="2707484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Solution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648559"/>
            <a:ext cx="4403596" cy="1405033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There is a use for a machine that can receive a user placed ball off-center on a plate and balance this ball so that it does not roll off the plate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27740D-5D25-4111-B67B-2FB8D2BBBB93}"/>
              </a:ext>
            </a:extLst>
          </p:cNvPr>
          <p:cNvSpPr txBox="1">
            <a:spLocks/>
          </p:cNvSpPr>
          <p:nvPr/>
        </p:nvSpPr>
        <p:spPr>
          <a:xfrm>
            <a:off x="7052893" y="7620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/>
              <a:t>Justification	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39AFF5-0C40-4EC8-9B3F-DD65CAD72456}"/>
              </a:ext>
            </a:extLst>
          </p:cNvPr>
          <p:cNvSpPr txBox="1">
            <a:spLocks/>
          </p:cNvSpPr>
          <p:nvPr/>
        </p:nvSpPr>
        <p:spPr>
          <a:xfrm>
            <a:off x="6900493" y="3550762"/>
            <a:ext cx="4403596" cy="2545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8”x8” plate that is mounted to a central fixed shaft via a spherical ball joint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2 servo motors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Control the movement of the plate to effectively balance the ping pong ball in the center of the plate.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Camera to determine ball’s position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6C28-52DD-4D5C-A6CF-34D6B53C2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57" y="1338790"/>
            <a:ext cx="5669136" cy="3589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648558"/>
            <a:ext cx="4403596" cy="335966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  <a:cs typeface="Arial" panose="020B0604020202020204" pitchFamily="34" charset="0"/>
              </a:rPr>
              <a:t>Shall work with a ping pong ball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  <a:cs typeface="Arial" panose="020B0604020202020204" pitchFamily="34" charset="0"/>
              </a:rPr>
              <a:t>Shall have a square input plate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  <a:cs typeface="Arial" panose="020B0604020202020204" pitchFamily="34" charset="0"/>
              </a:rPr>
              <a:t>Shall keep the ball within 1” of the center point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  <a:cs typeface="Arial" panose="020B0604020202020204" pitchFamily="34" charset="0"/>
              </a:rPr>
              <a:t>Should be completely autonomous and require no human input besides placing the ball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  <a:cs typeface="Arial" panose="020B0604020202020204" pitchFamily="34" charset="0"/>
              </a:rPr>
              <a:t>Should work for any initial placement location</a:t>
            </a:r>
            <a:endParaRPr lang="en-US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27740D-5D25-4111-B67B-2FB8D2BBBB93}"/>
              </a:ext>
            </a:extLst>
          </p:cNvPr>
          <p:cNvSpPr txBox="1">
            <a:spLocks/>
          </p:cNvSpPr>
          <p:nvPr/>
        </p:nvSpPr>
        <p:spPr>
          <a:xfrm>
            <a:off x="7052893" y="7620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Capabilities Database</a:t>
            </a:r>
          </a:p>
        </p:txBody>
      </p:sp>
      <p:pic>
        <p:nvPicPr>
          <p:cNvPr id="10" name="Picture 9" descr="A picture containing indoor, dirty, water basin&#10;&#10;Description automatically generated">
            <a:extLst>
              <a:ext uri="{FF2B5EF4-FFF2-40B4-BE49-F238E27FC236}">
                <a16:creationId xmlns:a16="http://schemas.microsoft.com/office/drawing/2014/main" id="{8C1B1A3A-0EC9-483E-8338-64FF77A35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983" y="1614881"/>
            <a:ext cx="4724268" cy="362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8398C-105A-43E3-96BC-5C8C5BAA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148" y="1039906"/>
            <a:ext cx="5357133" cy="255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Operational Viewpoint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CD51DF-47F0-4E43-9A0F-6B18888E0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2A823F-3501-42FE-AA79-81397A58E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7CF198-49C5-4D2A-93C6-A7A4D04B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D1EC289-2791-41B5-B240-03653B703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3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562C6-A353-42C4-BB2E-D0012300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8" y="4740400"/>
            <a:ext cx="4556798" cy="1783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1EA6C-8B11-44E0-8DA4-28F1C112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10" y="0"/>
            <a:ext cx="4320760" cy="36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F4B3B-0A4D-412B-A382-1760917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Functional Viewpoint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7FA0B72-D17C-4C96-84C7-D11A6F1F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2135237"/>
            <a:ext cx="6197668" cy="25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9E8C5-B8A5-43E8-91FF-595C878E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3" y="1113687"/>
            <a:ext cx="3964162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Freebody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FA0EE-7109-4222-8224-A6421B6C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60" y="1458564"/>
            <a:ext cx="5810373" cy="39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2562C33-EF14-4137-B3AB-59C134CA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15" y="643467"/>
            <a:ext cx="4610056" cy="557106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518CDBA-56FF-4141-A820-710608658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84149"/>
              </p:ext>
            </p:extLst>
          </p:nvPr>
        </p:nvGraphicFramePr>
        <p:xfrm>
          <a:off x="0" y="1354797"/>
          <a:ext cx="59499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5949456" imgH="3020670" progId="Word.Document.12">
                  <p:embed/>
                </p:oleObj>
              </mc:Choice>
              <mc:Fallback>
                <p:oleObj name="Document" r:id="rId5" imgW="5949456" imgH="3020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354797"/>
                        <a:ext cx="59499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98C917-B834-48FB-BE76-0979A871D415}"/>
              </a:ext>
            </a:extLst>
          </p:cNvPr>
          <p:cNvSpPr txBox="1"/>
          <p:nvPr/>
        </p:nvSpPr>
        <p:spPr>
          <a:xfrm>
            <a:off x="918833" y="596568"/>
            <a:ext cx="4722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Nomenclature &amp; Equations:</a:t>
            </a:r>
          </a:p>
        </p:txBody>
      </p:sp>
    </p:spTree>
    <p:extLst>
      <p:ext uri="{BB962C8B-B14F-4D97-AF65-F5344CB8AC3E}">
        <p14:creationId xmlns:p14="http://schemas.microsoft.com/office/powerpoint/2010/main" val="174159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2D892-A9F9-4645-9D41-46BF4CA9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sz="4300"/>
              <a:t>Sensor Calibration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D2376-27AE-427D-AF90-1460C1971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21809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86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{0FE28DCF-C61D-4D04-A91B-C2D144FD76B3}tf55705232_win32</Template>
  <TotalTime>119</TotalTime>
  <Words>200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Goudy Old Style</vt:lpstr>
      <vt:lpstr>Symbol</vt:lpstr>
      <vt:lpstr>Times New Roman</vt:lpstr>
      <vt:lpstr>Wingdings 2</vt:lpstr>
      <vt:lpstr>SlateVTI</vt:lpstr>
      <vt:lpstr>Microsoft Word Document</vt:lpstr>
      <vt:lpstr>MECA482  Ball On a Plate</vt:lpstr>
      <vt:lpstr>Solution </vt:lpstr>
      <vt:lpstr>PowerPoint Presentation</vt:lpstr>
      <vt:lpstr>Operational Viewpoint</vt:lpstr>
      <vt:lpstr>Functional Viewpoint</vt:lpstr>
      <vt:lpstr>Freebody Diagram</vt:lpstr>
      <vt:lpstr>PowerPoint Presentation</vt:lpstr>
      <vt:lpstr>Sensor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MECA482  Ball On a Plate</dc:title>
  <dc:creator>Patrick Orr</dc:creator>
  <cp:lastModifiedBy>Patrick Orr</cp:lastModifiedBy>
  <cp:revision>1</cp:revision>
  <dcterms:created xsi:type="dcterms:W3CDTF">2021-12-17T23:18:24Z</dcterms:created>
  <dcterms:modified xsi:type="dcterms:W3CDTF">2021-12-18T01:17:27Z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