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87" d="100"/>
          <a:sy n="87" d="100"/>
        </p:scale>
        <p:origin x="3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B2958-3557-4BEF-B941-5A4D01353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15563F-BA0F-4B8E-B076-9DBC93CF1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1F12A-B244-425F-A9EF-D3FC511DB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6ED4-4555-4179-BB59-2B2EEC1C68E4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6988C-74D5-4168-A99A-7297636E4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F8961-2F46-4E4C-850E-9DDBA82B3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42B1C-9DCD-44C2-88DC-7C652EB36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12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18BAA-4CBA-4E12-BF55-A9BF94CC0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A74D74-3E60-4540-ADF6-29884B62E0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31D7F-0BAA-475E-92EF-23242AF68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6ED4-4555-4179-BB59-2B2EEC1C68E4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123DB-8CB9-4303-AAC3-F00A9F1F6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347F2-17E0-4519-8004-0C508DD1B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42B1C-9DCD-44C2-88DC-7C652EB36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572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1907EC-699B-4465-A9FC-CD07DB96DD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3D7B60-1A82-465E-9B7F-0233592B07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01F69-04E3-4A49-B95B-DEA6E4660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6ED4-4555-4179-BB59-2B2EEC1C68E4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D4E80-8DEF-42A7-AF4F-B992C9752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AB92F-0134-4038-9D0C-7E64C7549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42B1C-9DCD-44C2-88DC-7C652EB36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59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BE38D-1935-4899-A7EE-87808E976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618D7-7B0C-49BA-9869-454546D5B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88A1B-F15D-4A5C-94C4-E12C1F1C0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6ED4-4555-4179-BB59-2B2EEC1C68E4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19CD4-D6CE-4302-A28A-88046E725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AF6D2-1C87-48BB-BE64-9D8CD55AE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42B1C-9DCD-44C2-88DC-7C652EB36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82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A2644-0412-407C-8BD5-A46F6A2AB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A89CF-A002-4A6B-BA5B-C47E8CEB2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C4FE9-1686-4E65-8B96-11FD864E0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6ED4-4555-4179-BB59-2B2EEC1C68E4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F8E94-290C-45D7-A994-9D8A06A1F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0B602-3C45-46DC-AFA7-7838C59B7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42B1C-9DCD-44C2-88DC-7C652EB36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45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30909-299F-45DE-AC2F-D10CAF4D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4EA2E-1D14-4C57-893C-2605CC62B2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F1905-BD71-4B86-9E15-59B99862C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4712AC-3F6A-455F-BCE8-C46EA8C10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6ED4-4555-4179-BB59-2B2EEC1C68E4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A3254-4BEC-4099-863F-34F847FC6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FB0A5D-7B94-4428-AF18-246DDA379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42B1C-9DCD-44C2-88DC-7C652EB36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564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B6205-326D-4ADC-8C29-0209F1097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63606-D797-4C9F-80A3-E6CCD33D5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0972F3-A948-4D8B-9D7C-D49DEA8A6F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D20CD8-17F8-4B73-B745-0AB0468A65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67D11A-668F-40A5-B6A4-461BCE03DC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8B4701-145D-439C-898A-F5DEF53C8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6ED4-4555-4179-BB59-2B2EEC1C68E4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EC33F7-1EFB-40B3-B9E9-A6941FF5E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124B64-F31A-4819-B41C-D60B12B37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42B1C-9DCD-44C2-88DC-7C652EB36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30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821B-1EAE-4126-BE9C-C30BECF9B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5031C8-E901-4337-A023-0FC4143AE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6ED4-4555-4179-BB59-2B2EEC1C68E4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AFA20-48D3-4613-B3AA-9A5F159E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9D1D1-6860-4287-A5C9-E05192F58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42B1C-9DCD-44C2-88DC-7C652EB36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56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2DA3F4-025A-4B23-B934-9ED4EDB18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6ED4-4555-4179-BB59-2B2EEC1C68E4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3D9710-498D-4FBA-94E0-B0DFCDA70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1C070-51BA-4925-B6FD-82591AF45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42B1C-9DCD-44C2-88DC-7C652EB36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49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21EE3-DFC1-4B9C-B750-D73B6A37B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E2B63-C8A8-4462-BED0-CD3C17379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6F6891-622F-4B5A-99C8-E90B8111C4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BCB8D5-D0DD-438A-A736-17EF0F1AD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6ED4-4555-4179-BB59-2B2EEC1C68E4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7D45F1-5C10-42B8-9B21-69C91E17A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A95F6-96D4-4D10-9DDB-901C8BFD6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42B1C-9DCD-44C2-88DC-7C652EB36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639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F98A5-B446-4A94-ACA9-F6E3FCF0C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5CF6D9-5E65-43CF-A7F5-14185C9A18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9A228C-D136-44DE-83A2-060DC7B3C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F62207-58E6-4B81-B586-AD4CB8235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6ED4-4555-4179-BB59-2B2EEC1C68E4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F3FE8-DD3C-450F-A90B-1BD36FC57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E6C2B-634C-476E-BE5A-7A9C4BEDE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42B1C-9DCD-44C2-88DC-7C652EB36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354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2A09EA-F5BE-494B-95E6-6EAF0207D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41484-7CDD-42F2-A48A-04318366B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3B5AA-0701-4E80-A05F-E6E88D3DEC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96ED4-4555-4179-BB59-2B2EEC1C68E4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9209A-A883-4EE1-A041-62EB26EC1F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969DC-5B98-484B-BF30-194D9F7868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42B1C-9DCD-44C2-88DC-7C652EB36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912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F77EE44-F595-4A16-AC6C-A2EC075FF8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793520"/>
              </p:ext>
            </p:extLst>
          </p:nvPr>
        </p:nvGraphicFramePr>
        <p:xfrm>
          <a:off x="991517" y="312889"/>
          <a:ext cx="10477042" cy="25955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2115">
                  <a:extLst>
                    <a:ext uri="{9D8B030D-6E8A-4147-A177-3AD203B41FA5}">
                      <a16:colId xmlns:a16="http://schemas.microsoft.com/office/drawing/2014/main" val="1834085318"/>
                    </a:ext>
                  </a:extLst>
                </a:gridCol>
                <a:gridCol w="1896190">
                  <a:extLst>
                    <a:ext uri="{9D8B030D-6E8A-4147-A177-3AD203B41FA5}">
                      <a16:colId xmlns:a16="http://schemas.microsoft.com/office/drawing/2014/main" val="3986357355"/>
                    </a:ext>
                  </a:extLst>
                </a:gridCol>
                <a:gridCol w="2070205">
                  <a:extLst>
                    <a:ext uri="{9D8B030D-6E8A-4147-A177-3AD203B41FA5}">
                      <a16:colId xmlns:a16="http://schemas.microsoft.com/office/drawing/2014/main" val="3464885667"/>
                    </a:ext>
                  </a:extLst>
                </a:gridCol>
                <a:gridCol w="1920190">
                  <a:extLst>
                    <a:ext uri="{9D8B030D-6E8A-4147-A177-3AD203B41FA5}">
                      <a16:colId xmlns:a16="http://schemas.microsoft.com/office/drawing/2014/main" val="896290100"/>
                    </a:ext>
                  </a:extLst>
                </a:gridCol>
                <a:gridCol w="2286227">
                  <a:extLst>
                    <a:ext uri="{9D8B030D-6E8A-4147-A177-3AD203B41FA5}">
                      <a16:colId xmlns:a16="http://schemas.microsoft.com/office/drawing/2014/main" val="3372868774"/>
                    </a:ext>
                  </a:extLst>
                </a:gridCol>
                <a:gridCol w="1152115">
                  <a:extLst>
                    <a:ext uri="{9D8B030D-6E8A-4147-A177-3AD203B41FA5}">
                      <a16:colId xmlns:a16="http://schemas.microsoft.com/office/drawing/2014/main" val="1914243316"/>
                    </a:ext>
                  </a:extLst>
                </a:gridCol>
              </a:tblGrid>
              <a:tr h="648891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Registrar ALL RF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Registar ALL Logit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Registar Best RF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Registrar Best Logit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Baseline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48253597"/>
                  </a:ext>
                </a:extLst>
              </a:tr>
              <a:tr h="6488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Acc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0.842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0.808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0.825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0.791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0.636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46688875"/>
                  </a:ext>
                </a:extLst>
              </a:tr>
              <a:tr h="6488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Kappa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0.653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0.571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0.608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0.534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23611879"/>
                  </a:ext>
                </a:extLst>
              </a:tr>
              <a:tr h="6488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AUC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0.879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0.883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0.883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2060134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3BDCF0A-1A60-4048-941D-11E0E23A2D95}"/>
              </a:ext>
            </a:extLst>
          </p:cNvPr>
          <p:cNvSpPr txBox="1"/>
          <p:nvPr/>
        </p:nvSpPr>
        <p:spPr>
          <a:xfrm>
            <a:off x="202272" y="2908453"/>
            <a:ext cx="497962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Best RF: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Cut down using 1-SE rule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Only includes Cumulative GPA and P111 Grade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Best Logit: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Cut down using AIC based backwards selection and pruning based on p-values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Includes: P111 Grade, Cumulative GPA, Current number of STEM courses enrolled in, </a:t>
            </a:r>
            <a:r>
              <a:rPr lang="en-US" dirty="0" err="1"/>
              <a:t>IsFirstFall</a:t>
            </a:r>
            <a:r>
              <a:rPr lang="en-US" dirty="0"/>
              <a:t>, and </a:t>
            </a:r>
            <a:r>
              <a:rPr lang="en-US" dirty="0" err="1"/>
              <a:t>FirstGen</a:t>
            </a:r>
            <a:r>
              <a:rPr lang="en-US" dirty="0"/>
              <a:t>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Baseline: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Guessing the mode (assumes everyone got and A or B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981449-FDCA-432C-9D7B-884D295B2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9578" y="3429000"/>
            <a:ext cx="3558388" cy="31838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761A5F1-7443-4F24-B379-E7EFB9709DDD}"/>
              </a:ext>
            </a:extLst>
          </p:cNvPr>
          <p:cNvSpPr txBox="1"/>
          <p:nvPr/>
        </p:nvSpPr>
        <p:spPr>
          <a:xfrm>
            <a:off x="9441454" y="3244334"/>
            <a:ext cx="2453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Registrar best Logit ROC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F9B3F4-E559-4B70-BAE6-D152A21F5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113" y="3405810"/>
            <a:ext cx="3490906" cy="31234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E739010-723A-4585-A238-BB3E06D4FA9B}"/>
              </a:ext>
            </a:extLst>
          </p:cNvPr>
          <p:cNvSpPr txBox="1"/>
          <p:nvPr/>
        </p:nvSpPr>
        <p:spPr>
          <a:xfrm>
            <a:off x="6020271" y="3221144"/>
            <a:ext cx="2453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Registrar best RF ROC</a:t>
            </a:r>
          </a:p>
        </p:txBody>
      </p:sp>
    </p:spTree>
    <p:extLst>
      <p:ext uri="{BB962C8B-B14F-4D97-AF65-F5344CB8AC3E}">
        <p14:creationId xmlns:p14="http://schemas.microsoft.com/office/powerpoint/2010/main" val="310457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B56F827-937B-4D0F-B5B1-9E7A30B5F7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764784"/>
              </p:ext>
            </p:extLst>
          </p:nvPr>
        </p:nvGraphicFramePr>
        <p:xfrm>
          <a:off x="1189822" y="374573"/>
          <a:ext cx="9650776" cy="55525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1946">
                  <a:extLst>
                    <a:ext uri="{9D8B030D-6E8A-4147-A177-3AD203B41FA5}">
                      <a16:colId xmlns:a16="http://schemas.microsoft.com/office/drawing/2014/main" val="1053968789"/>
                    </a:ext>
                  </a:extLst>
                </a:gridCol>
                <a:gridCol w="1030484">
                  <a:extLst>
                    <a:ext uri="{9D8B030D-6E8A-4147-A177-3AD203B41FA5}">
                      <a16:colId xmlns:a16="http://schemas.microsoft.com/office/drawing/2014/main" val="4253371576"/>
                    </a:ext>
                  </a:extLst>
                </a:gridCol>
                <a:gridCol w="1738941">
                  <a:extLst>
                    <a:ext uri="{9D8B030D-6E8A-4147-A177-3AD203B41FA5}">
                      <a16:colId xmlns:a16="http://schemas.microsoft.com/office/drawing/2014/main" val="702707032"/>
                    </a:ext>
                  </a:extLst>
                </a:gridCol>
                <a:gridCol w="1696003">
                  <a:extLst>
                    <a:ext uri="{9D8B030D-6E8A-4147-A177-3AD203B41FA5}">
                      <a16:colId xmlns:a16="http://schemas.microsoft.com/office/drawing/2014/main" val="1534104779"/>
                    </a:ext>
                  </a:extLst>
                </a:gridCol>
                <a:gridCol w="2189777">
                  <a:extLst>
                    <a:ext uri="{9D8B030D-6E8A-4147-A177-3AD203B41FA5}">
                      <a16:colId xmlns:a16="http://schemas.microsoft.com/office/drawing/2014/main" val="444253409"/>
                    </a:ext>
                  </a:extLst>
                </a:gridCol>
                <a:gridCol w="1953625">
                  <a:extLst>
                    <a:ext uri="{9D8B030D-6E8A-4147-A177-3AD203B41FA5}">
                      <a16:colId xmlns:a16="http://schemas.microsoft.com/office/drawing/2014/main" val="2444986029"/>
                    </a:ext>
                  </a:extLst>
                </a:gridCol>
              </a:tblGrid>
              <a:tr h="292237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Metric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CLASS Best Logit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CLASS Best RF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Combined Best Logit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Combined Best RF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1246863"/>
                  </a:ext>
                </a:extLst>
              </a:tr>
              <a:tr h="292237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WK1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</a:rPr>
                        <a:t>Acc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0.721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0.737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0.832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0.805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964169"/>
                  </a:ext>
                </a:extLst>
              </a:tr>
              <a:tr h="292237"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Kappa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0.319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0.367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0.636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0.568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307038"/>
                  </a:ext>
                </a:extLst>
              </a:tr>
              <a:tr h="292237"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AUC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0.694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0.708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0.901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0.872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815012"/>
                  </a:ext>
                </a:extLst>
              </a:tr>
              <a:tr h="292237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WK2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</a:rPr>
                        <a:t>Acc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0.727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0.774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0.832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0.818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9037781"/>
                  </a:ext>
                </a:extLst>
              </a:tr>
              <a:tr h="292237"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Kappa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0.323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0.483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0.618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0.599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8246346"/>
                  </a:ext>
                </a:extLst>
              </a:tr>
              <a:tr h="292237"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AUC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0.768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0.788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0.909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0.900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3605858"/>
                  </a:ext>
                </a:extLst>
              </a:tr>
              <a:tr h="292237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WK3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</a:rPr>
                        <a:t>Acc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0.768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0.768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0.849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0.832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7141694"/>
                  </a:ext>
                </a:extLst>
              </a:tr>
              <a:tr h="292237"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Kappa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0.461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0.474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0.661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0.629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751364"/>
                  </a:ext>
                </a:extLst>
              </a:tr>
              <a:tr h="292237"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AUC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0.846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0.845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0.918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0.907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987519"/>
                  </a:ext>
                </a:extLst>
              </a:tr>
              <a:tr h="292237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WK4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</a:rPr>
                        <a:t>Acc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0.754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0.795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0.835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0.832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6530493"/>
                  </a:ext>
                </a:extLst>
              </a:tr>
              <a:tr h="292237"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Kappa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0.432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0.545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0.633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0.633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1343543"/>
                  </a:ext>
                </a:extLst>
              </a:tr>
              <a:tr h="292237"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AUC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0.848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0.849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0.902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0.902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856999"/>
                  </a:ext>
                </a:extLst>
              </a:tr>
              <a:tr h="292237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800" i="1" u="none" strike="noStrike" dirty="0">
                          <a:effectLst/>
                        </a:rPr>
                        <a:t>WK5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</a:rPr>
                        <a:t>Acc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0.882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0.882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0.902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0.882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544902"/>
                  </a:ext>
                </a:extLst>
              </a:tr>
              <a:tr h="292237"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Kappa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0.738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0.74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0.788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0.741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294687"/>
                  </a:ext>
                </a:extLst>
              </a:tr>
              <a:tr h="292237"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AUC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0.918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0.946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0.965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0.953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208412"/>
                  </a:ext>
                </a:extLst>
              </a:tr>
              <a:tr h="292237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800" i="1" u="none" strike="noStrike" dirty="0">
                          <a:effectLst/>
                        </a:rPr>
                        <a:t>WK8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</a:rPr>
                        <a:t>Acc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0.885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0.878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0.895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0.899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8344063"/>
                  </a:ext>
                </a:extLst>
              </a:tr>
              <a:tr h="292237"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Kappa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0.747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0.734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0.769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0.781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0938127"/>
                  </a:ext>
                </a:extLst>
              </a:tr>
              <a:tr h="292237"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AUC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0.966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0.957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0.966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0.958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9603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1807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61F6061-8F6B-4C78-9C4F-3E246BA4DC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08" y="321734"/>
            <a:ext cx="4826952" cy="2905170"/>
          </a:xfrm>
          <a:prstGeom prst="rect">
            <a:avLst/>
          </a:prstGeom>
        </p:spPr>
      </p:pic>
      <p:pic>
        <p:nvPicPr>
          <p:cNvPr id="6" name="Picture 5" descr="A close up of a map&#10;&#10;Description generated with high confidence">
            <a:extLst>
              <a:ext uri="{FF2B5EF4-FFF2-40B4-BE49-F238E27FC236}">
                <a16:creationId xmlns:a16="http://schemas.microsoft.com/office/drawing/2014/main" id="{70D657DC-15B1-4D81-85C2-1C1E88E45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117" y="3631096"/>
            <a:ext cx="4600932" cy="2760560"/>
          </a:xfrm>
          <a:prstGeom prst="rect">
            <a:avLst/>
          </a:prstGeom>
        </p:spPr>
      </p:pic>
      <p:sp>
        <p:nvSpPr>
          <p:cNvPr id="24" name="Rectangle 11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D7B28A9A-D003-47A0-ADD8-C4CDB4ACAA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8034" y="1728665"/>
            <a:ext cx="5426764" cy="325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51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212</Words>
  <Application>Microsoft Office PowerPoint</Application>
  <PresentationFormat>Widescreen</PresentationFormat>
  <Paragraphs>134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</dc:creator>
  <cp:lastModifiedBy>Lynn</cp:lastModifiedBy>
  <cp:revision>5</cp:revision>
  <dcterms:created xsi:type="dcterms:W3CDTF">2018-08-27T15:09:48Z</dcterms:created>
  <dcterms:modified xsi:type="dcterms:W3CDTF">2018-08-27T17:25:07Z</dcterms:modified>
</cp:coreProperties>
</file>