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 snapToObjects="1">
      <p:cViewPr>
        <p:scale>
          <a:sx n="130" d="100"/>
          <a:sy n="130" d="100"/>
        </p:scale>
        <p:origin x="10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089592" y="1174108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484995" y="3154963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052260" y="2485743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052264" y="4130273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25744" y="2193839"/>
            <a:ext cx="1377141" cy="1941465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477212" y="5487332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527190" y="5323155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2" name="TextBox 691"/>
              <p:cNvSpPr txBox="1"/>
              <p:nvPr/>
            </p:nvSpPr>
            <p:spPr>
              <a:xfrm>
                <a:off x="5733000" y="5710884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000" y="5710884"/>
                <a:ext cx="290199" cy="153888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653777" y="5752321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762361" y="340092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TextBox 735"/>
              <p:cNvSpPr txBox="1"/>
              <p:nvPr/>
            </p:nvSpPr>
            <p:spPr>
              <a:xfrm>
                <a:off x="634955" y="3902785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5" y="3902785"/>
                <a:ext cx="474874" cy="153888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9962236" y="4101668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" name="TextBox 738"/>
              <p:cNvSpPr txBox="1"/>
              <p:nvPr/>
            </p:nvSpPr>
            <p:spPr>
              <a:xfrm>
                <a:off x="5864729" y="3347324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29" y="3347324"/>
                <a:ext cx="634276" cy="153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284393" y="2892543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1" name="TextBox 740"/>
              <p:cNvSpPr txBox="1"/>
              <p:nvPr/>
            </p:nvSpPr>
            <p:spPr>
              <a:xfrm>
                <a:off x="9171171" y="2941369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171" y="2941369"/>
                <a:ext cx="711925" cy="176715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>
            <a:cxnSpLocks/>
          </p:cNvCxnSpPr>
          <p:nvPr/>
        </p:nvCxnSpPr>
        <p:spPr>
          <a:xfrm>
            <a:off x="1052264" y="4141239"/>
            <a:ext cx="0" cy="15475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433097" y="5903402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431382" y="2823107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494689" y="2284028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035522" y="4109273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 flipH="1">
                <a:off x="4585404" y="3913936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5404" y="3913936"/>
                <a:ext cx="250636" cy="153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3235858" y="3931110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58" y="3931110"/>
                <a:ext cx="103170" cy="153888"/>
              </a:xfrm>
              <a:prstGeom prst="rect">
                <a:avLst/>
              </a:prstGeom>
              <a:blipFill>
                <a:blip r:embed="rId8"/>
                <a:stretch>
                  <a:fillRect l="-22222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3769358" y="1984069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58" y="1984069"/>
                <a:ext cx="127214" cy="153888"/>
              </a:xfrm>
              <a:prstGeom prst="rect">
                <a:avLst/>
              </a:prstGeom>
              <a:blipFill>
                <a:blip r:embed="rId9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096125" y="2023644"/>
            <a:ext cx="753256" cy="3879758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</p:cNvCxnSpPr>
          <p:nvPr/>
        </p:nvCxnSpPr>
        <p:spPr>
          <a:xfrm flipH="1" flipV="1">
            <a:off x="3975260" y="4132975"/>
            <a:ext cx="482482" cy="13831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4482454" y="4173424"/>
                <a:ext cx="55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54" y="4173424"/>
                <a:ext cx="552524" cy="153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457742" y="4264513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10976825" y="6355369"/>
                <a:ext cx="82003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825" y="6355369"/>
                <a:ext cx="820033" cy="15388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/>
          <p:cNvCxnSpPr/>
          <p:nvPr/>
        </p:nvCxnSpPr>
        <p:spPr>
          <a:xfrm flipH="1" flipV="1">
            <a:off x="10711448" y="6138376"/>
            <a:ext cx="636640" cy="1851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11343554" y="5654009"/>
            <a:ext cx="0" cy="67693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11323768" y="630745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834902" y="4129130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37621" y="3977028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835889" y="4122896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626762" y="4068993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5940003" y="3697274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3" y="3697274"/>
                <a:ext cx="166391" cy="153888"/>
              </a:xfrm>
              <a:prstGeom prst="rect">
                <a:avLst/>
              </a:prstGeom>
              <a:blipFill>
                <a:blip r:embed="rId14"/>
                <a:stretch>
                  <a:fillRect l="-2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534746" y="5826825"/>
            <a:ext cx="2938007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/>
              <p:cNvSpPr txBox="1"/>
              <p:nvPr/>
            </p:nvSpPr>
            <p:spPr>
              <a:xfrm>
                <a:off x="2780144" y="505285"/>
                <a:ext cx="3434338" cy="1359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>
                    <a:solidFill>
                      <a:schemeClr val="tx1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Voxel center: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0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Detector pixel center: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𝑑𝑣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144" y="505285"/>
                <a:ext cx="3434338" cy="1359859"/>
              </a:xfrm>
              <a:prstGeom prst="rect">
                <a:avLst/>
              </a:prstGeom>
              <a:blipFill>
                <a:blip r:embed="rId15"/>
                <a:stretch>
                  <a:fillRect l="-2583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415989" y="505285"/>
                <a:ext cx="1755032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>
                    <a:solidFill>
                      <a:schemeClr val="tx1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Voxel center: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/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9" y="505285"/>
                <a:ext cx="1755032" cy="1369799"/>
              </a:xfrm>
              <a:prstGeom prst="rect">
                <a:avLst/>
              </a:prstGeom>
              <a:blipFill>
                <a:blip r:embed="rId16"/>
                <a:stretch>
                  <a:fillRect l="-5036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10167673" y="6173353"/>
                <a:ext cx="8224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73" y="6173353"/>
                <a:ext cx="822468" cy="307777"/>
              </a:xfrm>
              <a:prstGeom prst="rect">
                <a:avLst/>
              </a:prstGeom>
              <a:blipFill>
                <a:blip r:embed="rId17"/>
                <a:stretch>
                  <a:fillRect l="-7692" r="-615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3946049" y="411097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3681578" y="4186157"/>
                <a:ext cx="3558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origin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78" y="4186157"/>
                <a:ext cx="355867" cy="153888"/>
              </a:xfrm>
              <a:prstGeom prst="rect">
                <a:avLst/>
              </a:prstGeom>
              <a:blipFill>
                <a:blip r:embed="rId18"/>
                <a:stretch>
                  <a:fillRect l="-10345" r="-1034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11112378" y="5264425"/>
                <a:ext cx="8224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000" b="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en-US" sz="10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378" y="5264425"/>
                <a:ext cx="822468" cy="307777"/>
              </a:xfrm>
              <a:prstGeom prst="rect">
                <a:avLst/>
              </a:prstGeom>
              <a:blipFill>
                <a:blip r:embed="rId19"/>
                <a:stretch>
                  <a:fillRect l="-6061" r="-606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5546424" y="2841374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24" y="2841374"/>
                <a:ext cx="333425" cy="153888"/>
              </a:xfrm>
              <a:prstGeom prst="rect">
                <a:avLst/>
              </a:prstGeom>
              <a:blipFill>
                <a:blip r:embed="rId20"/>
                <a:stretch>
                  <a:fillRect l="-7407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768067" y="3648212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7" y="3648212"/>
                <a:ext cx="402353" cy="153888"/>
              </a:xfrm>
              <a:prstGeom prst="rect">
                <a:avLst/>
              </a:prstGeom>
              <a:blipFill>
                <a:blip r:embed="rId21"/>
                <a:stretch>
                  <a:fillRect l="-6250" r="-625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4232385" y="2660179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85" y="2660179"/>
                <a:ext cx="500137" cy="307777"/>
              </a:xfrm>
              <a:prstGeom prst="rect">
                <a:avLst/>
              </a:prstGeom>
              <a:blipFill>
                <a:blip r:embed="rId22"/>
                <a:stretch>
                  <a:fillRect l="-4878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CE021EF-4801-4D4F-B408-E96150F06C7E}"/>
                  </a:ext>
                </a:extLst>
              </p:cNvPr>
              <p:cNvSpPr txBox="1"/>
              <p:nvPr/>
            </p:nvSpPr>
            <p:spPr>
              <a:xfrm>
                <a:off x="9470953" y="2660179"/>
                <a:ext cx="74546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CE021EF-4801-4D4F-B408-E96150F0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953" y="2660179"/>
                <a:ext cx="745460" cy="153888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4BD055-2F8F-6048-8082-84669264DF6D}"/>
              </a:ext>
            </a:extLst>
          </p:cNvPr>
          <p:cNvCxnSpPr>
            <a:cxnSpLocks/>
          </p:cNvCxnSpPr>
          <p:nvPr/>
        </p:nvCxnSpPr>
        <p:spPr>
          <a:xfrm flipH="1" flipV="1">
            <a:off x="1052264" y="5688829"/>
            <a:ext cx="482482" cy="13831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 rot="599004">
            <a:off x="6693263" y="3786574"/>
            <a:ext cx="539627" cy="539627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877186" y="5282034"/>
            <a:ext cx="9930266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084636" y="1993605"/>
            <a:ext cx="0" cy="3529634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61622" y="5039022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2" y="5039022"/>
                <a:ext cx="714631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0558042" y="509094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42" y="509094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10138038" y="2579732"/>
            <a:ext cx="0" cy="294350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8352" y="3791650"/>
            <a:ext cx="9019686" cy="1490384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8352" y="3000221"/>
            <a:ext cx="9019685" cy="2281813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768813" y="4299207"/>
                <a:ext cx="180500" cy="186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13" y="4299207"/>
                <a:ext cx="180500" cy="186097"/>
              </a:xfrm>
              <a:prstGeom prst="rect">
                <a:avLst/>
              </a:prstGeom>
              <a:blipFill rotWithShape="0">
                <a:blip r:embed="rId4"/>
                <a:stretch>
                  <a:fillRect l="-13333" t="-3226" r="-1333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/>
          <p:cNvCxnSpPr/>
          <p:nvPr/>
        </p:nvCxnSpPr>
        <p:spPr>
          <a:xfrm flipH="1">
            <a:off x="7702970" y="4322115"/>
            <a:ext cx="36342" cy="140283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7187698" y="4371696"/>
            <a:ext cx="1030544" cy="18140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57602" y="3800307"/>
            <a:ext cx="0" cy="52180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44124" y="3800307"/>
            <a:ext cx="809126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97348" y="4322116"/>
            <a:ext cx="1332058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6318" y="3800307"/>
            <a:ext cx="0" cy="521809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26338" y="3977211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𝑉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8" y="3977211"/>
                <a:ext cx="29852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6520567" y="3703971"/>
            <a:ext cx="130006" cy="228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443917" y="4233752"/>
            <a:ext cx="119580" cy="21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489990" y="3709156"/>
            <a:ext cx="93550" cy="52459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288010" y="3834256"/>
                <a:ext cx="298521" cy="319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10" y="3834256"/>
                <a:ext cx="298521" cy="3199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1118352" y="3390405"/>
            <a:ext cx="9019685" cy="189162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207775" y="4848533"/>
            <a:ext cx="73181" cy="4335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219126" y="4981240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6" y="4981240"/>
                <a:ext cx="298521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/>
          <p:cNvSpPr/>
          <p:nvPr/>
        </p:nvSpPr>
        <p:spPr>
          <a:xfrm>
            <a:off x="1090872" y="526246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899067" y="5083584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67" y="5083584"/>
                <a:ext cx="714631" cy="153888"/>
              </a:xfrm>
              <a:prstGeom prst="rect">
                <a:avLst/>
              </a:prstGeom>
              <a:blipFill rotWithShape="0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/>
          <p:cNvSpPr/>
          <p:nvPr/>
        </p:nvSpPr>
        <p:spPr>
          <a:xfrm>
            <a:off x="10121667" y="526161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120818" y="337066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488028" y="4131099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28" y="4131099"/>
                <a:ext cx="714631" cy="153888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0051467" y="3465860"/>
                <a:ext cx="7146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67" y="3465860"/>
                <a:ext cx="714631" cy="153888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6937439" y="40339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139943" y="2101141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43" y="2101141"/>
                <a:ext cx="215904" cy="153888"/>
              </a:xfrm>
              <a:prstGeom prst="rect">
                <a:avLst/>
              </a:prstGeom>
              <a:blipFill rotWithShape="0">
                <a:blip r:embed="rId11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10145778" y="3000221"/>
            <a:ext cx="231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145778" y="3783899"/>
            <a:ext cx="231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0290457" y="3000221"/>
            <a:ext cx="2928" cy="783679"/>
          </a:xfrm>
          <a:prstGeom prst="straightConnector1">
            <a:avLst/>
          </a:prstGeom>
          <a:ln w="95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259521" y="3279298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21" y="3279298"/>
                <a:ext cx="298521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V="1">
            <a:off x="7017784" y="2374159"/>
            <a:ext cx="249257" cy="141600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880953" y="2660047"/>
                <a:ext cx="29852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53" y="2660047"/>
                <a:ext cx="298521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/>
          <p:nvPr/>
        </p:nvCxnSpPr>
        <p:spPr>
          <a:xfrm>
            <a:off x="6697348" y="2817035"/>
            <a:ext cx="484680" cy="3975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63497" y="2195443"/>
            <a:ext cx="385566" cy="1838459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2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895027" y="6132139"/>
            <a:ext cx="14234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22838" y="5498199"/>
            <a:ext cx="0" cy="1070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 rot="599004">
            <a:off x="5153096" y="3190031"/>
            <a:ext cx="1817577" cy="1817577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6066165" y="3236287"/>
            <a:ext cx="0" cy="17575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24406" y="3236287"/>
            <a:ext cx="272530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166855" y="4993850"/>
            <a:ext cx="288286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56909" y="3236287"/>
            <a:ext cx="0" cy="17575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457264" y="3941266"/>
                <a:ext cx="4142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𝑉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64" y="3941266"/>
                <a:ext cx="414207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4571420" y="2911807"/>
            <a:ext cx="437888" cy="77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313246" y="4696222"/>
            <a:ext cx="402772" cy="70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68429" y="2950535"/>
            <a:ext cx="315097" cy="17669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788118" y="3350634"/>
                <a:ext cx="1005482" cy="1077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18" y="3350634"/>
                <a:ext cx="1005482" cy="10776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2845367" y="3350636"/>
            <a:ext cx="6782068" cy="1422349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066165" y="395685"/>
            <a:ext cx="0" cy="2843297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218929" y="663554"/>
            <a:ext cx="447216" cy="25405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177142" y="1302691"/>
                <a:ext cx="4730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42" y="1302691"/>
                <a:ext cx="473041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/>
          <p:cNvCxnSpPr/>
          <p:nvPr/>
        </p:nvCxnSpPr>
        <p:spPr>
          <a:xfrm>
            <a:off x="6075540" y="1494435"/>
            <a:ext cx="444411" cy="34933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283877" y="395630"/>
            <a:ext cx="776244" cy="370129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84905" y="1340836"/>
            <a:ext cx="590202" cy="5778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35990" y="1182705"/>
                <a:ext cx="3741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0" y="1182705"/>
                <a:ext cx="37418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2728264" y="2446285"/>
            <a:ext cx="7069673" cy="148266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479847" y="4228783"/>
            <a:ext cx="7069673" cy="148266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23692" y="2026740"/>
            <a:ext cx="814682" cy="2406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161942" y="1836039"/>
                <a:ext cx="3580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2" y="1836039"/>
                <a:ext cx="35800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767251" y="1716837"/>
                <a:ext cx="179409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/>
                  <a:t>Assumption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sz="1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charset="0"/>
                      </a:rPr>
                      <m:t>:</m:t>
                    </m:r>
                  </m:oMath>
                </a14:m>
                <a:endParaRPr lang="en-US" sz="1000" b="0" dirty="0"/>
              </a:p>
              <a:p>
                <a:r>
                  <a:rPr lang="en-US" sz="1000" dirty="0"/>
                  <a:t>Rays are parallel.</a:t>
                </a:r>
              </a:p>
              <a:p>
                <a:r>
                  <a:rPr lang="en-US" sz="1000" dirty="0"/>
                  <a:t>(Use this only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sz="1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b="0" dirty="0"/>
                  <a:t>!)</a:t>
                </a:r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51" y="1716837"/>
                <a:ext cx="1794095" cy="615553"/>
              </a:xfrm>
              <a:prstGeom prst="rect">
                <a:avLst/>
              </a:prstGeom>
              <a:blipFill rotWithShape="0">
                <a:blip r:embed="rId9"/>
                <a:stretch>
                  <a:fillRect l="-4422" t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 rot="20840373">
            <a:off x="5801539" y="3277836"/>
            <a:ext cx="96619" cy="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62827" y="3236628"/>
            <a:ext cx="99115" cy="9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895027" y="6132139"/>
            <a:ext cx="14234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22838" y="5498199"/>
            <a:ext cx="0" cy="1070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99" y="5895026"/>
                <a:ext cx="215904" cy="15388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2" y="5634504"/>
                <a:ext cx="215904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 rot="599004">
            <a:off x="4363293" y="2240233"/>
            <a:ext cx="3720032" cy="3720032"/>
            <a:chOff x="6900192" y="2781680"/>
            <a:chExt cx="827830" cy="82783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90019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314107" y="319559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7314107" y="2367765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28022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4106" y="2781680"/>
              <a:ext cx="0" cy="8278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900192" y="3195594"/>
              <a:ext cx="82783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6220038" y="2334905"/>
            <a:ext cx="0" cy="17665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19699" y="2334905"/>
            <a:ext cx="169331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19699" y="4096363"/>
            <a:ext cx="1693319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10261" y="2334905"/>
            <a:ext cx="0" cy="17614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360138" y="2909431"/>
                <a:ext cx="2355361" cy="446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′)(1+</m:t>
                              </m:r>
                              <m:func>
                                <m:funcPr>
                                  <m:ctrlP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sz="1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rad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38" y="2909431"/>
                <a:ext cx="2355361" cy="446212"/>
              </a:xfrm>
              <a:prstGeom prst="rect">
                <a:avLst/>
              </a:prstGeom>
              <a:blipFill rotWithShape="0">
                <a:blip r:embed="rId4"/>
                <a:stretch>
                  <a:fillRect t="-30137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3817690" y="1778570"/>
            <a:ext cx="896225" cy="15776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558003" y="3628665"/>
            <a:ext cx="824353" cy="14511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893113" y="1853440"/>
            <a:ext cx="329136" cy="18456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768872" y="2389335"/>
                <a:ext cx="323012" cy="446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72" y="2389335"/>
                <a:ext cx="323012" cy="4462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>
            <a:off x="6220037" y="87406"/>
            <a:ext cx="0" cy="2253015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4732" y="114083"/>
            <a:ext cx="379347" cy="21550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210581" y="595813"/>
            <a:ext cx="594757" cy="1472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09181" y="231645"/>
            <a:ext cx="810518" cy="3864718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25330" y="333785"/>
            <a:ext cx="794369" cy="14983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489991" y="243328"/>
                <a:ext cx="3067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91" y="243328"/>
                <a:ext cx="306733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26994" y="1770215"/>
            <a:ext cx="8102240" cy="1699218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627161" y="1147965"/>
            <a:ext cx="1086206" cy="5849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19698" y="2334905"/>
            <a:ext cx="147100" cy="14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283961" y="976570"/>
                <a:ext cx="3074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61" y="976570"/>
                <a:ext cx="30743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598124" y="384522"/>
                <a:ext cx="292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124" y="384522"/>
                <a:ext cx="292330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0067448" y="2909431"/>
                <a:ext cx="3067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1000" b="0" dirty="0">
                  <a:solidFill>
                    <a:schemeClr val="accent6"/>
                  </a:solidFill>
                </a:endParaRPr>
              </a:p>
              <a:p>
                <a:endParaRPr lang="en-US" sz="10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448" y="2909431"/>
                <a:ext cx="306733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788499" y="1962955"/>
                <a:ext cx="520961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1" smtClean="0">
                          <a:latin typeface="Cambria Math" charset="0"/>
                        </a:rPr>
                        <m:t>β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499" y="1962955"/>
                <a:ext cx="520961" cy="548489"/>
              </a:xfrm>
              <a:prstGeom prst="rect">
                <a:avLst/>
              </a:prstGeom>
              <a:blipFill rotWithShape="0">
                <a:blip r:embed="rId10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575118" y="3158992"/>
                <a:ext cx="547880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118" y="3158992"/>
                <a:ext cx="547880" cy="54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 rot="20840373">
            <a:off x="10127633" y="1646958"/>
            <a:ext cx="145162" cy="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730823" y="1519743"/>
            <a:ext cx="0" cy="31481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730821" y="1529575"/>
            <a:ext cx="0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746627" y="1402504"/>
            <a:ext cx="562834" cy="3197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102713" y="1666763"/>
            <a:ext cx="627506" cy="2992075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126688" y="1402504"/>
            <a:ext cx="1192799" cy="250155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1143226" y="2418322"/>
                <a:ext cx="575640" cy="795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226" y="2418322"/>
                <a:ext cx="575640" cy="7951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286628" y="2619775"/>
                <a:ext cx="546629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1000" b="0" dirty="0"/>
              </a:p>
              <a:p>
                <a:endParaRPr lang="en-US" sz="1000" b="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28" y="2619775"/>
                <a:ext cx="546629" cy="5484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10723087" y="2329367"/>
            <a:ext cx="420139" cy="554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0442699" y="3104189"/>
            <a:ext cx="552572" cy="1111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0286628" y="2524687"/>
            <a:ext cx="434082" cy="8098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0384578" y="1024841"/>
                <a:ext cx="546629" cy="54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1000" b="0" dirty="0">
                  <a:solidFill>
                    <a:schemeClr val="accent2"/>
                  </a:solidFill>
                </a:endParaRPr>
              </a:p>
              <a:p>
                <a:endParaRPr lang="en-US" sz="1000" b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78" y="1024841"/>
                <a:ext cx="546629" cy="5484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0149283" y="1313367"/>
                <a:ext cx="546629" cy="274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sz="1000" b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283" y="1313367"/>
                <a:ext cx="546629" cy="2742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273347" y="1683573"/>
                <a:ext cx="571234" cy="441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347" y="1683573"/>
                <a:ext cx="571234" cy="441018"/>
              </a:xfrm>
              <a:prstGeom prst="rect">
                <a:avLst/>
              </a:prstGeom>
              <a:blipFill rotWithShape="0">
                <a:blip r:embed="rId16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214539" y="4911410"/>
                <a:ext cx="2355361" cy="1341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𝑐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tan</m:t>
                          </m:r>
                        </m:fName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b="0" dirty="0">
                  <a:solidFill>
                    <a:schemeClr val="tx1"/>
                  </a:solidFill>
                </a:endParaRPr>
              </a:p>
              <a:p>
                <a:endParaRPr lang="en-US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39" y="4911410"/>
                <a:ext cx="2355361" cy="1341906"/>
              </a:xfrm>
              <a:prstGeom prst="rect">
                <a:avLst/>
              </a:prstGeom>
              <a:blipFill rotWithShape="0">
                <a:blip r:embed="rId17"/>
                <a:stretch>
                  <a:fillRect t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0286628" y="4986424"/>
            <a:ext cx="1679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Note: variables a, b, and c are just auxiliary variables!</a:t>
            </a:r>
          </a:p>
        </p:txBody>
      </p:sp>
    </p:spTree>
    <p:extLst>
      <p:ext uri="{BB962C8B-B14F-4D97-AF65-F5344CB8AC3E}">
        <p14:creationId xmlns:p14="http://schemas.microsoft.com/office/powerpoint/2010/main" val="42416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9462" y="985802"/>
            <a:ext cx="8619059" cy="3997356"/>
            <a:chOff x="938319" y="603837"/>
            <a:chExt cx="11114514" cy="5154700"/>
          </a:xfrm>
        </p:grpSpPr>
        <p:grpSp>
          <p:nvGrpSpPr>
            <p:cNvPr id="576" name="Group 575"/>
            <p:cNvGrpSpPr/>
            <p:nvPr/>
          </p:nvGrpSpPr>
          <p:grpSpPr>
            <a:xfrm>
              <a:off x="8207579" y="603837"/>
              <a:ext cx="3261093" cy="5154700"/>
              <a:chOff x="9588676" y="732235"/>
              <a:chExt cx="1745174" cy="2758538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 flipV="1">
                <a:off x="9588678" y="73223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9588678" y="73223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 flipV="1">
                <a:off x="9879541" y="816680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9588678" y="1182610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9588678" y="1182610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 flipV="1">
                <a:off x="9879541" y="126705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9879538" y="816680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10170402" y="90112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0170402" y="90112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V="1">
                <a:off x="10461265" y="985570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9879538" y="1267053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 flipV="1">
                <a:off x="10170402" y="1351498"/>
                <a:ext cx="0" cy="450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0170402" y="1351498"/>
                <a:ext cx="290864" cy="8444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10461265" y="1435945"/>
                <a:ext cx="0" cy="450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10461262" y="985568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V="1">
                <a:off x="10752125" y="107001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10752125" y="107001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V="1">
                <a:off x="11042987" y="1154460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0461262" y="143594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0752125" y="1520390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10752125" y="1520390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11042987" y="160483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11042986" y="1154460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 flipV="1">
                <a:off x="11333848" y="123890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11042986" y="1604833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V="1">
                <a:off x="11333848" y="1689278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 flipV="1">
                <a:off x="9588676" y="163298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9588676" y="1632981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V="1">
                <a:off x="9879538" y="171742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9588676" y="2083355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9588676" y="208335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V="1">
                <a:off x="9879538" y="216780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9879538" y="1717425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V="1">
                <a:off x="10170400" y="180187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0170400" y="1801871"/>
                <a:ext cx="290864" cy="8444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V="1">
                <a:off x="10461264" y="188631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9879538" y="2167801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V="1">
                <a:off x="10170400" y="225224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10170400" y="2252246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V="1">
                <a:off x="10461264" y="233669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0461260" y="1886316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V="1">
                <a:off x="10752122" y="197076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0752122" y="1970761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V="1">
                <a:off x="11042986" y="205520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0461260" y="2336691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V="1">
                <a:off x="10752122" y="242113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10752122" y="2421136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11042986" y="250558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1042984" y="2055206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V="1">
                <a:off x="11333848" y="2139651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1042984" y="2505581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11333848" y="2590026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9588676" y="2533729"/>
                <a:ext cx="0" cy="450375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9588676" y="2533729"/>
                <a:ext cx="290864" cy="84445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V="1">
                <a:off x="9879538" y="2618174"/>
                <a:ext cx="0" cy="450375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9588676" y="2984104"/>
                <a:ext cx="290864" cy="84445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9879538" y="2618174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0170400" y="2702619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0170400" y="2702619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461264" y="2787064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879538" y="3068549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10170400" y="3152994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0461260" y="2787064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 flipV="1">
                <a:off x="10752122" y="2871509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10752122" y="2871509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 flipV="1">
                <a:off x="11042986" y="2955954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10461260" y="3237438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10752122" y="3321882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1042984" y="2955953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flipV="1">
                <a:off x="11333848" y="3040398"/>
                <a:ext cx="0" cy="4503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11042984" y="3406324"/>
                <a:ext cx="290864" cy="8444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/>
            <p:cNvGrpSpPr/>
            <p:nvPr/>
          </p:nvGrpSpPr>
          <p:grpSpPr>
            <a:xfrm>
              <a:off x="5307830" y="2584692"/>
              <a:ext cx="604862" cy="2436066"/>
              <a:chOff x="6160323" y="2248249"/>
              <a:chExt cx="419308" cy="1688751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6160323" y="2248249"/>
                <a:ext cx="419308" cy="402336"/>
                <a:chOff x="6092840" y="2275307"/>
                <a:chExt cx="419308" cy="402336"/>
              </a:xfrm>
            </p:grpSpPr>
            <p:cxnSp>
              <p:nvCxnSpPr>
                <p:cNvPr id="512" name="Straight Connector 511"/>
                <p:cNvCxnSpPr/>
                <p:nvPr/>
              </p:nvCxnSpPr>
              <p:spPr>
                <a:xfrm>
                  <a:off x="6092841" y="2330171"/>
                  <a:ext cx="188976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 flipV="1">
                  <a:off x="6281817" y="2385035"/>
                  <a:ext cx="0" cy="29260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 flipH="1">
                  <a:off x="6281817" y="2330171"/>
                  <a:ext cx="230331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6092841" y="2622779"/>
                  <a:ext cx="188976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 flipH="1">
                  <a:off x="6281817" y="2622779"/>
                  <a:ext cx="230331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6323172" y="2275307"/>
                  <a:ext cx="188976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 flipV="1">
                  <a:off x="6512148" y="2330171"/>
                  <a:ext cx="0" cy="29260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 flipV="1">
                  <a:off x="6092840" y="2330171"/>
                  <a:ext cx="0" cy="29260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 flipH="1">
                  <a:off x="6092840" y="2275307"/>
                  <a:ext cx="230331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flipH="1">
                  <a:off x="6092840" y="2567915"/>
                  <a:ext cx="230331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6323171" y="2567915"/>
                  <a:ext cx="188976" cy="5486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 flipV="1">
                  <a:off x="6323171" y="2275307"/>
                  <a:ext cx="0" cy="29260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2" name="Straight Connector 541"/>
              <p:cNvCxnSpPr/>
              <p:nvPr/>
            </p:nvCxnSpPr>
            <p:spPr>
              <a:xfrm flipV="1">
                <a:off x="6372031" y="2450396"/>
                <a:ext cx="0" cy="148660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1170247" y="1915472"/>
              <a:ext cx="8518297" cy="1658288"/>
              <a:chOff x="3092820" y="1772761"/>
              <a:chExt cx="5905130" cy="1149573"/>
            </a:xfrm>
          </p:grpSpPr>
          <p:cxnSp>
            <p:nvCxnSpPr>
              <p:cNvPr id="545" name="Straight Connector 544"/>
              <p:cNvCxnSpPr/>
              <p:nvPr/>
            </p:nvCxnSpPr>
            <p:spPr>
              <a:xfrm flipV="1">
                <a:off x="3094892" y="2299183"/>
                <a:ext cx="5551498" cy="61658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3094892" y="2403697"/>
                <a:ext cx="5903058" cy="512064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8646389" y="2302340"/>
                <a:ext cx="351376" cy="9995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 flipV="1">
                <a:off x="3094707" y="1772761"/>
                <a:ext cx="5551497" cy="114300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/>
              <p:cNvCxnSpPr/>
              <p:nvPr/>
            </p:nvCxnSpPr>
            <p:spPr>
              <a:xfrm flipV="1">
                <a:off x="8646389" y="1772761"/>
                <a:ext cx="0" cy="52765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>
                <a:off x="8644873" y="1772812"/>
                <a:ext cx="351376" cy="99952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 flipV="1">
                <a:off x="3094521" y="1879370"/>
                <a:ext cx="5901728" cy="103639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 flipV="1">
                <a:off x="8996249" y="1879370"/>
                <a:ext cx="0" cy="52765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 flipV="1">
                <a:off x="3092820" y="2077913"/>
                <a:ext cx="5727741" cy="84442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6" name="Straight Connector 635"/>
            <p:cNvCxnSpPr/>
            <p:nvPr/>
          </p:nvCxnSpPr>
          <p:spPr>
            <a:xfrm>
              <a:off x="1170251" y="3560002"/>
              <a:ext cx="8939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443731" y="840532"/>
              <a:ext cx="1377141" cy="2724502"/>
              <a:chOff x="3954491" y="839776"/>
              <a:chExt cx="1377141" cy="2724502"/>
            </a:xfrm>
          </p:grpSpPr>
          <p:cxnSp>
            <p:nvCxnSpPr>
              <p:cNvPr id="603" name="Straight Arrow Connector 602"/>
              <p:cNvCxnSpPr/>
              <p:nvPr/>
            </p:nvCxnSpPr>
            <p:spPr>
              <a:xfrm flipV="1">
                <a:off x="4594652" y="839776"/>
                <a:ext cx="0" cy="2724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/>
              <p:cNvCxnSpPr/>
              <p:nvPr/>
            </p:nvCxnSpPr>
            <p:spPr>
              <a:xfrm flipH="1" flipV="1">
                <a:off x="3954491" y="3372245"/>
                <a:ext cx="636640" cy="185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>
                <a:off x="4586551" y="3555810"/>
                <a:ext cx="7450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31"/>
            <p:cNvGrpSpPr/>
            <p:nvPr/>
          </p:nvGrpSpPr>
          <p:grpSpPr>
            <a:xfrm>
              <a:off x="5300047" y="4917061"/>
              <a:ext cx="604862" cy="158285"/>
              <a:chOff x="6160322" y="3748786"/>
              <a:chExt cx="419308" cy="109728"/>
            </a:xfrm>
          </p:grpSpPr>
          <p:cxnSp>
            <p:nvCxnSpPr>
              <p:cNvPr id="669" name="Straight Connector 668"/>
              <p:cNvCxnSpPr/>
              <p:nvPr/>
            </p:nvCxnSpPr>
            <p:spPr>
              <a:xfrm>
                <a:off x="6160323" y="3803650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 flipH="1">
                <a:off x="6349299" y="3803650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6160322" y="3748786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>
                <a:off x="6390653" y="3748786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1" name="Straight Connector 680"/>
            <p:cNvCxnSpPr/>
            <p:nvPr/>
          </p:nvCxnSpPr>
          <p:spPr>
            <a:xfrm flipH="1">
              <a:off x="3974923" y="4864355"/>
              <a:ext cx="2495345" cy="594383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TextBox 691"/>
                <p:cNvSpPr txBox="1"/>
                <p:nvPr/>
              </p:nvSpPr>
              <p:spPr>
                <a:xfrm>
                  <a:off x="5642647" y="5140613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692" name="TextBox 6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47" y="5140613"/>
                  <a:ext cx="290199" cy="1538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4" name="Curved Connector 713"/>
            <p:cNvCxnSpPr/>
            <p:nvPr/>
          </p:nvCxnSpPr>
          <p:spPr>
            <a:xfrm rot="16200000" flipV="1">
              <a:off x="5563424" y="5182050"/>
              <a:ext cx="264279" cy="47109"/>
            </a:xfrm>
            <a:prstGeom prst="curvedConnector3">
              <a:avLst>
                <a:gd name="adj1" fmla="val 767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Oval 733"/>
            <p:cNvSpPr/>
            <p:nvPr/>
          </p:nvSpPr>
          <p:spPr>
            <a:xfrm>
              <a:off x="5596751" y="2830653"/>
              <a:ext cx="39570" cy="39570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TextBox 735"/>
                <p:cNvSpPr txBox="1"/>
                <p:nvPr/>
              </p:nvSpPr>
              <p:spPr>
                <a:xfrm>
                  <a:off x="1303701" y="3640432"/>
                  <a:ext cx="4748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0,0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36" name="TextBox 7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701" y="3640432"/>
                  <a:ext cx="474874" cy="1538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8" name="Oval 737"/>
            <p:cNvSpPr/>
            <p:nvPr/>
          </p:nvSpPr>
          <p:spPr>
            <a:xfrm>
              <a:off x="10080223" y="3531397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TextBox 738"/>
                <p:cNvSpPr txBox="1"/>
                <p:nvPr/>
              </p:nvSpPr>
              <p:spPr>
                <a:xfrm>
                  <a:off x="5982716" y="2777053"/>
                  <a:ext cx="63427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39" name="TextBox 7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716" y="2777053"/>
                  <a:ext cx="634276" cy="153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098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0" name="Oval 739"/>
            <p:cNvSpPr/>
            <p:nvPr/>
          </p:nvSpPr>
          <p:spPr>
            <a:xfrm>
              <a:off x="9402380" y="2322272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/>
            <p:cNvCxnSpPr/>
            <p:nvPr/>
          </p:nvCxnSpPr>
          <p:spPr>
            <a:xfrm>
              <a:off x="1170251" y="3570968"/>
              <a:ext cx="0" cy="16231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flipH="1">
              <a:off x="3698112" y="5333131"/>
              <a:ext cx="2918880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Oval 783"/>
            <p:cNvSpPr/>
            <p:nvPr/>
          </p:nvSpPr>
          <p:spPr>
            <a:xfrm>
              <a:off x="9549369" y="2252836"/>
              <a:ext cx="39571" cy="39571"/>
            </a:xfrm>
            <a:prstGeom prst="ellipse">
              <a:avLst/>
            </a:prstGeom>
            <a:solidFill>
              <a:schemeClr val="accent6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9612676" y="1713757"/>
              <a:ext cx="58509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/>
                  </a:solidFill>
                </a:rPr>
                <a:t>Detector Pixel</a:t>
              </a:r>
            </a:p>
          </p:txBody>
        </p:sp>
        <p:sp>
          <p:nvSpPr>
            <p:cNvPr id="154" name="Oval 153"/>
            <p:cNvSpPr/>
            <p:nvPr/>
          </p:nvSpPr>
          <p:spPr>
            <a:xfrm>
              <a:off x="1153509" y="3539002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 flipH="1">
                  <a:off x="4703391" y="3343665"/>
                  <a:ext cx="250636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3391" y="3343665"/>
                  <a:ext cx="250636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353845" y="3360839"/>
                  <a:ext cx="10317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845" y="3360839"/>
                  <a:ext cx="103170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154" r="-2307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3948577" y="1013103"/>
                  <a:ext cx="12721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577" y="1013103"/>
                  <a:ext cx="127214" cy="15388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7500" r="-31250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4372928" y="3706275"/>
                  <a:ext cx="4913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928" y="3706275"/>
                  <a:ext cx="491353" cy="1538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9355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Oval 177"/>
            <p:cNvSpPr/>
            <p:nvPr/>
          </p:nvSpPr>
          <p:spPr>
            <a:xfrm>
              <a:off x="4303722" y="3592645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9572234" y="2181366"/>
                  <a:ext cx="2280857" cy="4263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</m:t>
                        </m:r>
                      </m:oMath>
                    </m:oMathPara>
                  </a14:m>
                  <a:endParaRPr lang="en-US" sz="1000" b="0" i="1" dirty="0">
                    <a:solidFill>
                      <a:schemeClr val="accent6"/>
                    </a:solidFill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𝑑𝑣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𝑑𝑤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234" y="2181366"/>
                  <a:ext cx="2280857" cy="4263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69" r="-2414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11058651" y="5392768"/>
                  <a:ext cx="82003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8651" y="5392768"/>
                  <a:ext cx="820033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3077" b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/>
            <p:cNvCxnSpPr/>
            <p:nvPr/>
          </p:nvCxnSpPr>
          <p:spPr>
            <a:xfrm flipH="1" flipV="1">
              <a:off x="10557535" y="508402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1196641" y="4590329"/>
              <a:ext cx="0" cy="67693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11174393" y="5244872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952889" y="3558859"/>
              <a:ext cx="374568" cy="64565"/>
              <a:chOff x="9952889" y="3558859"/>
              <a:chExt cx="374568" cy="64565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9952889" y="3562330"/>
                <a:ext cx="210382" cy="61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0163271" y="3620597"/>
                <a:ext cx="164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0105289" y="3558859"/>
                <a:ext cx="210382" cy="61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9955608" y="3406757"/>
              <a:ext cx="151923" cy="154554"/>
              <a:chOff x="9955608" y="3406757"/>
              <a:chExt cx="151923" cy="154554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V="1">
                <a:off x="9955608" y="3409458"/>
                <a:ext cx="0" cy="15185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9955608" y="3409458"/>
                <a:ext cx="151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10104067" y="3406757"/>
                <a:ext cx="0" cy="15185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/>
            <p:cNvGrpSpPr/>
            <p:nvPr/>
          </p:nvGrpSpPr>
          <p:grpSpPr>
            <a:xfrm rot="10800000">
              <a:off x="9953876" y="3552625"/>
              <a:ext cx="151923" cy="154554"/>
              <a:chOff x="9955608" y="3406757"/>
              <a:chExt cx="151923" cy="154554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9955608" y="3409458"/>
                <a:ext cx="0" cy="15185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9955608" y="3409458"/>
                <a:ext cx="151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10104067" y="3406757"/>
                <a:ext cx="0" cy="15185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/>
            <p:cNvGrpSpPr/>
            <p:nvPr/>
          </p:nvGrpSpPr>
          <p:grpSpPr>
            <a:xfrm>
              <a:off x="9744749" y="3498722"/>
              <a:ext cx="362782" cy="64565"/>
              <a:chOff x="9952889" y="3558859"/>
              <a:chExt cx="362782" cy="6456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9952889" y="3562330"/>
                <a:ext cx="210382" cy="61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9952889" y="3561250"/>
                <a:ext cx="164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0105289" y="3558859"/>
                <a:ext cx="210382" cy="61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1165990" y="5194124"/>
              <a:ext cx="3424750" cy="64120"/>
              <a:chOff x="4093247" y="3562704"/>
              <a:chExt cx="3424750" cy="6412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 flipV="1">
                <a:off x="4093247" y="3562704"/>
                <a:ext cx="223676" cy="6412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316922" y="3625134"/>
                <a:ext cx="3201075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938319" y="1134431"/>
                  <a:ext cx="2947627" cy="14107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800" dirty="0">
                      <a:solidFill>
                        <a:srgbClr val="FF0000"/>
                      </a:solidFill>
                    </a:rPr>
                    <a:t>Object coordinates: 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a14:m>
                  <a:endParaRPr lang="en-US" sz="800" dirty="0">
                    <a:solidFill>
                      <a:srgbClr val="FF0000"/>
                    </a:solidFill>
                  </a:endParaRPr>
                </a:p>
                <a:p>
                  <a:r>
                    <a:rPr lang="en-US" sz="800" dirty="0">
                      <a:solidFill>
                        <a:srgbClr val="FF0000"/>
                      </a:solidFill>
                    </a:rPr>
                    <a:t>Scanner coordinates: 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𝑢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en-US" sz="800" dirty="0">
                    <a:solidFill>
                      <a:srgbClr val="FF0000"/>
                    </a:solidFill>
                  </a:endParaRPr>
                </a:p>
                <a:p>
                  <a:endParaRPr lang="en-US" sz="800" dirty="0">
                    <a:solidFill>
                      <a:srgbClr val="FF0000"/>
                    </a:solidFill>
                  </a:endParaRPr>
                </a:p>
                <a:p>
                  <a:r>
                    <a:rPr lang="en-US" sz="800" dirty="0">
                      <a:solidFill>
                        <a:srgbClr val="FF0000"/>
                      </a:solidFill>
                    </a:rPr>
                    <a:t>Voxel center: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charset="0"/>
                            </a:rPr>
                            <m:t>𝛥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r>
                        <a:rPr lang="en-US" sz="800" i="1">
                          <a:latin typeface="Cambria Math" charset="0"/>
                        </a:rPr>
                        <m:t>+(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8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8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800" i="1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800" dirty="0"/>
                </a:p>
                <a:p>
                  <a:endParaRPr lang="en-US" sz="800" dirty="0">
                    <a:solidFill>
                      <a:srgbClr val="FF0000"/>
                    </a:solidFill>
                  </a:endParaRPr>
                </a:p>
                <a:p>
                  <a:r>
                    <a:rPr lang="en-US" sz="800" dirty="0">
                      <a:solidFill>
                        <a:srgbClr val="FF0000"/>
                      </a:solidFill>
                    </a:rPr>
                    <a:t>Voxel center: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8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80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8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800" dirty="0"/>
                </a:p>
                <a:p>
                  <a:endParaRPr 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319" y="1134431"/>
                  <a:ext cx="2947627" cy="14107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933" t="-2222" r="-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10272344" y="5153899"/>
                  <a:ext cx="82246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000" b="0" i="1" dirty="0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integer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index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344" y="5153899"/>
                  <a:ext cx="82246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30769" b="-143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Oval 183"/>
            <p:cNvSpPr/>
            <p:nvPr/>
          </p:nvSpPr>
          <p:spPr>
            <a:xfrm>
              <a:off x="4064036" y="3540705"/>
              <a:ext cx="39571" cy="39571"/>
            </a:xfrm>
            <a:prstGeom prst="ellipse">
              <a:avLst/>
            </a:prstGeom>
            <a:solidFill>
              <a:srgbClr val="FF00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799565" y="3615886"/>
                  <a:ext cx="3558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origin</m:t>
                        </m:r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65" y="3615886"/>
                  <a:ext cx="355867" cy="15388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222" r="-42222" b="-8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11230365" y="4694154"/>
                  <a:ext cx="82246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1000" b="0" i="1" dirty="0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integer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index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0365" y="4694154"/>
                  <a:ext cx="82246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28205" b="-1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5664411" y="2271103"/>
                  <a:ext cx="3334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Voxel</m:t>
                        </m:r>
                      </m:oMath>
                    </m:oMathPara>
                  </a14:m>
                  <a:endParaRPr lang="en-US" sz="10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11" y="2271103"/>
                  <a:ext cx="333425" cy="15388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048" r="-38095" b="-4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1087185" y="3122138"/>
                  <a:ext cx="4023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Source</m:t>
                        </m:r>
                      </m:oMath>
                    </m:oMathPara>
                  </a14:m>
                  <a:endParaRPr lang="en-US" sz="10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85" y="3122138"/>
                  <a:ext cx="402353" cy="15388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5686" r="-3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4298448" y="873433"/>
                  <a:ext cx="5001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Rotation</m:t>
                        </m:r>
                      </m:oMath>
                    </m:oMathPara>
                  </a14:m>
                  <a:endParaRPr lang="en-US" sz="1000" b="0" i="0" dirty="0">
                    <a:solidFill>
                      <a:srgbClr val="FF0000"/>
                    </a:solidFill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axis</m:t>
                        </m:r>
                      </m:oMath>
                    </m:oMathPara>
                  </a14:m>
                  <a:endParaRPr lang="en-US" sz="10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448" y="873433"/>
                  <a:ext cx="500137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0938" r="-32813" b="-35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9892652" y="3205617"/>
                  <a:ext cx="54123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,0,0)</m:t>
                        </m:r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2652" y="3205617"/>
                  <a:ext cx="541238" cy="15388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4493" t="-5263" r="-36232"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3944145" y="1263280"/>
              <a:ext cx="753256" cy="4069851"/>
              <a:chOff x="4214112" y="1263280"/>
              <a:chExt cx="753256" cy="4069851"/>
            </a:xfrm>
          </p:grpSpPr>
          <p:cxnSp>
            <p:nvCxnSpPr>
              <p:cNvPr id="172" name="Curved Connector 171"/>
              <p:cNvCxnSpPr/>
              <p:nvPr/>
            </p:nvCxnSpPr>
            <p:spPr>
              <a:xfrm flipH="1">
                <a:off x="4574362" y="1343044"/>
                <a:ext cx="285842" cy="283312"/>
              </a:xfrm>
              <a:prstGeom prst="curvedConnector3">
                <a:avLst>
                  <a:gd name="adj1" fmla="val 2449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4623904" y="1423736"/>
                    <a:ext cx="29019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charset="0"/>
                            </a:rPr>
                            <m:t>𝛽</m:t>
                          </m:r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3904" y="1423736"/>
                    <a:ext cx="290199" cy="15388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Oval 174"/>
              <p:cNvSpPr/>
              <p:nvPr/>
            </p:nvSpPr>
            <p:spPr>
              <a:xfrm>
                <a:off x="4214112" y="5166867"/>
                <a:ext cx="753256" cy="16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590740" y="1263280"/>
                <a:ext cx="0" cy="399361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10017406" y="867383"/>
                  <a:ext cx="5017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Detector</m:t>
                        </m:r>
                      </m:oMath>
                    </m:oMathPara>
                  </a14:m>
                  <a:endParaRPr lang="en-US" sz="10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406" y="867383"/>
                  <a:ext cx="501739" cy="153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2698" r="-3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20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38462</TotalTime>
  <Words>248</Words>
  <Application>Microsoft Macintosh PowerPoint</Application>
  <PresentationFormat>Widescreen</PresentationFormat>
  <Paragraphs>104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83</cp:revision>
  <cp:lastPrinted>2016-02-18T14:32:51Z</cp:lastPrinted>
  <dcterms:created xsi:type="dcterms:W3CDTF">2015-12-16T15:59:58Z</dcterms:created>
  <dcterms:modified xsi:type="dcterms:W3CDTF">2020-06-19T17:11:17Z</dcterms:modified>
</cp:coreProperties>
</file>