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5"/>
  </p:notesMasterIdLst>
  <p:sldIdLst>
    <p:sldId id="375" r:id="rId2"/>
    <p:sldId id="376" r:id="rId3"/>
    <p:sldId id="3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2F2D5-EA11-8540-99B6-32732B4C0CA4}">
          <p14:sldIdLst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3888"/>
  </p:normalViewPr>
  <p:slideViewPr>
    <p:cSldViewPr snapToGrid="0" snapToObjects="1" showGuides="1">
      <p:cViewPr varScale="1">
        <p:scale>
          <a:sx n="109" d="100"/>
          <a:sy n="109" d="100"/>
        </p:scale>
        <p:origin x="12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B3DDB-8433-FD4A-97BF-2C62584250C4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1F94-D184-9C4D-A7A4-AFBEB28C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9B6A0D-2601-EB4B-9B9E-2DEE577A4EB7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7BA332-0F5C-B249-A664-2E38C8E7DC41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AA91CD-CE49-8F4E-A6B8-C8FE34F4D6FF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0"/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3E917-6BB7-AE45-95D0-E48FF6745396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2602BC-CE4B-2843-BA7B-C5B22216CB96}" type="datetime1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776D2-2BA8-F640-A359-1A20FB0B4BA5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AAEEA-91EA-EB44-80A0-C3EA11AD5CDB}" type="datetime1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74FECC-ADB0-EB42-A5F8-D87CA6A74C1F}" type="datetime1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30B15D4-FE8F-F948-AC5B-0AAC3108725E}" type="datetime1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EB1ED9-34F4-D644-B6F9-C6393E0894BA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4CA074-8F79-9443-B566-90E1D7749036}" type="datetime1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DISTRIBUTION A: Cleared for public release. Case 88ABW-2018-0211 </a:t>
            </a:r>
            <a:endParaRPr lang="en-US"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643180"/>
          </a:xfrm>
          <a:prstGeom prst="rect">
            <a:avLst/>
          </a:prstGeom>
          <a:gradFill flip="none" rotWithShape="1">
            <a:gsLst>
              <a:gs pos="47000">
                <a:schemeClr val="tx1">
                  <a:lumMod val="0"/>
                  <a:lumOff val="100000"/>
                </a:schemeClr>
              </a:gs>
              <a:gs pos="100000">
                <a:schemeClr val="tx1">
                  <a:lumMod val="6000"/>
                  <a:lumOff val="94000"/>
                </a:schemeClr>
              </a:gs>
            </a:gsLst>
            <a:lin ang="5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3179"/>
            <a:ext cx="9143999" cy="621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1225" y="6428839"/>
            <a:ext cx="402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0AF0-B895-2345-9E2C-C4A35B3534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612730"/>
            <a:ext cx="6553200" cy="249549"/>
          </a:xfrm>
          <a:prstGeom prst="rect">
            <a:avLst/>
          </a:prstGeom>
        </p:spPr>
        <p:txBody>
          <a:bodyPr/>
          <a:lstStyle>
            <a:lvl1pPr algn="ctr">
              <a:defRPr sz="1400" b="0" u="none">
                <a:latin typeface="+mn-lt"/>
              </a:defRPr>
            </a:lvl1pPr>
          </a:lstStyle>
          <a:p>
            <a:r>
              <a:rPr lang="en-US" sz="1100" dirty="0"/>
              <a:t>DISTRIBUTION A: Cleared for public release. Case 88ABW-2018-0211 </a:t>
            </a:r>
          </a:p>
        </p:txBody>
      </p:sp>
    </p:spTree>
    <p:extLst>
      <p:ext uri="{BB962C8B-B14F-4D97-AF65-F5344CB8AC3E}">
        <p14:creationId xmlns:p14="http://schemas.microsoft.com/office/powerpoint/2010/main" val="15720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ln w="6350">
            <a:noFill/>
          </a:ln>
          <a:solidFill>
            <a:schemeClr val="tx1"/>
          </a:solidFill>
          <a:latin typeface="Euclid Symbol" charset="-128"/>
          <a:ea typeface="Euclid Symbol" charset="-128"/>
          <a:cs typeface="Euclid Symbol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740.png"/><Relationship Id="rId5" Type="http://schemas.openxmlformats.org/officeDocument/2006/relationships/image" Target="NULL"/><Relationship Id="rId10" Type="http://schemas.openxmlformats.org/officeDocument/2006/relationships/image" Target="../media/image730.png"/><Relationship Id="rId4" Type="http://schemas.openxmlformats.org/officeDocument/2006/relationships/image" Target="NULL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7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>
              <a:alpha val="20000"/>
            </a:srgbClr>
          </a:solidFill>
        </p:spPr>
        <p:txBody>
          <a:bodyPr/>
          <a:lstStyle/>
          <a:p>
            <a:r>
              <a:rPr lang="en-US" sz="1600" i="1" dirty="0"/>
              <a:t>(7.) Computing image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8739" y="1703677"/>
            <a:ext cx="7473905" cy="3664665"/>
            <a:chOff x="-1" y="974856"/>
            <a:chExt cx="9074105" cy="4760925"/>
          </a:xfrm>
        </p:grpSpPr>
        <p:sp>
          <p:nvSpPr>
            <p:cNvPr id="6" name="Freeform 5"/>
            <p:cNvSpPr/>
            <p:nvPr/>
          </p:nvSpPr>
          <p:spPr>
            <a:xfrm>
              <a:off x="7778254" y="1080654"/>
              <a:ext cx="1295850" cy="4655127"/>
            </a:xfrm>
            <a:custGeom>
              <a:avLst/>
              <a:gdLst>
                <a:gd name="connsiteX0" fmla="*/ 8007 w 1115255"/>
                <a:gd name="connsiteY0" fmla="*/ 2193793 h 3892932"/>
                <a:gd name="connsiteX1" fmla="*/ 450 w 1115255"/>
                <a:gd name="connsiteY1" fmla="*/ 1430533 h 3892932"/>
                <a:gd name="connsiteX2" fmla="*/ 23121 w 1115255"/>
                <a:gd name="connsiteY2" fmla="*/ 780629 h 3892932"/>
                <a:gd name="connsiteX3" fmla="*/ 83577 w 1115255"/>
                <a:gd name="connsiteY3" fmla="*/ 508576 h 3892932"/>
                <a:gd name="connsiteX4" fmla="*/ 181818 w 1115255"/>
                <a:gd name="connsiteY4" fmla="*/ 312094 h 3892932"/>
                <a:gd name="connsiteX5" fmla="*/ 370744 w 1115255"/>
                <a:gd name="connsiteY5" fmla="*/ 183624 h 3892932"/>
                <a:gd name="connsiteX6" fmla="*/ 642797 w 1115255"/>
                <a:gd name="connsiteY6" fmla="*/ 47598 h 3892932"/>
                <a:gd name="connsiteX7" fmla="*/ 922407 w 1115255"/>
                <a:gd name="connsiteY7" fmla="*/ 2256 h 3892932"/>
                <a:gd name="connsiteX8" fmla="*/ 1073547 w 1115255"/>
                <a:gd name="connsiteY8" fmla="*/ 108054 h 3892932"/>
                <a:gd name="connsiteX9" fmla="*/ 1096218 w 1115255"/>
                <a:gd name="connsiteY9" fmla="*/ 327208 h 3892932"/>
                <a:gd name="connsiteX10" fmla="*/ 1103775 w 1115255"/>
                <a:gd name="connsiteY10" fmla="*/ 1067796 h 3892932"/>
                <a:gd name="connsiteX11" fmla="*/ 1103775 w 1115255"/>
                <a:gd name="connsiteY11" fmla="*/ 3161092 h 3892932"/>
                <a:gd name="connsiteX12" fmla="*/ 952635 w 1115255"/>
                <a:gd name="connsiteY12" fmla="*/ 3833667 h 3892932"/>
                <a:gd name="connsiteX13" fmla="*/ 695696 w 1115255"/>
                <a:gd name="connsiteY13" fmla="*/ 3841224 h 3892932"/>
                <a:gd name="connsiteX14" fmla="*/ 370744 w 1115255"/>
                <a:gd name="connsiteY14" fmla="*/ 3674970 h 3892932"/>
                <a:gd name="connsiteX15" fmla="*/ 83577 w 1115255"/>
                <a:gd name="connsiteY15" fmla="*/ 3486044 h 3892932"/>
                <a:gd name="connsiteX16" fmla="*/ 15564 w 1115255"/>
                <a:gd name="connsiteY16" fmla="*/ 3229105 h 3892932"/>
                <a:gd name="connsiteX17" fmla="*/ 8007 w 1115255"/>
                <a:gd name="connsiteY17" fmla="*/ 2707671 h 3892932"/>
                <a:gd name="connsiteX18" fmla="*/ 8007 w 1115255"/>
                <a:gd name="connsiteY18" fmla="*/ 2193793 h 389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255" h="3892932">
                  <a:moveTo>
                    <a:pt x="8007" y="2193793"/>
                  </a:moveTo>
                  <a:cubicBezTo>
                    <a:pt x="6747" y="1980937"/>
                    <a:pt x="-2069" y="1666060"/>
                    <a:pt x="450" y="1430533"/>
                  </a:cubicBezTo>
                  <a:cubicBezTo>
                    <a:pt x="2969" y="1195006"/>
                    <a:pt x="9267" y="934288"/>
                    <a:pt x="23121" y="780629"/>
                  </a:cubicBezTo>
                  <a:cubicBezTo>
                    <a:pt x="36976" y="626969"/>
                    <a:pt x="57128" y="586665"/>
                    <a:pt x="83577" y="508576"/>
                  </a:cubicBezTo>
                  <a:cubicBezTo>
                    <a:pt x="110027" y="430487"/>
                    <a:pt x="133957" y="366253"/>
                    <a:pt x="181818" y="312094"/>
                  </a:cubicBezTo>
                  <a:cubicBezTo>
                    <a:pt x="229679" y="257935"/>
                    <a:pt x="293914" y="227707"/>
                    <a:pt x="370744" y="183624"/>
                  </a:cubicBezTo>
                  <a:cubicBezTo>
                    <a:pt x="447574" y="139541"/>
                    <a:pt x="550853" y="77826"/>
                    <a:pt x="642797" y="47598"/>
                  </a:cubicBezTo>
                  <a:cubicBezTo>
                    <a:pt x="734741" y="17370"/>
                    <a:pt x="850615" y="-7820"/>
                    <a:pt x="922407" y="2256"/>
                  </a:cubicBezTo>
                  <a:cubicBezTo>
                    <a:pt x="994199" y="12332"/>
                    <a:pt x="1044579" y="53895"/>
                    <a:pt x="1073547" y="108054"/>
                  </a:cubicBezTo>
                  <a:cubicBezTo>
                    <a:pt x="1102516" y="162213"/>
                    <a:pt x="1091180" y="167251"/>
                    <a:pt x="1096218" y="327208"/>
                  </a:cubicBezTo>
                  <a:cubicBezTo>
                    <a:pt x="1101256" y="487165"/>
                    <a:pt x="1102516" y="595482"/>
                    <a:pt x="1103775" y="1067796"/>
                  </a:cubicBezTo>
                  <a:cubicBezTo>
                    <a:pt x="1105035" y="1540110"/>
                    <a:pt x="1128965" y="2700114"/>
                    <a:pt x="1103775" y="3161092"/>
                  </a:cubicBezTo>
                  <a:cubicBezTo>
                    <a:pt x="1078585" y="3622070"/>
                    <a:pt x="1020648" y="3720312"/>
                    <a:pt x="952635" y="3833667"/>
                  </a:cubicBezTo>
                  <a:cubicBezTo>
                    <a:pt x="884622" y="3947022"/>
                    <a:pt x="792678" y="3867674"/>
                    <a:pt x="695696" y="3841224"/>
                  </a:cubicBezTo>
                  <a:cubicBezTo>
                    <a:pt x="598714" y="3814775"/>
                    <a:pt x="472764" y="3734167"/>
                    <a:pt x="370744" y="3674970"/>
                  </a:cubicBezTo>
                  <a:cubicBezTo>
                    <a:pt x="268724" y="3615773"/>
                    <a:pt x="142774" y="3560355"/>
                    <a:pt x="83577" y="3486044"/>
                  </a:cubicBezTo>
                  <a:cubicBezTo>
                    <a:pt x="24380" y="3411733"/>
                    <a:pt x="28159" y="3358834"/>
                    <a:pt x="15564" y="3229105"/>
                  </a:cubicBezTo>
                  <a:cubicBezTo>
                    <a:pt x="2969" y="3099376"/>
                    <a:pt x="9266" y="2886520"/>
                    <a:pt x="8007" y="2707671"/>
                  </a:cubicBezTo>
                  <a:cubicBezTo>
                    <a:pt x="6748" y="2528822"/>
                    <a:pt x="9267" y="2406649"/>
                    <a:pt x="8007" y="2193793"/>
                  </a:cubicBezTo>
                  <a:close/>
                </a:path>
              </a:pathLst>
            </a:custGeom>
            <a:solidFill>
              <a:schemeClr val="accent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6211878" y="2803656"/>
              <a:ext cx="4367960" cy="1103326"/>
            </a:xfrm>
            <a:prstGeom prst="trapezoid">
              <a:avLst>
                <a:gd name="adj" fmla="val 5654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n 7"/>
            <p:cNvSpPr/>
            <p:nvPr/>
          </p:nvSpPr>
          <p:spPr>
            <a:xfrm>
              <a:off x="355179" y="3279748"/>
              <a:ext cx="151141" cy="151141"/>
            </a:xfrm>
            <a:prstGeom prst="su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36879" y="3838970"/>
              <a:ext cx="4413303" cy="491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/>
            <p:nvPr/>
          </p:nvCxnSpPr>
          <p:spPr>
            <a:xfrm>
              <a:off x="4299947" y="1171338"/>
              <a:ext cx="445865" cy="90685"/>
            </a:xfrm>
            <a:prstGeom prst="curvedConnector3">
              <a:avLst>
                <a:gd name="adj1" fmla="val -38135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97006" y="1813686"/>
              <a:ext cx="7247189" cy="1541632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04566" y="3355320"/>
              <a:ext cx="7239629" cy="1556746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04566" y="1171338"/>
              <a:ext cx="8342955" cy="218398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97005" y="3355319"/>
              <a:ext cx="8350516" cy="2183980"/>
            </a:xfrm>
            <a:prstGeom prst="line">
              <a:avLst/>
            </a:prstGeom>
            <a:ln w="12700">
              <a:solidFill>
                <a:schemeClr val="tx1">
                  <a:alpha val="39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3306200" y="2554274"/>
              <a:ext cx="2229322" cy="1602090"/>
            </a:xfrm>
            <a:prstGeom prst="can">
              <a:avLst>
                <a:gd name="adj" fmla="val 13393"/>
              </a:avLst>
            </a:prstGeom>
            <a:solidFill>
              <a:srgbClr val="0070C0">
                <a:alpha val="2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3362876" y="2728087"/>
              <a:ext cx="2115970" cy="1269577"/>
            </a:xfrm>
            <a:prstGeom prst="can">
              <a:avLst>
                <a:gd name="adj" fmla="val 13393"/>
              </a:avLst>
            </a:prstGeom>
            <a:solidFill>
              <a:srgbClr val="FF0000">
                <a:alpha val="2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81983" y="1457544"/>
              <a:ext cx="1020193" cy="3847487"/>
            </a:xfrm>
            <a:custGeom>
              <a:avLst/>
              <a:gdLst>
                <a:gd name="connsiteX0" fmla="*/ 8007 w 1115255"/>
                <a:gd name="connsiteY0" fmla="*/ 2193793 h 3892932"/>
                <a:gd name="connsiteX1" fmla="*/ 450 w 1115255"/>
                <a:gd name="connsiteY1" fmla="*/ 1430533 h 3892932"/>
                <a:gd name="connsiteX2" fmla="*/ 23121 w 1115255"/>
                <a:gd name="connsiteY2" fmla="*/ 780629 h 3892932"/>
                <a:gd name="connsiteX3" fmla="*/ 83577 w 1115255"/>
                <a:gd name="connsiteY3" fmla="*/ 508576 h 3892932"/>
                <a:gd name="connsiteX4" fmla="*/ 181818 w 1115255"/>
                <a:gd name="connsiteY4" fmla="*/ 312094 h 3892932"/>
                <a:gd name="connsiteX5" fmla="*/ 370744 w 1115255"/>
                <a:gd name="connsiteY5" fmla="*/ 183624 h 3892932"/>
                <a:gd name="connsiteX6" fmla="*/ 642797 w 1115255"/>
                <a:gd name="connsiteY6" fmla="*/ 47598 h 3892932"/>
                <a:gd name="connsiteX7" fmla="*/ 922407 w 1115255"/>
                <a:gd name="connsiteY7" fmla="*/ 2256 h 3892932"/>
                <a:gd name="connsiteX8" fmla="*/ 1073547 w 1115255"/>
                <a:gd name="connsiteY8" fmla="*/ 108054 h 3892932"/>
                <a:gd name="connsiteX9" fmla="*/ 1096218 w 1115255"/>
                <a:gd name="connsiteY9" fmla="*/ 327208 h 3892932"/>
                <a:gd name="connsiteX10" fmla="*/ 1103775 w 1115255"/>
                <a:gd name="connsiteY10" fmla="*/ 1067796 h 3892932"/>
                <a:gd name="connsiteX11" fmla="*/ 1103775 w 1115255"/>
                <a:gd name="connsiteY11" fmla="*/ 3161092 h 3892932"/>
                <a:gd name="connsiteX12" fmla="*/ 952635 w 1115255"/>
                <a:gd name="connsiteY12" fmla="*/ 3833667 h 3892932"/>
                <a:gd name="connsiteX13" fmla="*/ 695696 w 1115255"/>
                <a:gd name="connsiteY13" fmla="*/ 3841224 h 3892932"/>
                <a:gd name="connsiteX14" fmla="*/ 370744 w 1115255"/>
                <a:gd name="connsiteY14" fmla="*/ 3674970 h 3892932"/>
                <a:gd name="connsiteX15" fmla="*/ 83577 w 1115255"/>
                <a:gd name="connsiteY15" fmla="*/ 3486044 h 3892932"/>
                <a:gd name="connsiteX16" fmla="*/ 15564 w 1115255"/>
                <a:gd name="connsiteY16" fmla="*/ 3229105 h 3892932"/>
                <a:gd name="connsiteX17" fmla="*/ 8007 w 1115255"/>
                <a:gd name="connsiteY17" fmla="*/ 2707671 h 3892932"/>
                <a:gd name="connsiteX18" fmla="*/ 8007 w 1115255"/>
                <a:gd name="connsiteY18" fmla="*/ 2193793 h 389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255" h="3892932">
                  <a:moveTo>
                    <a:pt x="8007" y="2193793"/>
                  </a:moveTo>
                  <a:cubicBezTo>
                    <a:pt x="6747" y="1980937"/>
                    <a:pt x="-2069" y="1666060"/>
                    <a:pt x="450" y="1430533"/>
                  </a:cubicBezTo>
                  <a:cubicBezTo>
                    <a:pt x="2969" y="1195006"/>
                    <a:pt x="9267" y="934288"/>
                    <a:pt x="23121" y="780629"/>
                  </a:cubicBezTo>
                  <a:cubicBezTo>
                    <a:pt x="36976" y="626969"/>
                    <a:pt x="57128" y="586665"/>
                    <a:pt x="83577" y="508576"/>
                  </a:cubicBezTo>
                  <a:cubicBezTo>
                    <a:pt x="110027" y="430487"/>
                    <a:pt x="133957" y="366253"/>
                    <a:pt x="181818" y="312094"/>
                  </a:cubicBezTo>
                  <a:cubicBezTo>
                    <a:pt x="229679" y="257935"/>
                    <a:pt x="293914" y="227707"/>
                    <a:pt x="370744" y="183624"/>
                  </a:cubicBezTo>
                  <a:cubicBezTo>
                    <a:pt x="447574" y="139541"/>
                    <a:pt x="550853" y="77826"/>
                    <a:pt x="642797" y="47598"/>
                  </a:cubicBezTo>
                  <a:cubicBezTo>
                    <a:pt x="734741" y="17370"/>
                    <a:pt x="850615" y="-7820"/>
                    <a:pt x="922407" y="2256"/>
                  </a:cubicBezTo>
                  <a:cubicBezTo>
                    <a:pt x="994199" y="12332"/>
                    <a:pt x="1044579" y="53895"/>
                    <a:pt x="1073547" y="108054"/>
                  </a:cubicBezTo>
                  <a:cubicBezTo>
                    <a:pt x="1102516" y="162213"/>
                    <a:pt x="1091180" y="167251"/>
                    <a:pt x="1096218" y="327208"/>
                  </a:cubicBezTo>
                  <a:cubicBezTo>
                    <a:pt x="1101256" y="487165"/>
                    <a:pt x="1102516" y="595482"/>
                    <a:pt x="1103775" y="1067796"/>
                  </a:cubicBezTo>
                  <a:cubicBezTo>
                    <a:pt x="1105035" y="1540110"/>
                    <a:pt x="1128965" y="2700114"/>
                    <a:pt x="1103775" y="3161092"/>
                  </a:cubicBezTo>
                  <a:cubicBezTo>
                    <a:pt x="1078585" y="3622070"/>
                    <a:pt x="1020648" y="3720312"/>
                    <a:pt x="952635" y="3833667"/>
                  </a:cubicBezTo>
                  <a:cubicBezTo>
                    <a:pt x="884622" y="3947022"/>
                    <a:pt x="792678" y="3867674"/>
                    <a:pt x="695696" y="3841224"/>
                  </a:cubicBezTo>
                  <a:cubicBezTo>
                    <a:pt x="598714" y="3814775"/>
                    <a:pt x="472764" y="3734167"/>
                    <a:pt x="370744" y="3674970"/>
                  </a:cubicBezTo>
                  <a:cubicBezTo>
                    <a:pt x="268724" y="3615773"/>
                    <a:pt x="142774" y="3560355"/>
                    <a:pt x="83577" y="3486044"/>
                  </a:cubicBezTo>
                  <a:cubicBezTo>
                    <a:pt x="24380" y="3411733"/>
                    <a:pt x="28159" y="3358834"/>
                    <a:pt x="15564" y="3229105"/>
                  </a:cubicBezTo>
                  <a:cubicBezTo>
                    <a:pt x="2969" y="3099376"/>
                    <a:pt x="9266" y="2886520"/>
                    <a:pt x="8007" y="2707671"/>
                  </a:cubicBezTo>
                  <a:cubicBezTo>
                    <a:pt x="6748" y="2528822"/>
                    <a:pt x="9267" y="2406649"/>
                    <a:pt x="8007" y="2193793"/>
                  </a:cubicBez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443531" y="974856"/>
              <a:ext cx="0" cy="312105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88482" y="4054346"/>
              <a:ext cx="1463323" cy="392964"/>
            </a:xfrm>
            <a:prstGeom prst="straightConnector1">
              <a:avLst/>
            </a:prstGeom>
            <a:ln w="12700">
              <a:solidFill>
                <a:srgbClr val="0070C0">
                  <a:alpha val="70000"/>
                </a:srgb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9128" y="3856248"/>
              <a:ext cx="2308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ROR: smallest cylinder such that all the measurements are captured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289560" y="3884213"/>
              <a:ext cx="530973" cy="751027"/>
            </a:xfrm>
            <a:prstGeom prst="straightConnector1">
              <a:avLst/>
            </a:prstGeom>
            <a:ln w="12700">
              <a:solidFill>
                <a:srgbClr val="FF0000">
                  <a:alpha val="70000"/>
                </a:srgb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19225" y="4545553"/>
              <a:ext cx="2687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ROI: biggest cylinder such that all the voxels result in a measurement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" y="2790378"/>
              <a:ext cx="1205583" cy="4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Source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3675" y="2319333"/>
              <a:ext cx="641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0070C0"/>
                  </a:solidFill>
                </a:rPr>
                <a:t>ROR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12880" y="2886028"/>
              <a:ext cx="622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465010" y="2360357"/>
            <a:ext cx="1908247" cy="1908247"/>
          </a:xfrm>
          <a:prstGeom prst="ellipse">
            <a:avLst/>
          </a:prstGeom>
          <a:solidFill>
            <a:srgbClr val="0070C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63040" y="2456595"/>
            <a:ext cx="1712188" cy="1712188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00000">
            <a:off x="4362356" y="3263174"/>
            <a:ext cx="113556" cy="113556"/>
          </a:xfrm>
          <a:prstGeom prst="plus">
            <a:avLst>
              <a:gd name="adj" fmla="val 44294"/>
            </a:avLst>
          </a:prstGeom>
          <a:solidFill>
            <a:srgbClr val="00B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rgbClr val="7030A0">
                  <a:alpha val="20000"/>
                </a:srgbClr>
              </a:solidFill>
              <a:ln>
                <a:noFill/>
              </a:ln>
            </p:spPr>
            <p:txBody>
              <a:bodyPr/>
              <a:lstStyle/>
              <a:p>
                <a:r>
                  <a:rPr lang="en-US" sz="2400" b="0" dirty="0"/>
                  <a:t>Top view: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-plane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𝑢𝑣</m:t>
                    </m:r>
                  </m:oMath>
                </a14:m>
                <a:r>
                  <a:rPr lang="en-US" sz="2400" dirty="0"/>
                  <a:t>-plane)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0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84991" y="3256323"/>
            <a:ext cx="652641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84991" y="3203088"/>
            <a:ext cx="0" cy="14449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86187" y="1780941"/>
            <a:ext cx="0" cy="14753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84991" y="1202956"/>
            <a:ext cx="6526413" cy="2053368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84991" y="3256323"/>
            <a:ext cx="6526413" cy="205336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11405" y="982409"/>
            <a:ext cx="0" cy="447938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788456" y="1202956"/>
            <a:ext cx="22054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807469" y="5309689"/>
            <a:ext cx="22054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607" y="3256323"/>
            <a:ext cx="0" cy="4876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70506" y="3448445"/>
            <a:ext cx="0" cy="59100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2662" y="3189949"/>
                <a:ext cx="367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" y="3189949"/>
                <a:ext cx="3677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3014" y="3696462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14" y="3696462"/>
                <a:ext cx="3748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9124" y="2895311"/>
            <a:ext cx="77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8016" y="3102433"/>
            <a:ext cx="8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4991" y="1956391"/>
            <a:ext cx="160119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92867" y="1560442"/>
                <a:ext cx="61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67" y="1560442"/>
                <a:ext cx="61125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86187" y="1956391"/>
            <a:ext cx="492521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11404" y="1186739"/>
            <a:ext cx="0" cy="4139168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56812" y="1018288"/>
                <a:ext cx="842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12" y="1018288"/>
                <a:ext cx="84247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56812" y="5122464"/>
                <a:ext cx="804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12" y="5122464"/>
                <a:ext cx="80400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71228" y="2862755"/>
                <a:ext cx="9298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28" y="2862755"/>
                <a:ext cx="929805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1384991" y="1834176"/>
            <a:ext cx="0" cy="140547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2262" y="3342115"/>
            <a:ext cx="7937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</a:rPr>
              <a:t>Rotation</a:t>
            </a:r>
          </a:p>
          <a:p>
            <a:pPr algn="ctr"/>
            <a:r>
              <a:rPr lang="en-US" sz="1050" dirty="0">
                <a:solidFill>
                  <a:srgbClr val="00B050"/>
                </a:solidFill>
              </a:rPr>
              <a:t>axis</a:t>
            </a:r>
          </a:p>
        </p:txBody>
      </p:sp>
      <p:cxnSp>
        <p:nvCxnSpPr>
          <p:cNvPr id="39" name="Straight Arrow Connector 38"/>
          <p:cNvCxnSpPr>
            <a:endCxn id="48" idx="6"/>
          </p:cNvCxnSpPr>
          <p:nvPr/>
        </p:nvCxnSpPr>
        <p:spPr>
          <a:xfrm>
            <a:off x="4419133" y="3314481"/>
            <a:ext cx="954124" cy="0"/>
          </a:xfrm>
          <a:prstGeom prst="straightConnector1">
            <a:avLst/>
          </a:prstGeom>
          <a:ln w="2540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5" idx="6"/>
          </p:cNvCxnSpPr>
          <p:nvPr/>
        </p:nvCxnSpPr>
        <p:spPr>
          <a:xfrm>
            <a:off x="4419133" y="3312689"/>
            <a:ext cx="856095" cy="0"/>
          </a:xfrm>
          <a:prstGeom prst="straightConnector1">
            <a:avLst/>
          </a:prstGeom>
          <a:ln w="25400">
            <a:solidFill>
              <a:srgbClr val="FF0000">
                <a:alpha val="74000"/>
              </a:srgb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182" y="4894128"/>
                <a:ext cx="3523916" cy="1759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>
                        <a:latin typeface="Cambria Math" charset="0"/>
                      </a:rPr>
                      <m:t>distance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line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charset="0"/>
                                            </a:rPr>
                                            <m:t>𝑑𝑚𝑖𝑛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>
                        <a:latin typeface="Cambria Math" charset="0"/>
                      </a:rPr>
                      <m:t>distance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smtClean="0">
                            <a:solidFill>
                              <a:srgbClr val="FFC000"/>
                            </a:solidFill>
                            <a:latin typeface="Cambria Math" charset="0"/>
                          </a:rPr>
                          <m:t>line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C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400" i="1">
                                <a:solidFill>
                                  <a:srgbClr val="FFC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4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𝑅𝑂𝐼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" y="4894128"/>
                <a:ext cx="3523916" cy="17599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571374" y="5109368"/>
                <a:ext cx="2503296" cy="1542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Image ROR 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ROI 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𝑥𝑠𝑡𝑎𝑟𝑡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𝑅𝑂𝐼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𝑡𝑜𝑝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𝑅𝑂𝐼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𝑠𝑡𝑎𝑟𝑡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𝑅𝑂𝐼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𝑠𝑡𝑜𝑝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𝑅𝑂𝐼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74" y="5109368"/>
                <a:ext cx="2503296" cy="1542602"/>
              </a:xfrm>
              <a:prstGeom prst="rect">
                <a:avLst/>
              </a:prstGeom>
              <a:blipFill rotWithShape="0">
                <a:blip r:embed="rId10"/>
                <a:stretch>
                  <a:fillRect l="-1937" t="-1961" r="-1453" b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562791" y="5335368"/>
                <a:ext cx="1081515" cy="815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⇒…⇒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1100" dirty="0"/>
                  <a:t>Discretization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1" y="5335368"/>
                <a:ext cx="1081515" cy="8156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un 35"/>
          <p:cNvSpPr/>
          <p:nvPr/>
        </p:nvSpPr>
        <p:spPr>
          <a:xfrm>
            <a:off x="1170134" y="3183336"/>
            <a:ext cx="151141" cy="151141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75668" y="3140182"/>
            <a:ext cx="108705" cy="108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894296" y="1556371"/>
                <a:ext cx="731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96" y="1556371"/>
                <a:ext cx="73122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623032" y="4233092"/>
            <a:ext cx="18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Rotation axis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19771" y="4599638"/>
            <a:ext cx="118562" cy="389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470580" y="1987080"/>
            <a:ext cx="1899858" cy="2497096"/>
          </a:xfrm>
          <a:prstGeom prst="rect">
            <a:avLst/>
          </a:prstGeom>
          <a:solidFill>
            <a:schemeClr val="accent1">
              <a:alpha val="28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63039" y="2602204"/>
            <a:ext cx="1693231" cy="1317556"/>
          </a:xfrm>
          <a:prstGeom prst="rect">
            <a:avLst/>
          </a:prstGeom>
          <a:solidFill>
            <a:srgbClr val="FF0000">
              <a:alpha val="23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solidFill>
                <a:srgbClr val="7030A0">
                  <a:alpha val="20000"/>
                </a:srgbClr>
              </a:solidFill>
            </p:spPr>
            <p:txBody>
              <a:bodyPr/>
              <a:lstStyle/>
              <a:p>
                <a:r>
                  <a:rPr lang="en-US" sz="2400" dirty="0"/>
                  <a:t>Side view: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𝑥𝑧</m:t>
                    </m:r>
                  </m:oMath>
                </a14:m>
                <a:r>
                  <a:rPr lang="en-US" sz="2400" dirty="0"/>
                  <a:t>-plane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𝑢</m:t>
                    </m:r>
                    <m:r>
                      <a:rPr lang="en-US" sz="2400" b="0" i="1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sz="2400" dirty="0"/>
                  <a:t>-plane)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0AF0-B895-2345-9E2C-C4A35B35341E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49234" y="3256323"/>
            <a:ext cx="676217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84991" y="3203088"/>
            <a:ext cx="0" cy="14449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84991" y="1202956"/>
            <a:ext cx="6526413" cy="20533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84991" y="3256323"/>
            <a:ext cx="6526413" cy="205336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11405" y="982409"/>
            <a:ext cx="0" cy="447938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09654" y="4150692"/>
            <a:ext cx="820334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788456" y="1202956"/>
            <a:ext cx="22054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807469" y="5309689"/>
            <a:ext cx="22054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7681" y="1964438"/>
            <a:ext cx="64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607" y="3256323"/>
            <a:ext cx="0" cy="4876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70506" y="3448445"/>
            <a:ext cx="0" cy="59100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2662" y="3189949"/>
                <a:ext cx="41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" y="3189949"/>
                <a:ext cx="4126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3014" y="3696462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14" y="3696462"/>
                <a:ext cx="3748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46346" y="2957655"/>
            <a:ext cx="77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8016" y="3102433"/>
            <a:ext cx="8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92867" y="1343032"/>
                <a:ext cx="61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67" y="1343032"/>
                <a:ext cx="61125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072825" y="1361432"/>
                <a:ext cx="731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25" y="1361432"/>
                <a:ext cx="73122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911404" y="1186739"/>
            <a:ext cx="0" cy="4139168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956812" y="1018288"/>
                <a:ext cx="881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12" y="1018288"/>
                <a:ext cx="8819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56812" y="5122464"/>
                <a:ext cx="84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12" y="5122464"/>
                <a:ext cx="84343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305109" y="4394488"/>
                <a:ext cx="1143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09" y="4394488"/>
                <a:ext cx="114326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1384991" y="1720509"/>
            <a:ext cx="0" cy="2977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395478" y="1987080"/>
            <a:ext cx="11512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448372" y="4476009"/>
            <a:ext cx="115910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536897" y="4215874"/>
                <a:ext cx="680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97" y="4215874"/>
                <a:ext cx="68037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932132" y="1220564"/>
            <a:ext cx="9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Rotation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axis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4352" y="2571516"/>
            <a:ext cx="62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ROI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9133" y="4364666"/>
            <a:ext cx="951305" cy="0"/>
          </a:xfrm>
          <a:prstGeom prst="straightConnector1">
            <a:avLst/>
          </a:prstGeom>
          <a:ln w="2540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536897" y="179011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97" y="1790114"/>
                <a:ext cx="71885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5385676" y="2608279"/>
            <a:ext cx="11512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395478" y="3919760"/>
            <a:ext cx="115910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36897" y="3696958"/>
                <a:ext cx="10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min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97" y="3696958"/>
                <a:ext cx="1005019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37705" b="-9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536897" y="2375266"/>
                <a:ext cx="1030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97" y="2375266"/>
                <a:ext cx="10306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40000" b="-9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4269" y="4682670"/>
                <a:ext cx="4626595" cy="9965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mr-IN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𝑑𝑚𝑖𝑛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mr-IN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max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⁡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𝑅𝑂𝐼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𝑑𝑚𝑎𝑥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𝑅𝑂𝐼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charset="0"/>
                                </a:rPr>
                                <m:t>min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⁡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𝑅𝑂𝐼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𝑑𝑚𝑖𝑛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𝑅𝑂𝐼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" y="4682670"/>
                <a:ext cx="4626595" cy="9965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321275" y="6043967"/>
                <a:ext cx="1081515" cy="815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⇒…⇒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1100" dirty="0"/>
                  <a:t>Discretization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75" y="6043967"/>
                <a:ext cx="1081515" cy="81560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70580" y="5702649"/>
                <a:ext cx="3217801" cy="970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Image ROR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ROI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𝑠𝑡𝑎𝑟𝑡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𝑗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𝑡𝑜𝑝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80" y="5702649"/>
                <a:ext cx="3217801" cy="970715"/>
              </a:xfrm>
              <a:prstGeom prst="rect">
                <a:avLst/>
              </a:prstGeom>
              <a:blipFill rotWithShape="0">
                <a:blip r:embed="rId16"/>
                <a:stretch>
                  <a:fillRect l="-377" t="-6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775668" y="3133788"/>
            <a:ext cx="108705" cy="108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2986187" y="1738981"/>
            <a:ext cx="0" cy="15173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84991" y="1738981"/>
            <a:ext cx="160119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86187" y="1738981"/>
            <a:ext cx="492521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19133" y="1805968"/>
            <a:ext cx="0" cy="2592929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20677</TotalTime>
  <Words>159</Words>
  <Application>Microsoft Macintosh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Euclid Symbol</vt:lpstr>
      <vt:lpstr>Verdana</vt:lpstr>
      <vt:lpstr>Office Theme</vt:lpstr>
      <vt:lpstr>(7.) Computing image parameters</vt:lpstr>
      <vt:lpstr>Top view: xy-plane (uv-plane)</vt:lpstr>
      <vt:lpstr>Side view: xz-plane (uw-plane)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733</cp:revision>
  <cp:lastPrinted>2017-09-05T17:17:45Z</cp:lastPrinted>
  <dcterms:created xsi:type="dcterms:W3CDTF">2017-01-31T17:08:31Z</dcterms:created>
  <dcterms:modified xsi:type="dcterms:W3CDTF">2021-05-07T21:04:27Z</dcterms:modified>
</cp:coreProperties>
</file>