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65" r:id="rId6"/>
    <p:sldId id="259" r:id="rId7"/>
    <p:sldId id="260" r:id="rId8"/>
    <p:sldId id="263" r:id="rId9"/>
    <p:sldId id="261" r:id="rId10"/>
    <p:sldId id="264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9FE558-57E2-9D48-BDDC-5A354455D40D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95167DBF-C78D-3E40-AEFA-83096D63B3D0}">
      <dgm:prSet phldrT="[Text]"/>
      <dgm:spPr/>
      <dgm:t>
        <a:bodyPr/>
        <a:lstStyle/>
        <a:p>
          <a:r>
            <a:rPr lang="en-US" dirty="0" smtClean="0"/>
            <a:t>Identify Problem</a:t>
          </a:r>
          <a:endParaRPr lang="en-US" dirty="0"/>
        </a:p>
      </dgm:t>
    </dgm:pt>
    <dgm:pt modelId="{54E5C463-C3F5-6E4D-9131-D543DA4EFBBD}" type="parTrans" cxnId="{BC75AC94-EE6B-0248-922B-0F99AFC02458}">
      <dgm:prSet/>
      <dgm:spPr/>
      <dgm:t>
        <a:bodyPr/>
        <a:lstStyle/>
        <a:p>
          <a:endParaRPr lang="en-US"/>
        </a:p>
      </dgm:t>
    </dgm:pt>
    <dgm:pt modelId="{E8379EEA-5A58-A94C-BAE1-53A3E247FC36}" type="sibTrans" cxnId="{BC75AC94-EE6B-0248-922B-0F99AFC02458}">
      <dgm:prSet/>
      <dgm:spPr/>
      <dgm:t>
        <a:bodyPr/>
        <a:lstStyle/>
        <a:p>
          <a:endParaRPr lang="en-US"/>
        </a:p>
      </dgm:t>
    </dgm:pt>
    <dgm:pt modelId="{C2C887A6-0A16-6C4A-B041-5B60335F422D}">
      <dgm:prSet phldrT="[Text]"/>
      <dgm:spPr/>
      <dgm:t>
        <a:bodyPr/>
        <a:lstStyle/>
        <a:p>
          <a:r>
            <a:rPr lang="en-US" dirty="0" smtClean="0"/>
            <a:t>Obtain Data</a:t>
          </a:r>
          <a:endParaRPr lang="en-US" dirty="0"/>
        </a:p>
      </dgm:t>
    </dgm:pt>
    <dgm:pt modelId="{5905CEFE-BE63-4C42-A665-41694BA2DCBC}" type="parTrans" cxnId="{6A071DD8-D90D-6F41-983F-29495C76CB1D}">
      <dgm:prSet/>
      <dgm:spPr/>
      <dgm:t>
        <a:bodyPr/>
        <a:lstStyle/>
        <a:p>
          <a:endParaRPr lang="en-US"/>
        </a:p>
      </dgm:t>
    </dgm:pt>
    <dgm:pt modelId="{B18EC014-8DB3-7C44-982C-2294FC4D9577}" type="sibTrans" cxnId="{6A071DD8-D90D-6F41-983F-29495C76CB1D}">
      <dgm:prSet/>
      <dgm:spPr/>
      <dgm:t>
        <a:bodyPr/>
        <a:lstStyle/>
        <a:p>
          <a:endParaRPr lang="en-US"/>
        </a:p>
      </dgm:t>
    </dgm:pt>
    <dgm:pt modelId="{36D863A2-FF8B-5E4A-B411-FE8F54FB1F46}">
      <dgm:prSet phldrT="[Text]"/>
      <dgm:spPr/>
      <dgm:t>
        <a:bodyPr/>
        <a:lstStyle/>
        <a:p>
          <a:r>
            <a:rPr lang="en-US" dirty="0" smtClean="0"/>
            <a:t>Process Data with R</a:t>
          </a:r>
          <a:endParaRPr lang="en-US" dirty="0"/>
        </a:p>
      </dgm:t>
    </dgm:pt>
    <dgm:pt modelId="{D83B8F1B-2DDF-CA41-836E-2720C6FF7B17}" type="parTrans" cxnId="{92630561-DAB2-074E-8375-F2981F4F85D5}">
      <dgm:prSet/>
      <dgm:spPr/>
      <dgm:t>
        <a:bodyPr/>
        <a:lstStyle/>
        <a:p>
          <a:endParaRPr lang="en-US"/>
        </a:p>
      </dgm:t>
    </dgm:pt>
    <dgm:pt modelId="{E643D329-D597-8A46-854D-7B05AF286278}" type="sibTrans" cxnId="{92630561-DAB2-074E-8375-F2981F4F85D5}">
      <dgm:prSet/>
      <dgm:spPr/>
      <dgm:t>
        <a:bodyPr/>
        <a:lstStyle/>
        <a:p>
          <a:endParaRPr lang="en-US"/>
        </a:p>
      </dgm:t>
    </dgm:pt>
    <dgm:pt modelId="{1074AD7E-ABF0-8C4A-A9AB-18D2761C655A}">
      <dgm:prSet phldrT="[Text]"/>
      <dgm:spPr/>
      <dgm:t>
        <a:bodyPr/>
        <a:lstStyle/>
        <a:p>
          <a:r>
            <a:rPr lang="en-US" dirty="0" smtClean="0"/>
            <a:t>Save Data to File</a:t>
          </a:r>
          <a:endParaRPr lang="en-US" dirty="0"/>
        </a:p>
      </dgm:t>
    </dgm:pt>
    <dgm:pt modelId="{17E0F247-5241-7648-92BD-69B0381D60B6}" type="parTrans" cxnId="{F00E2698-51A4-4145-9048-F774103BBA9F}">
      <dgm:prSet/>
      <dgm:spPr/>
      <dgm:t>
        <a:bodyPr/>
        <a:lstStyle/>
        <a:p>
          <a:endParaRPr lang="en-US"/>
        </a:p>
      </dgm:t>
    </dgm:pt>
    <dgm:pt modelId="{9E078AD7-ECDA-DE48-B084-F48A8E2F9997}" type="sibTrans" cxnId="{F00E2698-51A4-4145-9048-F774103BBA9F}">
      <dgm:prSet/>
      <dgm:spPr/>
      <dgm:t>
        <a:bodyPr/>
        <a:lstStyle/>
        <a:p>
          <a:endParaRPr lang="en-US"/>
        </a:p>
      </dgm:t>
    </dgm:pt>
    <dgm:pt modelId="{92DB5008-CF1C-AC44-8A62-143FCE3555D0}">
      <dgm:prSet phldrT="[Text]"/>
      <dgm:spPr/>
      <dgm:t>
        <a:bodyPr/>
        <a:lstStyle/>
        <a:p>
          <a:r>
            <a:rPr lang="en-US" dirty="0" smtClean="0"/>
            <a:t>Read Data into Application</a:t>
          </a:r>
          <a:endParaRPr lang="en-US" dirty="0"/>
        </a:p>
      </dgm:t>
    </dgm:pt>
    <dgm:pt modelId="{4BF438B9-15E0-DF4A-9477-696B4A49C805}" type="parTrans" cxnId="{36C2D414-38DC-3F46-8753-81DB5B18866B}">
      <dgm:prSet/>
      <dgm:spPr/>
      <dgm:t>
        <a:bodyPr/>
        <a:lstStyle/>
        <a:p>
          <a:endParaRPr lang="en-US"/>
        </a:p>
      </dgm:t>
    </dgm:pt>
    <dgm:pt modelId="{33CF2A0D-0AD1-294F-83AD-D68A662FEC15}" type="sibTrans" cxnId="{36C2D414-38DC-3F46-8753-81DB5B18866B}">
      <dgm:prSet/>
      <dgm:spPr/>
      <dgm:t>
        <a:bodyPr/>
        <a:lstStyle/>
        <a:p>
          <a:endParaRPr lang="en-US"/>
        </a:p>
      </dgm:t>
    </dgm:pt>
    <dgm:pt modelId="{1F0A2B3A-2BD0-8C40-81BE-417C0C7A0C44}">
      <dgm:prSet phldrT="[Text]"/>
      <dgm:spPr/>
      <dgm:t>
        <a:bodyPr/>
        <a:lstStyle/>
        <a:p>
          <a:r>
            <a:rPr lang="en-US" dirty="0" smtClean="0"/>
            <a:t>Charts/Plots</a:t>
          </a:r>
          <a:endParaRPr lang="en-US" dirty="0"/>
        </a:p>
      </dgm:t>
    </dgm:pt>
    <dgm:pt modelId="{63CD1F40-6C8C-0F4A-9EE7-2E050A41DED5}" type="parTrans" cxnId="{5AC31458-0A23-3A46-BAAD-CA9CFBAD4B0F}">
      <dgm:prSet/>
      <dgm:spPr/>
      <dgm:t>
        <a:bodyPr/>
        <a:lstStyle/>
        <a:p>
          <a:endParaRPr lang="en-US"/>
        </a:p>
      </dgm:t>
    </dgm:pt>
    <dgm:pt modelId="{E22ED9E4-3364-8947-B4AE-A3F6F651F90E}" type="sibTrans" cxnId="{5AC31458-0A23-3A46-BAAD-CA9CFBAD4B0F}">
      <dgm:prSet/>
      <dgm:spPr/>
      <dgm:t>
        <a:bodyPr/>
        <a:lstStyle/>
        <a:p>
          <a:endParaRPr lang="en-US"/>
        </a:p>
      </dgm:t>
    </dgm:pt>
    <dgm:pt modelId="{18FE48E6-DFC2-034C-996A-607CC84DEF8A}">
      <dgm:prSet phldrT="[Text]"/>
      <dgm:spPr/>
      <dgm:t>
        <a:bodyPr/>
        <a:lstStyle/>
        <a:p>
          <a:r>
            <a:rPr lang="en-US" dirty="0" smtClean="0"/>
            <a:t>Tables</a:t>
          </a:r>
          <a:endParaRPr lang="en-US" dirty="0"/>
        </a:p>
      </dgm:t>
    </dgm:pt>
    <dgm:pt modelId="{3F8F4049-01A8-614B-8CF3-8FC573011453}" type="parTrans" cxnId="{8E0A30E5-1D43-BE44-B0D4-2F478F0F48A5}">
      <dgm:prSet/>
      <dgm:spPr/>
      <dgm:t>
        <a:bodyPr/>
        <a:lstStyle/>
        <a:p>
          <a:endParaRPr lang="en-US"/>
        </a:p>
      </dgm:t>
    </dgm:pt>
    <dgm:pt modelId="{7476710C-892E-FC4B-8BA3-899FA61B96F0}" type="sibTrans" cxnId="{8E0A30E5-1D43-BE44-B0D4-2F478F0F48A5}">
      <dgm:prSet/>
      <dgm:spPr/>
      <dgm:t>
        <a:bodyPr/>
        <a:lstStyle/>
        <a:p>
          <a:endParaRPr lang="en-US"/>
        </a:p>
      </dgm:t>
    </dgm:pt>
    <dgm:pt modelId="{CCE07646-E059-924D-A0AB-5A0AA4688779}">
      <dgm:prSet phldrT="[Text]"/>
      <dgm:spPr/>
      <dgm:t>
        <a:bodyPr/>
        <a:lstStyle/>
        <a:p>
          <a:r>
            <a:rPr lang="en-US" dirty="0" smtClean="0"/>
            <a:t>Control Widgets</a:t>
          </a:r>
          <a:endParaRPr lang="en-US" dirty="0"/>
        </a:p>
      </dgm:t>
    </dgm:pt>
    <dgm:pt modelId="{8715C9B2-283C-DE4A-8C0F-F63BCD1B78DC}" type="parTrans" cxnId="{5362D4E4-522C-FB4B-85A7-AD0EEADD89B7}">
      <dgm:prSet/>
      <dgm:spPr/>
      <dgm:t>
        <a:bodyPr/>
        <a:lstStyle/>
        <a:p>
          <a:endParaRPr lang="en-US"/>
        </a:p>
      </dgm:t>
    </dgm:pt>
    <dgm:pt modelId="{1E5FB96A-FCB0-544E-B8D5-64E68A3729DF}" type="sibTrans" cxnId="{5362D4E4-522C-FB4B-85A7-AD0EEADD89B7}">
      <dgm:prSet/>
      <dgm:spPr/>
      <dgm:t>
        <a:bodyPr/>
        <a:lstStyle/>
        <a:p>
          <a:endParaRPr lang="en-US"/>
        </a:p>
      </dgm:t>
    </dgm:pt>
    <dgm:pt modelId="{B89F5B8B-C042-7441-B52E-8FBF769A2C4A}">
      <dgm:prSet phldrT="[Text]"/>
      <dgm:spPr/>
      <dgm:t>
        <a:bodyPr/>
        <a:lstStyle/>
        <a:p>
          <a:r>
            <a:rPr lang="en-US" dirty="0" smtClean="0"/>
            <a:t>Display</a:t>
          </a:r>
          <a:endParaRPr lang="en-US" dirty="0"/>
        </a:p>
      </dgm:t>
    </dgm:pt>
    <dgm:pt modelId="{8C1E3DE6-6F02-574C-AA61-307809ADF972}" type="parTrans" cxnId="{4874EB62-4EAD-2C4A-A518-5494FBFE2537}">
      <dgm:prSet/>
      <dgm:spPr/>
      <dgm:t>
        <a:bodyPr/>
        <a:lstStyle/>
        <a:p>
          <a:endParaRPr lang="en-US"/>
        </a:p>
      </dgm:t>
    </dgm:pt>
    <dgm:pt modelId="{A89E2887-39FD-6D4A-A691-0796A1BB996C}" type="sibTrans" cxnId="{4874EB62-4EAD-2C4A-A518-5494FBFE2537}">
      <dgm:prSet/>
      <dgm:spPr/>
      <dgm:t>
        <a:bodyPr/>
        <a:lstStyle/>
        <a:p>
          <a:endParaRPr lang="en-US"/>
        </a:p>
      </dgm:t>
    </dgm:pt>
    <dgm:pt modelId="{B559515D-3F0D-F74B-B12E-A05921DF7ED4}" type="pres">
      <dgm:prSet presAssocID="{109FE558-57E2-9D48-BDDC-5A354455D40D}" presName="CompostProcess" presStyleCnt="0">
        <dgm:presLayoutVars>
          <dgm:dir/>
          <dgm:resizeHandles val="exact"/>
        </dgm:presLayoutVars>
      </dgm:prSet>
      <dgm:spPr/>
    </dgm:pt>
    <dgm:pt modelId="{CC4563AA-345A-C242-A256-66D1B0584EE8}" type="pres">
      <dgm:prSet presAssocID="{109FE558-57E2-9D48-BDDC-5A354455D40D}" presName="arrow" presStyleLbl="bgShp" presStyleIdx="0" presStyleCnt="1"/>
      <dgm:spPr/>
    </dgm:pt>
    <dgm:pt modelId="{52C52CB2-2FAA-5A4F-A8A4-C5D563457D6A}" type="pres">
      <dgm:prSet presAssocID="{109FE558-57E2-9D48-BDDC-5A354455D40D}" presName="linearProcess" presStyleCnt="0"/>
      <dgm:spPr/>
    </dgm:pt>
    <dgm:pt modelId="{DF37AC21-A73A-F340-813A-EA955158CCCE}" type="pres">
      <dgm:prSet presAssocID="{95167DBF-C78D-3E40-AEFA-83096D63B3D0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B85BE5-9C1F-164A-B77A-487B0F9F1586}" type="pres">
      <dgm:prSet presAssocID="{E8379EEA-5A58-A94C-BAE1-53A3E247FC36}" presName="sibTrans" presStyleCnt="0"/>
      <dgm:spPr/>
    </dgm:pt>
    <dgm:pt modelId="{89433F64-F9BF-554F-A148-39EF9CFB938F}" type="pres">
      <dgm:prSet presAssocID="{C2C887A6-0A16-6C4A-B041-5B60335F422D}" presName="textNode" presStyleLbl="node1" presStyleIdx="1" presStyleCnt="6">
        <dgm:presLayoutVars>
          <dgm:bulletEnabled val="1"/>
        </dgm:presLayoutVars>
      </dgm:prSet>
      <dgm:spPr/>
    </dgm:pt>
    <dgm:pt modelId="{39877987-FF3B-1344-AB47-259828A5D633}" type="pres">
      <dgm:prSet presAssocID="{B18EC014-8DB3-7C44-982C-2294FC4D9577}" presName="sibTrans" presStyleCnt="0"/>
      <dgm:spPr/>
    </dgm:pt>
    <dgm:pt modelId="{4EC92E3A-A993-F647-AE56-9F4FBF2D781B}" type="pres">
      <dgm:prSet presAssocID="{36D863A2-FF8B-5E4A-B411-FE8F54FB1F46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F651C-7639-7F4C-BD5C-EED442F66B56}" type="pres">
      <dgm:prSet presAssocID="{E643D329-D597-8A46-854D-7B05AF286278}" presName="sibTrans" presStyleCnt="0"/>
      <dgm:spPr/>
    </dgm:pt>
    <dgm:pt modelId="{56010626-700B-1149-B4D5-EFEA656151B2}" type="pres">
      <dgm:prSet presAssocID="{1074AD7E-ABF0-8C4A-A9AB-18D2761C655A}" presName="textNode" presStyleLbl="node1" presStyleIdx="3" presStyleCnt="6">
        <dgm:presLayoutVars>
          <dgm:bulletEnabled val="1"/>
        </dgm:presLayoutVars>
      </dgm:prSet>
      <dgm:spPr/>
    </dgm:pt>
    <dgm:pt modelId="{3B8B80CF-DACB-CB45-998A-FDB3519BC566}" type="pres">
      <dgm:prSet presAssocID="{9E078AD7-ECDA-DE48-B084-F48A8E2F9997}" presName="sibTrans" presStyleCnt="0"/>
      <dgm:spPr/>
    </dgm:pt>
    <dgm:pt modelId="{3479FD2A-25E0-3949-996E-B0142C277CF5}" type="pres">
      <dgm:prSet presAssocID="{92DB5008-CF1C-AC44-8A62-143FCE3555D0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85459A-2CC8-5442-BDD3-43EF97FA2734}" type="pres">
      <dgm:prSet presAssocID="{33CF2A0D-0AD1-294F-83AD-D68A662FEC15}" presName="sibTrans" presStyleCnt="0"/>
      <dgm:spPr/>
    </dgm:pt>
    <dgm:pt modelId="{D0070342-836E-104F-9D37-D40FEF468B2A}" type="pres">
      <dgm:prSet presAssocID="{B89F5B8B-C042-7441-B52E-8FBF769A2C4A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630561-DAB2-074E-8375-F2981F4F85D5}" srcId="{109FE558-57E2-9D48-BDDC-5A354455D40D}" destId="{36D863A2-FF8B-5E4A-B411-FE8F54FB1F46}" srcOrd="2" destOrd="0" parTransId="{D83B8F1B-2DDF-CA41-836E-2720C6FF7B17}" sibTransId="{E643D329-D597-8A46-854D-7B05AF286278}"/>
    <dgm:cxn modelId="{5362D4E4-522C-FB4B-85A7-AD0EEADD89B7}" srcId="{B89F5B8B-C042-7441-B52E-8FBF769A2C4A}" destId="{CCE07646-E059-924D-A0AB-5A0AA4688779}" srcOrd="2" destOrd="0" parTransId="{8715C9B2-283C-DE4A-8C0F-F63BCD1B78DC}" sibTransId="{1E5FB96A-FCB0-544E-B8D5-64E68A3729DF}"/>
    <dgm:cxn modelId="{E7205A97-4CCD-7E4E-8572-49FE98C7C0D7}" type="presOf" srcId="{B89F5B8B-C042-7441-B52E-8FBF769A2C4A}" destId="{D0070342-836E-104F-9D37-D40FEF468B2A}" srcOrd="0" destOrd="0" presId="urn:microsoft.com/office/officeart/2005/8/layout/hProcess9"/>
    <dgm:cxn modelId="{BC75AC94-EE6B-0248-922B-0F99AFC02458}" srcId="{109FE558-57E2-9D48-BDDC-5A354455D40D}" destId="{95167DBF-C78D-3E40-AEFA-83096D63B3D0}" srcOrd="0" destOrd="0" parTransId="{54E5C463-C3F5-6E4D-9131-D543DA4EFBBD}" sibTransId="{E8379EEA-5A58-A94C-BAE1-53A3E247FC36}"/>
    <dgm:cxn modelId="{D38BB404-1438-0C4A-9F65-CB74CD6CD326}" type="presOf" srcId="{C2C887A6-0A16-6C4A-B041-5B60335F422D}" destId="{89433F64-F9BF-554F-A148-39EF9CFB938F}" srcOrd="0" destOrd="0" presId="urn:microsoft.com/office/officeart/2005/8/layout/hProcess9"/>
    <dgm:cxn modelId="{F00E2698-51A4-4145-9048-F774103BBA9F}" srcId="{109FE558-57E2-9D48-BDDC-5A354455D40D}" destId="{1074AD7E-ABF0-8C4A-A9AB-18D2761C655A}" srcOrd="3" destOrd="0" parTransId="{17E0F247-5241-7648-92BD-69B0381D60B6}" sibTransId="{9E078AD7-ECDA-DE48-B084-F48A8E2F9997}"/>
    <dgm:cxn modelId="{BA7979BD-CD14-B149-BADB-CA60E1C9BC4B}" type="presOf" srcId="{CCE07646-E059-924D-A0AB-5A0AA4688779}" destId="{D0070342-836E-104F-9D37-D40FEF468B2A}" srcOrd="0" destOrd="3" presId="urn:microsoft.com/office/officeart/2005/8/layout/hProcess9"/>
    <dgm:cxn modelId="{EF08BAFA-4FF8-DF46-86D0-339AA6AC359E}" type="presOf" srcId="{109FE558-57E2-9D48-BDDC-5A354455D40D}" destId="{B559515D-3F0D-F74B-B12E-A05921DF7ED4}" srcOrd="0" destOrd="0" presId="urn:microsoft.com/office/officeart/2005/8/layout/hProcess9"/>
    <dgm:cxn modelId="{A8436810-D246-D945-B730-2ABA08F984FE}" type="presOf" srcId="{1074AD7E-ABF0-8C4A-A9AB-18D2761C655A}" destId="{56010626-700B-1149-B4D5-EFEA656151B2}" srcOrd="0" destOrd="0" presId="urn:microsoft.com/office/officeart/2005/8/layout/hProcess9"/>
    <dgm:cxn modelId="{5AC31458-0A23-3A46-BAAD-CA9CFBAD4B0F}" srcId="{B89F5B8B-C042-7441-B52E-8FBF769A2C4A}" destId="{1F0A2B3A-2BD0-8C40-81BE-417C0C7A0C44}" srcOrd="0" destOrd="0" parTransId="{63CD1F40-6C8C-0F4A-9EE7-2E050A41DED5}" sibTransId="{E22ED9E4-3364-8947-B4AE-A3F6F651F90E}"/>
    <dgm:cxn modelId="{1EDEDB4A-4410-8A4E-A5A2-6283733075D3}" type="presOf" srcId="{18FE48E6-DFC2-034C-996A-607CC84DEF8A}" destId="{D0070342-836E-104F-9D37-D40FEF468B2A}" srcOrd="0" destOrd="2" presId="urn:microsoft.com/office/officeart/2005/8/layout/hProcess9"/>
    <dgm:cxn modelId="{8E0A30E5-1D43-BE44-B0D4-2F478F0F48A5}" srcId="{B89F5B8B-C042-7441-B52E-8FBF769A2C4A}" destId="{18FE48E6-DFC2-034C-996A-607CC84DEF8A}" srcOrd="1" destOrd="0" parTransId="{3F8F4049-01A8-614B-8CF3-8FC573011453}" sibTransId="{7476710C-892E-FC4B-8BA3-899FA61B96F0}"/>
    <dgm:cxn modelId="{36C2D414-38DC-3F46-8753-81DB5B18866B}" srcId="{109FE558-57E2-9D48-BDDC-5A354455D40D}" destId="{92DB5008-CF1C-AC44-8A62-143FCE3555D0}" srcOrd="4" destOrd="0" parTransId="{4BF438B9-15E0-DF4A-9477-696B4A49C805}" sibTransId="{33CF2A0D-0AD1-294F-83AD-D68A662FEC15}"/>
    <dgm:cxn modelId="{6A071DD8-D90D-6F41-983F-29495C76CB1D}" srcId="{109FE558-57E2-9D48-BDDC-5A354455D40D}" destId="{C2C887A6-0A16-6C4A-B041-5B60335F422D}" srcOrd="1" destOrd="0" parTransId="{5905CEFE-BE63-4C42-A665-41694BA2DCBC}" sibTransId="{B18EC014-8DB3-7C44-982C-2294FC4D9577}"/>
    <dgm:cxn modelId="{CE4EF5DF-11B5-B548-A308-94B4F92B0B42}" type="presOf" srcId="{95167DBF-C78D-3E40-AEFA-83096D63B3D0}" destId="{DF37AC21-A73A-F340-813A-EA955158CCCE}" srcOrd="0" destOrd="0" presId="urn:microsoft.com/office/officeart/2005/8/layout/hProcess9"/>
    <dgm:cxn modelId="{4874EB62-4EAD-2C4A-A518-5494FBFE2537}" srcId="{109FE558-57E2-9D48-BDDC-5A354455D40D}" destId="{B89F5B8B-C042-7441-B52E-8FBF769A2C4A}" srcOrd="5" destOrd="0" parTransId="{8C1E3DE6-6F02-574C-AA61-307809ADF972}" sibTransId="{A89E2887-39FD-6D4A-A691-0796A1BB996C}"/>
    <dgm:cxn modelId="{E0E05014-8CE0-6644-B472-A54BFC1F7138}" type="presOf" srcId="{36D863A2-FF8B-5E4A-B411-FE8F54FB1F46}" destId="{4EC92E3A-A993-F647-AE56-9F4FBF2D781B}" srcOrd="0" destOrd="0" presId="urn:microsoft.com/office/officeart/2005/8/layout/hProcess9"/>
    <dgm:cxn modelId="{B79ED257-8180-8444-BE86-9E2D35FBDED6}" type="presOf" srcId="{1F0A2B3A-2BD0-8C40-81BE-417C0C7A0C44}" destId="{D0070342-836E-104F-9D37-D40FEF468B2A}" srcOrd="0" destOrd="1" presId="urn:microsoft.com/office/officeart/2005/8/layout/hProcess9"/>
    <dgm:cxn modelId="{C8273557-3812-8141-A807-F604C52100D3}" type="presOf" srcId="{92DB5008-CF1C-AC44-8A62-143FCE3555D0}" destId="{3479FD2A-25E0-3949-996E-B0142C277CF5}" srcOrd="0" destOrd="0" presId="urn:microsoft.com/office/officeart/2005/8/layout/hProcess9"/>
    <dgm:cxn modelId="{9787416C-6664-6549-A664-9DF8D0705FA0}" type="presParOf" srcId="{B559515D-3F0D-F74B-B12E-A05921DF7ED4}" destId="{CC4563AA-345A-C242-A256-66D1B0584EE8}" srcOrd="0" destOrd="0" presId="urn:microsoft.com/office/officeart/2005/8/layout/hProcess9"/>
    <dgm:cxn modelId="{8B4DBF68-FB54-234E-9500-F22FA2FD80CD}" type="presParOf" srcId="{B559515D-3F0D-F74B-B12E-A05921DF7ED4}" destId="{52C52CB2-2FAA-5A4F-A8A4-C5D563457D6A}" srcOrd="1" destOrd="0" presId="urn:microsoft.com/office/officeart/2005/8/layout/hProcess9"/>
    <dgm:cxn modelId="{3A6CF3FB-55E7-324D-BE0D-BAF9BC6E9C75}" type="presParOf" srcId="{52C52CB2-2FAA-5A4F-A8A4-C5D563457D6A}" destId="{DF37AC21-A73A-F340-813A-EA955158CCCE}" srcOrd="0" destOrd="0" presId="urn:microsoft.com/office/officeart/2005/8/layout/hProcess9"/>
    <dgm:cxn modelId="{AD36D81D-1B0C-BE40-AA1B-55E405680381}" type="presParOf" srcId="{52C52CB2-2FAA-5A4F-A8A4-C5D563457D6A}" destId="{7EB85BE5-9C1F-164A-B77A-487B0F9F1586}" srcOrd="1" destOrd="0" presId="urn:microsoft.com/office/officeart/2005/8/layout/hProcess9"/>
    <dgm:cxn modelId="{5FE757B7-2BA6-9F4F-ADB8-39486F49BBD1}" type="presParOf" srcId="{52C52CB2-2FAA-5A4F-A8A4-C5D563457D6A}" destId="{89433F64-F9BF-554F-A148-39EF9CFB938F}" srcOrd="2" destOrd="0" presId="urn:microsoft.com/office/officeart/2005/8/layout/hProcess9"/>
    <dgm:cxn modelId="{11C2DF88-8B4F-5440-A556-6EFC8C8B7CF3}" type="presParOf" srcId="{52C52CB2-2FAA-5A4F-A8A4-C5D563457D6A}" destId="{39877987-FF3B-1344-AB47-259828A5D633}" srcOrd="3" destOrd="0" presId="urn:microsoft.com/office/officeart/2005/8/layout/hProcess9"/>
    <dgm:cxn modelId="{40BF42CF-9058-0E43-85EA-352872D140F1}" type="presParOf" srcId="{52C52CB2-2FAA-5A4F-A8A4-C5D563457D6A}" destId="{4EC92E3A-A993-F647-AE56-9F4FBF2D781B}" srcOrd="4" destOrd="0" presId="urn:microsoft.com/office/officeart/2005/8/layout/hProcess9"/>
    <dgm:cxn modelId="{1B6518E8-1CAA-9843-9BFC-983B6BAF40E5}" type="presParOf" srcId="{52C52CB2-2FAA-5A4F-A8A4-C5D563457D6A}" destId="{64CF651C-7639-7F4C-BD5C-EED442F66B56}" srcOrd="5" destOrd="0" presId="urn:microsoft.com/office/officeart/2005/8/layout/hProcess9"/>
    <dgm:cxn modelId="{0080C0E6-F7F9-904E-99A8-79CCA1C013B4}" type="presParOf" srcId="{52C52CB2-2FAA-5A4F-A8A4-C5D563457D6A}" destId="{56010626-700B-1149-B4D5-EFEA656151B2}" srcOrd="6" destOrd="0" presId="urn:microsoft.com/office/officeart/2005/8/layout/hProcess9"/>
    <dgm:cxn modelId="{625C6752-5F93-954E-9F1E-83E640E65001}" type="presParOf" srcId="{52C52CB2-2FAA-5A4F-A8A4-C5D563457D6A}" destId="{3B8B80CF-DACB-CB45-998A-FDB3519BC566}" srcOrd="7" destOrd="0" presId="urn:microsoft.com/office/officeart/2005/8/layout/hProcess9"/>
    <dgm:cxn modelId="{A41CA4CE-8FA9-7F4C-B928-A9E943AF6A2D}" type="presParOf" srcId="{52C52CB2-2FAA-5A4F-A8A4-C5D563457D6A}" destId="{3479FD2A-25E0-3949-996E-B0142C277CF5}" srcOrd="8" destOrd="0" presId="urn:microsoft.com/office/officeart/2005/8/layout/hProcess9"/>
    <dgm:cxn modelId="{8DAEA26C-00F1-484F-ACAE-C293E2CD8BCF}" type="presParOf" srcId="{52C52CB2-2FAA-5A4F-A8A4-C5D563457D6A}" destId="{3185459A-2CC8-5442-BDD3-43EF97FA2734}" srcOrd="9" destOrd="0" presId="urn:microsoft.com/office/officeart/2005/8/layout/hProcess9"/>
    <dgm:cxn modelId="{B1985B2F-FAD7-0849-BBB4-BFACB80D311E}" type="presParOf" srcId="{52C52CB2-2FAA-5A4F-A8A4-C5D563457D6A}" destId="{D0070342-836E-104F-9D37-D40FEF468B2A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4563AA-345A-C242-A256-66D1B0584EE8}">
      <dsp:nvSpPr>
        <dsp:cNvPr id="0" name=""/>
        <dsp:cNvSpPr/>
      </dsp:nvSpPr>
      <dsp:spPr>
        <a:xfrm>
          <a:off x="673149" y="0"/>
          <a:ext cx="7629033" cy="336079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F37AC21-A73A-F340-813A-EA955158CCCE}">
      <dsp:nvSpPr>
        <dsp:cNvPr id="0" name=""/>
        <dsp:cNvSpPr/>
      </dsp:nvSpPr>
      <dsp:spPr>
        <a:xfrm>
          <a:off x="3822" y="1008237"/>
          <a:ext cx="1430246" cy="134431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Identify Problem</a:t>
          </a:r>
          <a:endParaRPr lang="en-US" sz="1600" kern="1200" dirty="0"/>
        </a:p>
      </dsp:txBody>
      <dsp:txXfrm>
        <a:off x="69446" y="1073861"/>
        <a:ext cx="1298998" cy="1213068"/>
      </dsp:txXfrm>
    </dsp:sp>
    <dsp:sp modelId="{89433F64-F9BF-554F-A148-39EF9CFB938F}">
      <dsp:nvSpPr>
        <dsp:cNvPr id="0" name=""/>
        <dsp:cNvSpPr/>
      </dsp:nvSpPr>
      <dsp:spPr>
        <a:xfrm>
          <a:off x="1511310" y="1008237"/>
          <a:ext cx="1430246" cy="134431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Obtain Data</a:t>
          </a:r>
          <a:endParaRPr lang="en-US" sz="1600" kern="1200" dirty="0"/>
        </a:p>
      </dsp:txBody>
      <dsp:txXfrm>
        <a:off x="1576934" y="1073861"/>
        <a:ext cx="1298998" cy="1213068"/>
      </dsp:txXfrm>
    </dsp:sp>
    <dsp:sp modelId="{4EC92E3A-A993-F647-AE56-9F4FBF2D781B}">
      <dsp:nvSpPr>
        <dsp:cNvPr id="0" name=""/>
        <dsp:cNvSpPr/>
      </dsp:nvSpPr>
      <dsp:spPr>
        <a:xfrm>
          <a:off x="3018798" y="1008237"/>
          <a:ext cx="1430246" cy="134431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Process Data with R</a:t>
          </a:r>
          <a:endParaRPr lang="en-US" sz="1600" kern="1200" dirty="0"/>
        </a:p>
      </dsp:txBody>
      <dsp:txXfrm>
        <a:off x="3084422" y="1073861"/>
        <a:ext cx="1298998" cy="1213068"/>
      </dsp:txXfrm>
    </dsp:sp>
    <dsp:sp modelId="{56010626-700B-1149-B4D5-EFEA656151B2}">
      <dsp:nvSpPr>
        <dsp:cNvPr id="0" name=""/>
        <dsp:cNvSpPr/>
      </dsp:nvSpPr>
      <dsp:spPr>
        <a:xfrm>
          <a:off x="4526287" y="1008237"/>
          <a:ext cx="1430246" cy="134431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Save Data to File</a:t>
          </a:r>
          <a:endParaRPr lang="en-US" sz="1600" kern="1200" dirty="0"/>
        </a:p>
      </dsp:txBody>
      <dsp:txXfrm>
        <a:off x="4591911" y="1073861"/>
        <a:ext cx="1298998" cy="1213068"/>
      </dsp:txXfrm>
    </dsp:sp>
    <dsp:sp modelId="{3479FD2A-25E0-3949-996E-B0142C277CF5}">
      <dsp:nvSpPr>
        <dsp:cNvPr id="0" name=""/>
        <dsp:cNvSpPr/>
      </dsp:nvSpPr>
      <dsp:spPr>
        <a:xfrm>
          <a:off x="6033775" y="1008237"/>
          <a:ext cx="1430246" cy="134431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Read Data into Application</a:t>
          </a:r>
          <a:endParaRPr lang="en-US" sz="1600" kern="1200" dirty="0"/>
        </a:p>
      </dsp:txBody>
      <dsp:txXfrm>
        <a:off x="6099399" y="1073861"/>
        <a:ext cx="1298998" cy="1213068"/>
      </dsp:txXfrm>
    </dsp:sp>
    <dsp:sp modelId="{D0070342-836E-104F-9D37-D40FEF468B2A}">
      <dsp:nvSpPr>
        <dsp:cNvPr id="0" name=""/>
        <dsp:cNvSpPr/>
      </dsp:nvSpPr>
      <dsp:spPr>
        <a:xfrm>
          <a:off x="7541263" y="1008237"/>
          <a:ext cx="1430246" cy="134431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Display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Charts/Plots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Tables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Control Widgets</a:t>
          </a:r>
          <a:endParaRPr lang="en-US" sz="1200" kern="1200" dirty="0"/>
        </a:p>
      </dsp:txBody>
      <dsp:txXfrm>
        <a:off x="7606887" y="1073861"/>
        <a:ext cx="1298998" cy="1213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D13D8-5F3F-4740-950D-D5490ACA62BE}" type="datetimeFigureOut">
              <a:rPr lang="en-US" smtClean="0"/>
              <a:t>5/20/17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7EE44-CD9C-CF4A-9731-BC6225750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80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global.R</a:t>
            </a:r>
            <a:r>
              <a:rPr lang="en-US" dirty="0" smtClean="0"/>
              <a:t> is</a:t>
            </a:r>
            <a:r>
              <a:rPr lang="en-US" baseline="0" dirty="0" smtClean="0"/>
              <a:t> read upon application execution and provides data read or variables to both the UI and the Server. This can be useful when you want to display something directly from a variable into the UI, or in my case, I use it to allow anyone using the application to see the exact same data no matter who runs the application when there are multiple users.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7EE44-CD9C-CF4A-9731-BC6225750A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3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nice feature about single-file apps is that you can copy and paste the entire app into the R console, which makes it easy to quickly share code for others to experiment with. For example, if you copy and paste the code above into the R command line, it will start a Shiny app.</a:t>
            </a:r>
          </a:p>
          <a:p>
            <a:endParaRPr lang="en-US" dirty="0" smtClean="0"/>
          </a:p>
          <a:p>
            <a:r>
              <a:rPr lang="en-US" dirty="0" smtClean="0"/>
              <a:t>Otherwise, there is no difference, older versions</a:t>
            </a:r>
            <a:r>
              <a:rPr lang="en-US" baseline="0" dirty="0" smtClean="0"/>
              <a:t> of the shiny framework used two files, as it looked for those two files. Now, it looks for the functions, so it can but put in one file or two.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7EE44-CD9C-CF4A-9731-BC6225750A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9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65A0-E3EF-804F-8DCB-E096D2F1B7E5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CCC8-92CB-DF4A-A37D-0D8A126F2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7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65A0-E3EF-804F-8DCB-E096D2F1B7E5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CCC8-92CB-DF4A-A37D-0D8A126F2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1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65A0-E3EF-804F-8DCB-E096D2F1B7E5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CCC8-92CB-DF4A-A37D-0D8A126F2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8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65A0-E3EF-804F-8DCB-E096D2F1B7E5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CCC8-92CB-DF4A-A37D-0D8A126F2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1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65A0-E3EF-804F-8DCB-E096D2F1B7E5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CCC8-92CB-DF4A-A37D-0D8A126F2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3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65A0-E3EF-804F-8DCB-E096D2F1B7E5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CCC8-92CB-DF4A-A37D-0D8A126F2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5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65A0-E3EF-804F-8DCB-E096D2F1B7E5}" type="datetimeFigureOut">
              <a:rPr lang="en-US" smtClean="0"/>
              <a:t>5/20/17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CCC8-92CB-DF4A-A37D-0D8A126F2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7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65A0-E3EF-804F-8DCB-E096D2F1B7E5}" type="datetimeFigureOut">
              <a:rPr lang="en-US" smtClean="0"/>
              <a:t>5/20/17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CCC8-92CB-DF4A-A37D-0D8A126F2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65A0-E3EF-804F-8DCB-E096D2F1B7E5}" type="datetimeFigureOut">
              <a:rPr lang="en-US" smtClean="0"/>
              <a:t>5/20/17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CCC8-92CB-DF4A-A37D-0D8A126F2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0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65A0-E3EF-804F-8DCB-E096D2F1B7E5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CCC8-92CB-DF4A-A37D-0D8A126F2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5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65A0-E3EF-804F-8DCB-E096D2F1B7E5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CCC8-92CB-DF4A-A37D-0D8A126F2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2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965A0-E3EF-804F-8DCB-E096D2F1B7E5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CCCC8-92CB-DF4A-A37D-0D8A126F2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7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tutorial/" TargetMode="External"/><Relationship Id="rId4" Type="http://schemas.openxmlformats.org/officeDocument/2006/relationships/hyperlink" Target="https://www.rstudio.com/products/shiny/shiny-user-showcase/" TargetMode="External"/><Relationship Id="rId5" Type="http://schemas.openxmlformats.org/officeDocument/2006/relationships/hyperlink" Target="https://www.shinyapps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studio.com/products/shin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Shiny Application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9518"/>
            <a:ext cx="6400800" cy="26518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Part I</a:t>
            </a:r>
          </a:p>
          <a:p>
            <a:endParaRPr lang="en-US" dirty="0" smtClean="0"/>
          </a:p>
          <a:p>
            <a:r>
              <a:rPr lang="en-US" dirty="0" smtClean="0"/>
              <a:t>Charles Bradbury</a:t>
            </a:r>
            <a:endParaRPr lang="en-US" dirty="0"/>
          </a:p>
          <a:p>
            <a:r>
              <a:rPr lang="en-US" dirty="0" smtClean="0"/>
              <a:t>Phoenix R Users Group</a:t>
            </a:r>
          </a:p>
          <a:p>
            <a:r>
              <a:rPr lang="en-US" dirty="0" smtClean="0"/>
              <a:t>May 23, 2017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49" y="538588"/>
            <a:ext cx="2164045" cy="196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6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060"/>
            <a:ext cx="8229600" cy="1143000"/>
          </a:xfrm>
        </p:spPr>
        <p:txBody>
          <a:bodyPr/>
          <a:lstStyle/>
          <a:p>
            <a:r>
              <a:rPr lang="en-US" dirty="0" smtClean="0"/>
              <a:t>Hands 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Create Application in </a:t>
            </a:r>
            <a:r>
              <a:rPr lang="en-US" dirty="0" err="1" smtClean="0"/>
              <a:t>RStudio</a:t>
            </a:r>
            <a:r>
              <a:rPr lang="en-US" dirty="0" smtClean="0"/>
              <a:t> and Execute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10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/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Shiny Home Page</a:t>
            </a:r>
          </a:p>
          <a:p>
            <a:pPr marL="457200" lvl="1" indent="0">
              <a:buNone/>
            </a:pPr>
            <a:r>
              <a:rPr lang="en-US" sz="1600" dirty="0" smtClean="0">
                <a:hlinkClick r:id="rId2"/>
              </a:rPr>
              <a:t>https://www.rstudio.com/products/shiny/</a:t>
            </a:r>
            <a:endParaRPr lang="en-US" sz="1600" dirty="0" smtClean="0"/>
          </a:p>
          <a:p>
            <a:pPr marL="400050"/>
            <a:r>
              <a:rPr lang="en-US" sz="2000" smtClean="0"/>
              <a:t>Tutorials (Web and Video)</a:t>
            </a:r>
            <a:endParaRPr lang="en-US" sz="2000" dirty="0" smtClean="0"/>
          </a:p>
          <a:p>
            <a:pPr marL="514350" lvl="1" indent="0">
              <a:buNone/>
            </a:pPr>
            <a:r>
              <a:rPr lang="en-US" sz="1600" dirty="0" smtClean="0">
                <a:hlinkClick r:id="rId3"/>
              </a:rPr>
              <a:t>https://shiny.rstudio.com/tutorial/</a:t>
            </a:r>
            <a:endParaRPr lang="en-US" sz="1600" dirty="0" smtClean="0"/>
          </a:p>
          <a:p>
            <a:pPr marL="400050"/>
            <a:r>
              <a:rPr lang="en-US" sz="2000" dirty="0" smtClean="0"/>
              <a:t>Shiny Showcase (Examples)</a:t>
            </a:r>
          </a:p>
          <a:p>
            <a:pPr marL="514350" lvl="1" indent="0">
              <a:buNone/>
            </a:pPr>
            <a:r>
              <a:rPr lang="en-US" sz="1600" dirty="0" smtClean="0">
                <a:hlinkClick r:id="rId4"/>
              </a:rPr>
              <a:t>https://www.rstudio.com/products/shiny/shiny-user-showcase/</a:t>
            </a:r>
            <a:endParaRPr lang="en-US" sz="1600" dirty="0" smtClean="0"/>
          </a:p>
          <a:p>
            <a:pPr marL="457200"/>
            <a:r>
              <a:rPr lang="en-US" sz="2000" dirty="0" err="1" smtClean="0"/>
              <a:t>Shinyapps.io</a:t>
            </a:r>
            <a:r>
              <a:rPr lang="en-US" sz="2000" dirty="0" smtClean="0"/>
              <a:t> (Hosting – Free and Paid)</a:t>
            </a:r>
          </a:p>
          <a:p>
            <a:pPr marL="571500" lvl="1" indent="0">
              <a:buNone/>
            </a:pPr>
            <a:r>
              <a:rPr lang="en-US" sz="1600" dirty="0" smtClean="0">
                <a:hlinkClick r:id="rId5"/>
              </a:rPr>
              <a:t>https://www.shinyapps.io/</a:t>
            </a:r>
            <a:endParaRPr lang="en-US" sz="1600" dirty="0" smtClean="0"/>
          </a:p>
          <a:p>
            <a:pPr marL="571500" lvl="1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2302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297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Shiny?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can you do with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Structure of an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Building an Application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Customize Reactions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Customize Appearance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Deployment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2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297"/>
            <a:ext cx="8229600" cy="1143000"/>
          </a:xfrm>
        </p:spPr>
        <p:txBody>
          <a:bodyPr/>
          <a:lstStyle/>
          <a:p>
            <a:r>
              <a:rPr lang="en-US" dirty="0" smtClean="0"/>
              <a:t>What is Shiny?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Application Framework for R</a:t>
            </a:r>
          </a:p>
          <a:p>
            <a:r>
              <a:rPr lang="en-US" dirty="0" smtClean="0"/>
              <a:t>Simple Syntax </a:t>
            </a:r>
          </a:p>
          <a:p>
            <a:pPr lvl="1"/>
            <a:r>
              <a:rPr lang="en-US" dirty="0" smtClean="0"/>
              <a:t>No HTML, JavaScript or CSS knowledge needed</a:t>
            </a:r>
          </a:p>
          <a:p>
            <a:r>
              <a:rPr lang="en-US" dirty="0" smtClean="0"/>
              <a:t>Deployment/Hosting Options</a:t>
            </a:r>
          </a:p>
          <a:p>
            <a:endParaRPr lang="en-US" dirty="0"/>
          </a:p>
          <a:p>
            <a:r>
              <a:rPr lang="en-US" dirty="0" smtClean="0"/>
              <a:t>Initial Release: June, 2012</a:t>
            </a:r>
          </a:p>
          <a:p>
            <a:r>
              <a:rPr lang="en-US" dirty="0" smtClean="0"/>
              <a:t>Current Version: 1.0.3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0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297"/>
            <a:ext cx="8229600" cy="1143000"/>
          </a:xfrm>
        </p:spPr>
        <p:txBody>
          <a:bodyPr/>
          <a:lstStyle/>
          <a:p>
            <a:r>
              <a:rPr lang="en-US" dirty="0" smtClean="0"/>
              <a:t>What Can You Do With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 Applications</a:t>
            </a:r>
          </a:p>
          <a:p>
            <a:r>
              <a:rPr lang="en-US" dirty="0" smtClean="0"/>
              <a:t>Static Dashboards</a:t>
            </a:r>
          </a:p>
          <a:p>
            <a:r>
              <a:rPr lang="en-US" dirty="0" smtClean="0"/>
              <a:t>Dynamic Dashboards</a:t>
            </a:r>
          </a:p>
          <a:p>
            <a:r>
              <a:rPr lang="en-US" dirty="0" smtClean="0"/>
              <a:t>Maps, Tables, Plots/Charts</a:t>
            </a:r>
          </a:p>
          <a:p>
            <a:r>
              <a:rPr lang="en-US" dirty="0" smtClean="0"/>
              <a:t>Control Widgets (buttons, checkboxes,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3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981"/>
            <a:ext cx="8229600" cy="1143000"/>
          </a:xfrm>
        </p:spPr>
        <p:txBody>
          <a:bodyPr/>
          <a:lstStyle/>
          <a:p>
            <a:r>
              <a:rPr lang="en-US" dirty="0" smtClean="0"/>
              <a:t>General Workflow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26898978"/>
              </p:ext>
            </p:extLst>
          </p:nvPr>
        </p:nvGraphicFramePr>
        <p:xfrm>
          <a:off x="49610" y="1788283"/>
          <a:ext cx="8975333" cy="336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994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376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 descr="Screen Shot 2017-05-20 at 12.46.2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4"/>
          <a:stretch/>
        </p:blipFill>
        <p:spPr>
          <a:xfrm>
            <a:off x="0" y="2022829"/>
            <a:ext cx="9144000" cy="38044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07148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(Basic Static Dashboard)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96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/>
              <a:t>Shiny Example "01_hello”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79756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55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11117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(Something a bit more fancy)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4252"/>
            <a:ext cx="9144000" cy="35544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432484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/>
              <a:t>https://</a:t>
            </a:r>
            <a:r>
              <a:rPr lang="en-US" sz="1400" i="1" dirty="0" err="1" smtClean="0"/>
              <a:t>gallery.shinyapps.io</a:t>
            </a:r>
            <a:r>
              <a:rPr lang="en-US" sz="1400" i="1" dirty="0" smtClean="0"/>
              <a:t>/</a:t>
            </a:r>
            <a:r>
              <a:rPr lang="en-US" sz="1400" i="1" dirty="0" err="1" smtClean="0"/>
              <a:t>TSupplyDemand</a:t>
            </a:r>
            <a:r>
              <a:rPr lang="en-US" sz="1400" i="1" dirty="0" smtClean="0"/>
              <a:t>/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613272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297"/>
            <a:ext cx="8229600" cy="1143000"/>
          </a:xfrm>
        </p:spPr>
        <p:txBody>
          <a:bodyPr/>
          <a:lstStyle/>
          <a:p>
            <a:r>
              <a:rPr lang="en-US" dirty="0" smtClean="0"/>
              <a:t>Structure of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The user interface is defined in the </a:t>
            </a:r>
            <a:r>
              <a:rPr lang="en-US" dirty="0" err="1" smtClean="0">
                <a:solidFill>
                  <a:srgbClr val="FF0000"/>
                </a:solidFill>
              </a:rPr>
              <a:t>ui.R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file.</a:t>
            </a:r>
          </a:p>
          <a:p>
            <a:r>
              <a:rPr lang="en-US" dirty="0" smtClean="0"/>
              <a:t>Server-side </a:t>
            </a:r>
          </a:p>
          <a:p>
            <a:pPr lvl="1"/>
            <a:r>
              <a:rPr lang="en-US" dirty="0" smtClean="0"/>
              <a:t>The server side of the application is defined in the </a:t>
            </a:r>
            <a:r>
              <a:rPr lang="en-US" dirty="0" err="1" smtClean="0">
                <a:solidFill>
                  <a:srgbClr val="FF0000"/>
                </a:solidFill>
              </a:rPr>
              <a:t>server.R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file.</a:t>
            </a:r>
          </a:p>
          <a:p>
            <a:r>
              <a:rPr lang="en-US" dirty="0" smtClean="0"/>
              <a:t>Single file Applications </a:t>
            </a:r>
          </a:p>
          <a:p>
            <a:r>
              <a:rPr lang="en-US" dirty="0" smtClean="0"/>
              <a:t>Two-file applications</a:t>
            </a:r>
          </a:p>
          <a:p>
            <a:r>
              <a:rPr lang="en-US" dirty="0" smtClean="0"/>
              <a:t>Environments (</a:t>
            </a:r>
            <a:r>
              <a:rPr lang="en-US" dirty="0" err="1" smtClean="0"/>
              <a:t>global.R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3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297"/>
            <a:ext cx="8229600" cy="1143000"/>
          </a:xfrm>
        </p:spPr>
        <p:txBody>
          <a:bodyPr/>
          <a:lstStyle/>
          <a:p>
            <a:r>
              <a:rPr lang="en-US" dirty="0" smtClean="0"/>
              <a:t>Structure of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9297"/>
            <a:ext cx="4116660" cy="511542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Single File Application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6260" y="1209298"/>
            <a:ext cx="4116660" cy="5115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Two File Application</a:t>
            </a:r>
          </a:p>
          <a:p>
            <a:pPr marL="0" indent="0" algn="ctr">
              <a:buNone/>
            </a:pPr>
            <a:endParaRPr lang="en-US" sz="2400" dirty="0" smtClean="0"/>
          </a:p>
        </p:txBody>
      </p:sp>
      <p:pic>
        <p:nvPicPr>
          <p:cNvPr id="8" name="Picture 7" descr="Screen Shot 2017-05-20 at 1.05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52" y="1716362"/>
            <a:ext cx="3385303" cy="5141638"/>
          </a:xfrm>
          <a:prstGeom prst="rect">
            <a:avLst/>
          </a:prstGeom>
        </p:spPr>
      </p:pic>
      <p:pic>
        <p:nvPicPr>
          <p:cNvPr id="9" name="Picture 8" descr="Screen Shot 2017-05-20 at 1.12.0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341" y="1686599"/>
            <a:ext cx="2571114" cy="2281864"/>
          </a:xfrm>
          <a:prstGeom prst="rect">
            <a:avLst/>
          </a:prstGeom>
        </p:spPr>
      </p:pic>
      <p:pic>
        <p:nvPicPr>
          <p:cNvPr id="10" name="Picture 9" descr="Screen Shot 2017-05-20 at 1.11.5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18" y="4176416"/>
            <a:ext cx="2569695" cy="25503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6200000">
            <a:off x="1860303" y="3964016"/>
            <a:ext cx="514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server.R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dirty="0" err="1" smtClean="0">
                <a:solidFill>
                  <a:srgbClr val="FF0000"/>
                </a:solidFill>
              </a:rPr>
              <a:t>ui.R</a:t>
            </a:r>
            <a:r>
              <a:rPr lang="en-US" dirty="0" smtClean="0">
                <a:solidFill>
                  <a:srgbClr val="FF0000"/>
                </a:solidFill>
              </a:rPr>
              <a:t> in the same file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5883562" y="3934251"/>
            <a:ext cx="514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Server.R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dirty="0" err="1" smtClean="0">
                <a:solidFill>
                  <a:srgbClr val="FF0000"/>
                </a:solidFill>
              </a:rPr>
              <a:t>ui.R</a:t>
            </a:r>
            <a:r>
              <a:rPr lang="en-US" dirty="0" smtClean="0">
                <a:solidFill>
                  <a:srgbClr val="FF0000"/>
                </a:solidFill>
              </a:rPr>
              <a:t> have their own files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98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473</Words>
  <Application>Microsoft Macintosh PowerPoint</Application>
  <PresentationFormat>On-screen Show (4:3)</PresentationFormat>
  <Paragraphs>76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Shiny Application Development</vt:lpstr>
      <vt:lpstr>Introduction</vt:lpstr>
      <vt:lpstr>What is Shiny?</vt:lpstr>
      <vt:lpstr>What Can You Do With It?</vt:lpstr>
      <vt:lpstr>General Workflow</vt:lpstr>
      <vt:lpstr>Example</vt:lpstr>
      <vt:lpstr>Example</vt:lpstr>
      <vt:lpstr>Structure of Application</vt:lpstr>
      <vt:lpstr>Structure of Application</vt:lpstr>
      <vt:lpstr>Hands On Example</vt:lpstr>
      <vt:lpstr>Links / 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Application Development</dc:title>
  <dc:creator>Charles Bradbury</dc:creator>
  <cp:lastModifiedBy>Charles Bradbury</cp:lastModifiedBy>
  <cp:revision>13</cp:revision>
  <dcterms:created xsi:type="dcterms:W3CDTF">2017-05-20T19:14:32Z</dcterms:created>
  <dcterms:modified xsi:type="dcterms:W3CDTF">2017-05-20T21:08:01Z</dcterms:modified>
</cp:coreProperties>
</file>