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6" r:id="rId3"/>
    <p:sldId id="257" r:id="rId4"/>
    <p:sldId id="258" r:id="rId5"/>
    <p:sldId id="265" r:id="rId6"/>
    <p:sldId id="259" r:id="rId7"/>
    <p:sldId id="260" r:id="rId8"/>
    <p:sldId id="263" r:id="rId9"/>
    <p:sldId id="261" r:id="rId10"/>
    <p:sldId id="268" r:id="rId11"/>
    <p:sldId id="269" r:id="rId12"/>
    <p:sldId id="270" r:id="rId13"/>
    <p:sldId id="264" r:id="rId14"/>
    <p:sldId id="273" r:id="rId15"/>
    <p:sldId id="272" r:id="rId16"/>
    <p:sldId id="274" r:id="rId17"/>
    <p:sldId id="275" r:id="rId18"/>
    <p:sldId id="276" r:id="rId19"/>
    <p:sldId id="277" r:id="rId20"/>
    <p:sldId id="278" r:id="rId21"/>
    <p:sldId id="279" r:id="rId22"/>
    <p:sldId id="26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31" autoAdjust="0"/>
  </p:normalViewPr>
  <p:slideViewPr>
    <p:cSldViewPr snapToGrid="0" snapToObjects="1">
      <p:cViewPr varScale="1">
        <p:scale>
          <a:sx n="111" d="100"/>
          <a:sy n="111" d="100"/>
        </p:scale>
        <p:origin x="-16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FE558-57E2-9D48-BDDC-5A354455D40D}" type="doc">
      <dgm:prSet loTypeId="urn:microsoft.com/office/officeart/2005/8/layout/hProcess9" loCatId="" qsTypeId="urn:microsoft.com/office/officeart/2005/8/quickstyle/simple4" qsCatId="simple" csTypeId="urn:microsoft.com/office/officeart/2005/8/colors/accent1_2" csCatId="accent1" phldr="1"/>
      <dgm:spPr/>
    </dgm:pt>
    <dgm:pt modelId="{95167DBF-C78D-3E40-AEFA-83096D63B3D0}">
      <dgm:prSet phldrT="[Text]"/>
      <dgm:spPr/>
      <dgm:t>
        <a:bodyPr/>
        <a:lstStyle/>
        <a:p>
          <a:r>
            <a:rPr lang="en-US" dirty="0" smtClean="0"/>
            <a:t>Identify Problem</a:t>
          </a:r>
          <a:endParaRPr lang="en-US" dirty="0"/>
        </a:p>
      </dgm:t>
    </dgm:pt>
    <dgm:pt modelId="{54E5C463-C3F5-6E4D-9131-D543DA4EFBBD}" type="parTrans" cxnId="{BC75AC94-EE6B-0248-922B-0F99AFC02458}">
      <dgm:prSet/>
      <dgm:spPr/>
      <dgm:t>
        <a:bodyPr/>
        <a:lstStyle/>
        <a:p>
          <a:endParaRPr lang="en-US"/>
        </a:p>
      </dgm:t>
    </dgm:pt>
    <dgm:pt modelId="{E8379EEA-5A58-A94C-BAE1-53A3E247FC36}" type="sibTrans" cxnId="{BC75AC94-EE6B-0248-922B-0F99AFC02458}">
      <dgm:prSet/>
      <dgm:spPr/>
      <dgm:t>
        <a:bodyPr/>
        <a:lstStyle/>
        <a:p>
          <a:endParaRPr lang="en-US"/>
        </a:p>
      </dgm:t>
    </dgm:pt>
    <dgm:pt modelId="{C2C887A6-0A16-6C4A-B041-5B60335F422D}">
      <dgm:prSet phldrT="[Text]"/>
      <dgm:spPr/>
      <dgm:t>
        <a:bodyPr/>
        <a:lstStyle/>
        <a:p>
          <a:r>
            <a:rPr lang="en-US" dirty="0" smtClean="0"/>
            <a:t>Obtain Data</a:t>
          </a:r>
          <a:endParaRPr lang="en-US" dirty="0"/>
        </a:p>
      </dgm:t>
    </dgm:pt>
    <dgm:pt modelId="{5905CEFE-BE63-4C42-A665-41694BA2DCBC}" type="parTrans" cxnId="{6A071DD8-D90D-6F41-983F-29495C76CB1D}">
      <dgm:prSet/>
      <dgm:spPr/>
      <dgm:t>
        <a:bodyPr/>
        <a:lstStyle/>
        <a:p>
          <a:endParaRPr lang="en-US"/>
        </a:p>
      </dgm:t>
    </dgm:pt>
    <dgm:pt modelId="{B18EC014-8DB3-7C44-982C-2294FC4D9577}" type="sibTrans" cxnId="{6A071DD8-D90D-6F41-983F-29495C76CB1D}">
      <dgm:prSet/>
      <dgm:spPr/>
      <dgm:t>
        <a:bodyPr/>
        <a:lstStyle/>
        <a:p>
          <a:endParaRPr lang="en-US"/>
        </a:p>
      </dgm:t>
    </dgm:pt>
    <dgm:pt modelId="{36D863A2-FF8B-5E4A-B411-FE8F54FB1F46}">
      <dgm:prSet phldrT="[Text]"/>
      <dgm:spPr/>
      <dgm:t>
        <a:bodyPr/>
        <a:lstStyle/>
        <a:p>
          <a:r>
            <a:rPr lang="en-US" dirty="0" smtClean="0"/>
            <a:t>Process Data with R</a:t>
          </a:r>
          <a:endParaRPr lang="en-US" dirty="0"/>
        </a:p>
      </dgm:t>
    </dgm:pt>
    <dgm:pt modelId="{D83B8F1B-2DDF-CA41-836E-2720C6FF7B17}" type="parTrans" cxnId="{92630561-DAB2-074E-8375-F2981F4F85D5}">
      <dgm:prSet/>
      <dgm:spPr/>
      <dgm:t>
        <a:bodyPr/>
        <a:lstStyle/>
        <a:p>
          <a:endParaRPr lang="en-US"/>
        </a:p>
      </dgm:t>
    </dgm:pt>
    <dgm:pt modelId="{E643D329-D597-8A46-854D-7B05AF286278}" type="sibTrans" cxnId="{92630561-DAB2-074E-8375-F2981F4F85D5}">
      <dgm:prSet/>
      <dgm:spPr/>
      <dgm:t>
        <a:bodyPr/>
        <a:lstStyle/>
        <a:p>
          <a:endParaRPr lang="en-US"/>
        </a:p>
      </dgm:t>
    </dgm:pt>
    <dgm:pt modelId="{1074AD7E-ABF0-8C4A-A9AB-18D2761C655A}">
      <dgm:prSet phldrT="[Text]"/>
      <dgm:spPr/>
      <dgm:t>
        <a:bodyPr/>
        <a:lstStyle/>
        <a:p>
          <a:r>
            <a:rPr lang="en-US" dirty="0" smtClean="0"/>
            <a:t>Save Data to File</a:t>
          </a:r>
          <a:endParaRPr lang="en-US" dirty="0"/>
        </a:p>
      </dgm:t>
    </dgm:pt>
    <dgm:pt modelId="{17E0F247-5241-7648-92BD-69B0381D60B6}" type="parTrans" cxnId="{F00E2698-51A4-4145-9048-F774103BBA9F}">
      <dgm:prSet/>
      <dgm:spPr/>
      <dgm:t>
        <a:bodyPr/>
        <a:lstStyle/>
        <a:p>
          <a:endParaRPr lang="en-US"/>
        </a:p>
      </dgm:t>
    </dgm:pt>
    <dgm:pt modelId="{9E078AD7-ECDA-DE48-B084-F48A8E2F9997}" type="sibTrans" cxnId="{F00E2698-51A4-4145-9048-F774103BBA9F}">
      <dgm:prSet/>
      <dgm:spPr/>
      <dgm:t>
        <a:bodyPr/>
        <a:lstStyle/>
        <a:p>
          <a:endParaRPr lang="en-US"/>
        </a:p>
      </dgm:t>
    </dgm:pt>
    <dgm:pt modelId="{92DB5008-CF1C-AC44-8A62-143FCE3555D0}">
      <dgm:prSet phldrT="[Text]"/>
      <dgm:spPr/>
      <dgm:t>
        <a:bodyPr/>
        <a:lstStyle/>
        <a:p>
          <a:r>
            <a:rPr lang="en-US" dirty="0" smtClean="0"/>
            <a:t>Read Data into Application</a:t>
          </a:r>
          <a:endParaRPr lang="en-US" dirty="0"/>
        </a:p>
      </dgm:t>
    </dgm:pt>
    <dgm:pt modelId="{4BF438B9-15E0-DF4A-9477-696B4A49C805}" type="parTrans" cxnId="{36C2D414-38DC-3F46-8753-81DB5B18866B}">
      <dgm:prSet/>
      <dgm:spPr/>
      <dgm:t>
        <a:bodyPr/>
        <a:lstStyle/>
        <a:p>
          <a:endParaRPr lang="en-US"/>
        </a:p>
      </dgm:t>
    </dgm:pt>
    <dgm:pt modelId="{33CF2A0D-0AD1-294F-83AD-D68A662FEC15}" type="sibTrans" cxnId="{36C2D414-38DC-3F46-8753-81DB5B18866B}">
      <dgm:prSet/>
      <dgm:spPr/>
      <dgm:t>
        <a:bodyPr/>
        <a:lstStyle/>
        <a:p>
          <a:endParaRPr lang="en-US"/>
        </a:p>
      </dgm:t>
    </dgm:pt>
    <dgm:pt modelId="{1F0A2B3A-2BD0-8C40-81BE-417C0C7A0C44}">
      <dgm:prSet phldrT="[Text]"/>
      <dgm:spPr/>
      <dgm:t>
        <a:bodyPr/>
        <a:lstStyle/>
        <a:p>
          <a:r>
            <a:rPr lang="en-US" dirty="0" smtClean="0"/>
            <a:t>Charts/Plots</a:t>
          </a:r>
          <a:endParaRPr lang="en-US" dirty="0"/>
        </a:p>
      </dgm:t>
    </dgm:pt>
    <dgm:pt modelId="{63CD1F40-6C8C-0F4A-9EE7-2E050A41DED5}" type="parTrans" cxnId="{5AC31458-0A23-3A46-BAAD-CA9CFBAD4B0F}">
      <dgm:prSet/>
      <dgm:spPr/>
      <dgm:t>
        <a:bodyPr/>
        <a:lstStyle/>
        <a:p>
          <a:endParaRPr lang="en-US"/>
        </a:p>
      </dgm:t>
    </dgm:pt>
    <dgm:pt modelId="{E22ED9E4-3364-8947-B4AE-A3F6F651F90E}" type="sibTrans" cxnId="{5AC31458-0A23-3A46-BAAD-CA9CFBAD4B0F}">
      <dgm:prSet/>
      <dgm:spPr/>
      <dgm:t>
        <a:bodyPr/>
        <a:lstStyle/>
        <a:p>
          <a:endParaRPr lang="en-US"/>
        </a:p>
      </dgm:t>
    </dgm:pt>
    <dgm:pt modelId="{18FE48E6-DFC2-034C-996A-607CC84DEF8A}">
      <dgm:prSet phldrT="[Text]"/>
      <dgm:spPr/>
      <dgm:t>
        <a:bodyPr/>
        <a:lstStyle/>
        <a:p>
          <a:r>
            <a:rPr lang="en-US" dirty="0" smtClean="0"/>
            <a:t>Tables</a:t>
          </a:r>
          <a:endParaRPr lang="en-US" dirty="0"/>
        </a:p>
      </dgm:t>
    </dgm:pt>
    <dgm:pt modelId="{3F8F4049-01A8-614B-8CF3-8FC573011453}" type="parTrans" cxnId="{8E0A30E5-1D43-BE44-B0D4-2F478F0F48A5}">
      <dgm:prSet/>
      <dgm:spPr/>
      <dgm:t>
        <a:bodyPr/>
        <a:lstStyle/>
        <a:p>
          <a:endParaRPr lang="en-US"/>
        </a:p>
      </dgm:t>
    </dgm:pt>
    <dgm:pt modelId="{7476710C-892E-FC4B-8BA3-899FA61B96F0}" type="sibTrans" cxnId="{8E0A30E5-1D43-BE44-B0D4-2F478F0F48A5}">
      <dgm:prSet/>
      <dgm:spPr/>
      <dgm:t>
        <a:bodyPr/>
        <a:lstStyle/>
        <a:p>
          <a:endParaRPr lang="en-US"/>
        </a:p>
      </dgm:t>
    </dgm:pt>
    <dgm:pt modelId="{CCE07646-E059-924D-A0AB-5A0AA4688779}">
      <dgm:prSet phldrT="[Text]"/>
      <dgm:spPr/>
      <dgm:t>
        <a:bodyPr/>
        <a:lstStyle/>
        <a:p>
          <a:r>
            <a:rPr lang="en-US" dirty="0" smtClean="0"/>
            <a:t>Control Widgets</a:t>
          </a:r>
          <a:endParaRPr lang="en-US" dirty="0"/>
        </a:p>
      </dgm:t>
    </dgm:pt>
    <dgm:pt modelId="{8715C9B2-283C-DE4A-8C0F-F63BCD1B78DC}" type="parTrans" cxnId="{5362D4E4-522C-FB4B-85A7-AD0EEADD89B7}">
      <dgm:prSet/>
      <dgm:spPr/>
      <dgm:t>
        <a:bodyPr/>
        <a:lstStyle/>
        <a:p>
          <a:endParaRPr lang="en-US"/>
        </a:p>
      </dgm:t>
    </dgm:pt>
    <dgm:pt modelId="{1E5FB96A-FCB0-544E-B8D5-64E68A3729DF}" type="sibTrans" cxnId="{5362D4E4-522C-FB4B-85A7-AD0EEADD89B7}">
      <dgm:prSet/>
      <dgm:spPr/>
      <dgm:t>
        <a:bodyPr/>
        <a:lstStyle/>
        <a:p>
          <a:endParaRPr lang="en-US"/>
        </a:p>
      </dgm:t>
    </dgm:pt>
    <dgm:pt modelId="{B89F5B8B-C042-7441-B52E-8FBF769A2C4A}">
      <dgm:prSet phldrT="[Text]"/>
      <dgm:spPr/>
      <dgm:t>
        <a:bodyPr/>
        <a:lstStyle/>
        <a:p>
          <a:r>
            <a:rPr lang="en-US" dirty="0" smtClean="0"/>
            <a:t>Display</a:t>
          </a:r>
          <a:endParaRPr lang="en-US" dirty="0"/>
        </a:p>
      </dgm:t>
    </dgm:pt>
    <dgm:pt modelId="{8C1E3DE6-6F02-574C-AA61-307809ADF972}" type="parTrans" cxnId="{4874EB62-4EAD-2C4A-A518-5494FBFE2537}">
      <dgm:prSet/>
      <dgm:spPr/>
      <dgm:t>
        <a:bodyPr/>
        <a:lstStyle/>
        <a:p>
          <a:endParaRPr lang="en-US"/>
        </a:p>
      </dgm:t>
    </dgm:pt>
    <dgm:pt modelId="{A89E2887-39FD-6D4A-A691-0796A1BB996C}" type="sibTrans" cxnId="{4874EB62-4EAD-2C4A-A518-5494FBFE2537}">
      <dgm:prSet/>
      <dgm:spPr/>
      <dgm:t>
        <a:bodyPr/>
        <a:lstStyle/>
        <a:p>
          <a:endParaRPr lang="en-US"/>
        </a:p>
      </dgm:t>
    </dgm:pt>
    <dgm:pt modelId="{B559515D-3F0D-F74B-B12E-A05921DF7ED4}" type="pres">
      <dgm:prSet presAssocID="{109FE558-57E2-9D48-BDDC-5A354455D40D}" presName="CompostProcess" presStyleCnt="0">
        <dgm:presLayoutVars>
          <dgm:dir/>
          <dgm:resizeHandles val="exact"/>
        </dgm:presLayoutVars>
      </dgm:prSet>
      <dgm:spPr/>
    </dgm:pt>
    <dgm:pt modelId="{CC4563AA-345A-C242-A256-66D1B0584EE8}" type="pres">
      <dgm:prSet presAssocID="{109FE558-57E2-9D48-BDDC-5A354455D40D}" presName="arrow" presStyleLbl="bgShp" presStyleIdx="0" presStyleCnt="1"/>
      <dgm:spPr/>
    </dgm:pt>
    <dgm:pt modelId="{52C52CB2-2FAA-5A4F-A8A4-C5D563457D6A}" type="pres">
      <dgm:prSet presAssocID="{109FE558-57E2-9D48-BDDC-5A354455D40D}" presName="linearProcess" presStyleCnt="0"/>
      <dgm:spPr/>
    </dgm:pt>
    <dgm:pt modelId="{DF37AC21-A73A-F340-813A-EA955158CCCE}" type="pres">
      <dgm:prSet presAssocID="{95167DBF-C78D-3E40-AEFA-83096D63B3D0}" presName="textNode" presStyleLbl="node1" presStyleIdx="0" presStyleCnt="6">
        <dgm:presLayoutVars>
          <dgm:bulletEnabled val="1"/>
        </dgm:presLayoutVars>
      </dgm:prSet>
      <dgm:spPr/>
      <dgm:t>
        <a:bodyPr/>
        <a:lstStyle/>
        <a:p>
          <a:endParaRPr lang="en-US"/>
        </a:p>
      </dgm:t>
    </dgm:pt>
    <dgm:pt modelId="{7EB85BE5-9C1F-164A-B77A-487B0F9F1586}" type="pres">
      <dgm:prSet presAssocID="{E8379EEA-5A58-A94C-BAE1-53A3E247FC36}" presName="sibTrans" presStyleCnt="0"/>
      <dgm:spPr/>
    </dgm:pt>
    <dgm:pt modelId="{89433F64-F9BF-554F-A148-39EF9CFB938F}" type="pres">
      <dgm:prSet presAssocID="{C2C887A6-0A16-6C4A-B041-5B60335F422D}" presName="textNode" presStyleLbl="node1" presStyleIdx="1" presStyleCnt="6">
        <dgm:presLayoutVars>
          <dgm:bulletEnabled val="1"/>
        </dgm:presLayoutVars>
      </dgm:prSet>
      <dgm:spPr/>
    </dgm:pt>
    <dgm:pt modelId="{39877987-FF3B-1344-AB47-259828A5D633}" type="pres">
      <dgm:prSet presAssocID="{B18EC014-8DB3-7C44-982C-2294FC4D9577}" presName="sibTrans" presStyleCnt="0"/>
      <dgm:spPr/>
    </dgm:pt>
    <dgm:pt modelId="{4EC92E3A-A993-F647-AE56-9F4FBF2D781B}" type="pres">
      <dgm:prSet presAssocID="{36D863A2-FF8B-5E4A-B411-FE8F54FB1F46}" presName="textNode" presStyleLbl="node1" presStyleIdx="2" presStyleCnt="6">
        <dgm:presLayoutVars>
          <dgm:bulletEnabled val="1"/>
        </dgm:presLayoutVars>
      </dgm:prSet>
      <dgm:spPr/>
      <dgm:t>
        <a:bodyPr/>
        <a:lstStyle/>
        <a:p>
          <a:endParaRPr lang="en-US"/>
        </a:p>
      </dgm:t>
    </dgm:pt>
    <dgm:pt modelId="{64CF651C-7639-7F4C-BD5C-EED442F66B56}" type="pres">
      <dgm:prSet presAssocID="{E643D329-D597-8A46-854D-7B05AF286278}" presName="sibTrans" presStyleCnt="0"/>
      <dgm:spPr/>
    </dgm:pt>
    <dgm:pt modelId="{56010626-700B-1149-B4D5-EFEA656151B2}" type="pres">
      <dgm:prSet presAssocID="{1074AD7E-ABF0-8C4A-A9AB-18D2761C655A}" presName="textNode" presStyleLbl="node1" presStyleIdx="3" presStyleCnt="6">
        <dgm:presLayoutVars>
          <dgm:bulletEnabled val="1"/>
        </dgm:presLayoutVars>
      </dgm:prSet>
      <dgm:spPr/>
    </dgm:pt>
    <dgm:pt modelId="{3B8B80CF-DACB-CB45-998A-FDB3519BC566}" type="pres">
      <dgm:prSet presAssocID="{9E078AD7-ECDA-DE48-B084-F48A8E2F9997}" presName="sibTrans" presStyleCnt="0"/>
      <dgm:spPr/>
    </dgm:pt>
    <dgm:pt modelId="{3479FD2A-25E0-3949-996E-B0142C277CF5}" type="pres">
      <dgm:prSet presAssocID="{92DB5008-CF1C-AC44-8A62-143FCE3555D0}" presName="textNode" presStyleLbl="node1" presStyleIdx="4" presStyleCnt="6">
        <dgm:presLayoutVars>
          <dgm:bulletEnabled val="1"/>
        </dgm:presLayoutVars>
      </dgm:prSet>
      <dgm:spPr/>
      <dgm:t>
        <a:bodyPr/>
        <a:lstStyle/>
        <a:p>
          <a:endParaRPr lang="en-US"/>
        </a:p>
      </dgm:t>
    </dgm:pt>
    <dgm:pt modelId="{3185459A-2CC8-5442-BDD3-43EF97FA2734}" type="pres">
      <dgm:prSet presAssocID="{33CF2A0D-0AD1-294F-83AD-D68A662FEC15}" presName="sibTrans" presStyleCnt="0"/>
      <dgm:spPr/>
    </dgm:pt>
    <dgm:pt modelId="{D0070342-836E-104F-9D37-D40FEF468B2A}" type="pres">
      <dgm:prSet presAssocID="{B89F5B8B-C042-7441-B52E-8FBF769A2C4A}" presName="textNode" presStyleLbl="node1" presStyleIdx="5" presStyleCnt="6">
        <dgm:presLayoutVars>
          <dgm:bulletEnabled val="1"/>
        </dgm:presLayoutVars>
      </dgm:prSet>
      <dgm:spPr/>
      <dgm:t>
        <a:bodyPr/>
        <a:lstStyle/>
        <a:p>
          <a:endParaRPr lang="en-US"/>
        </a:p>
      </dgm:t>
    </dgm:pt>
  </dgm:ptLst>
  <dgm:cxnLst>
    <dgm:cxn modelId="{92630561-DAB2-074E-8375-F2981F4F85D5}" srcId="{109FE558-57E2-9D48-BDDC-5A354455D40D}" destId="{36D863A2-FF8B-5E4A-B411-FE8F54FB1F46}" srcOrd="2" destOrd="0" parTransId="{D83B8F1B-2DDF-CA41-836E-2720C6FF7B17}" sibTransId="{E643D329-D597-8A46-854D-7B05AF286278}"/>
    <dgm:cxn modelId="{5362D4E4-522C-FB4B-85A7-AD0EEADD89B7}" srcId="{B89F5B8B-C042-7441-B52E-8FBF769A2C4A}" destId="{CCE07646-E059-924D-A0AB-5A0AA4688779}" srcOrd="2" destOrd="0" parTransId="{8715C9B2-283C-DE4A-8C0F-F63BCD1B78DC}" sibTransId="{1E5FB96A-FCB0-544E-B8D5-64E68A3729DF}"/>
    <dgm:cxn modelId="{E7205A97-4CCD-7E4E-8572-49FE98C7C0D7}" type="presOf" srcId="{B89F5B8B-C042-7441-B52E-8FBF769A2C4A}" destId="{D0070342-836E-104F-9D37-D40FEF468B2A}" srcOrd="0" destOrd="0" presId="urn:microsoft.com/office/officeart/2005/8/layout/hProcess9"/>
    <dgm:cxn modelId="{BC75AC94-EE6B-0248-922B-0F99AFC02458}" srcId="{109FE558-57E2-9D48-BDDC-5A354455D40D}" destId="{95167DBF-C78D-3E40-AEFA-83096D63B3D0}" srcOrd="0" destOrd="0" parTransId="{54E5C463-C3F5-6E4D-9131-D543DA4EFBBD}" sibTransId="{E8379EEA-5A58-A94C-BAE1-53A3E247FC36}"/>
    <dgm:cxn modelId="{D38BB404-1438-0C4A-9F65-CB74CD6CD326}" type="presOf" srcId="{C2C887A6-0A16-6C4A-B041-5B60335F422D}" destId="{89433F64-F9BF-554F-A148-39EF9CFB938F}" srcOrd="0" destOrd="0" presId="urn:microsoft.com/office/officeart/2005/8/layout/hProcess9"/>
    <dgm:cxn modelId="{F00E2698-51A4-4145-9048-F774103BBA9F}" srcId="{109FE558-57E2-9D48-BDDC-5A354455D40D}" destId="{1074AD7E-ABF0-8C4A-A9AB-18D2761C655A}" srcOrd="3" destOrd="0" parTransId="{17E0F247-5241-7648-92BD-69B0381D60B6}" sibTransId="{9E078AD7-ECDA-DE48-B084-F48A8E2F9997}"/>
    <dgm:cxn modelId="{BA7979BD-CD14-B149-BADB-CA60E1C9BC4B}" type="presOf" srcId="{CCE07646-E059-924D-A0AB-5A0AA4688779}" destId="{D0070342-836E-104F-9D37-D40FEF468B2A}" srcOrd="0" destOrd="3" presId="urn:microsoft.com/office/officeart/2005/8/layout/hProcess9"/>
    <dgm:cxn modelId="{EF08BAFA-4FF8-DF46-86D0-339AA6AC359E}" type="presOf" srcId="{109FE558-57E2-9D48-BDDC-5A354455D40D}" destId="{B559515D-3F0D-F74B-B12E-A05921DF7ED4}" srcOrd="0" destOrd="0" presId="urn:microsoft.com/office/officeart/2005/8/layout/hProcess9"/>
    <dgm:cxn modelId="{A8436810-D246-D945-B730-2ABA08F984FE}" type="presOf" srcId="{1074AD7E-ABF0-8C4A-A9AB-18D2761C655A}" destId="{56010626-700B-1149-B4D5-EFEA656151B2}" srcOrd="0" destOrd="0" presId="urn:microsoft.com/office/officeart/2005/8/layout/hProcess9"/>
    <dgm:cxn modelId="{5AC31458-0A23-3A46-BAAD-CA9CFBAD4B0F}" srcId="{B89F5B8B-C042-7441-B52E-8FBF769A2C4A}" destId="{1F0A2B3A-2BD0-8C40-81BE-417C0C7A0C44}" srcOrd="0" destOrd="0" parTransId="{63CD1F40-6C8C-0F4A-9EE7-2E050A41DED5}" sibTransId="{E22ED9E4-3364-8947-B4AE-A3F6F651F90E}"/>
    <dgm:cxn modelId="{1EDEDB4A-4410-8A4E-A5A2-6283733075D3}" type="presOf" srcId="{18FE48E6-DFC2-034C-996A-607CC84DEF8A}" destId="{D0070342-836E-104F-9D37-D40FEF468B2A}" srcOrd="0" destOrd="2" presId="urn:microsoft.com/office/officeart/2005/8/layout/hProcess9"/>
    <dgm:cxn modelId="{8E0A30E5-1D43-BE44-B0D4-2F478F0F48A5}" srcId="{B89F5B8B-C042-7441-B52E-8FBF769A2C4A}" destId="{18FE48E6-DFC2-034C-996A-607CC84DEF8A}" srcOrd="1" destOrd="0" parTransId="{3F8F4049-01A8-614B-8CF3-8FC573011453}" sibTransId="{7476710C-892E-FC4B-8BA3-899FA61B96F0}"/>
    <dgm:cxn modelId="{36C2D414-38DC-3F46-8753-81DB5B18866B}" srcId="{109FE558-57E2-9D48-BDDC-5A354455D40D}" destId="{92DB5008-CF1C-AC44-8A62-143FCE3555D0}" srcOrd="4" destOrd="0" parTransId="{4BF438B9-15E0-DF4A-9477-696B4A49C805}" sibTransId="{33CF2A0D-0AD1-294F-83AD-D68A662FEC15}"/>
    <dgm:cxn modelId="{6A071DD8-D90D-6F41-983F-29495C76CB1D}" srcId="{109FE558-57E2-9D48-BDDC-5A354455D40D}" destId="{C2C887A6-0A16-6C4A-B041-5B60335F422D}" srcOrd="1" destOrd="0" parTransId="{5905CEFE-BE63-4C42-A665-41694BA2DCBC}" sibTransId="{B18EC014-8DB3-7C44-982C-2294FC4D9577}"/>
    <dgm:cxn modelId="{CE4EF5DF-11B5-B548-A308-94B4F92B0B42}" type="presOf" srcId="{95167DBF-C78D-3E40-AEFA-83096D63B3D0}" destId="{DF37AC21-A73A-F340-813A-EA955158CCCE}" srcOrd="0" destOrd="0" presId="urn:microsoft.com/office/officeart/2005/8/layout/hProcess9"/>
    <dgm:cxn modelId="{4874EB62-4EAD-2C4A-A518-5494FBFE2537}" srcId="{109FE558-57E2-9D48-BDDC-5A354455D40D}" destId="{B89F5B8B-C042-7441-B52E-8FBF769A2C4A}" srcOrd="5" destOrd="0" parTransId="{8C1E3DE6-6F02-574C-AA61-307809ADF972}" sibTransId="{A89E2887-39FD-6D4A-A691-0796A1BB996C}"/>
    <dgm:cxn modelId="{E0E05014-8CE0-6644-B472-A54BFC1F7138}" type="presOf" srcId="{36D863A2-FF8B-5E4A-B411-FE8F54FB1F46}" destId="{4EC92E3A-A993-F647-AE56-9F4FBF2D781B}" srcOrd="0" destOrd="0" presId="urn:microsoft.com/office/officeart/2005/8/layout/hProcess9"/>
    <dgm:cxn modelId="{B79ED257-8180-8444-BE86-9E2D35FBDED6}" type="presOf" srcId="{1F0A2B3A-2BD0-8C40-81BE-417C0C7A0C44}" destId="{D0070342-836E-104F-9D37-D40FEF468B2A}" srcOrd="0" destOrd="1" presId="urn:microsoft.com/office/officeart/2005/8/layout/hProcess9"/>
    <dgm:cxn modelId="{C8273557-3812-8141-A807-F604C52100D3}" type="presOf" srcId="{92DB5008-CF1C-AC44-8A62-143FCE3555D0}" destId="{3479FD2A-25E0-3949-996E-B0142C277CF5}" srcOrd="0" destOrd="0" presId="urn:microsoft.com/office/officeart/2005/8/layout/hProcess9"/>
    <dgm:cxn modelId="{9787416C-6664-6549-A664-9DF8D0705FA0}" type="presParOf" srcId="{B559515D-3F0D-F74B-B12E-A05921DF7ED4}" destId="{CC4563AA-345A-C242-A256-66D1B0584EE8}" srcOrd="0" destOrd="0" presId="urn:microsoft.com/office/officeart/2005/8/layout/hProcess9"/>
    <dgm:cxn modelId="{8B4DBF68-FB54-234E-9500-F22FA2FD80CD}" type="presParOf" srcId="{B559515D-3F0D-F74B-B12E-A05921DF7ED4}" destId="{52C52CB2-2FAA-5A4F-A8A4-C5D563457D6A}" srcOrd="1" destOrd="0" presId="urn:microsoft.com/office/officeart/2005/8/layout/hProcess9"/>
    <dgm:cxn modelId="{3A6CF3FB-55E7-324D-BE0D-BAF9BC6E9C75}" type="presParOf" srcId="{52C52CB2-2FAA-5A4F-A8A4-C5D563457D6A}" destId="{DF37AC21-A73A-F340-813A-EA955158CCCE}" srcOrd="0" destOrd="0" presId="urn:microsoft.com/office/officeart/2005/8/layout/hProcess9"/>
    <dgm:cxn modelId="{AD36D81D-1B0C-BE40-AA1B-55E405680381}" type="presParOf" srcId="{52C52CB2-2FAA-5A4F-A8A4-C5D563457D6A}" destId="{7EB85BE5-9C1F-164A-B77A-487B0F9F1586}" srcOrd="1" destOrd="0" presId="urn:microsoft.com/office/officeart/2005/8/layout/hProcess9"/>
    <dgm:cxn modelId="{5FE757B7-2BA6-9F4F-ADB8-39486F49BBD1}" type="presParOf" srcId="{52C52CB2-2FAA-5A4F-A8A4-C5D563457D6A}" destId="{89433F64-F9BF-554F-A148-39EF9CFB938F}" srcOrd="2" destOrd="0" presId="urn:microsoft.com/office/officeart/2005/8/layout/hProcess9"/>
    <dgm:cxn modelId="{11C2DF88-8B4F-5440-A556-6EFC8C8B7CF3}" type="presParOf" srcId="{52C52CB2-2FAA-5A4F-A8A4-C5D563457D6A}" destId="{39877987-FF3B-1344-AB47-259828A5D633}" srcOrd="3" destOrd="0" presId="urn:microsoft.com/office/officeart/2005/8/layout/hProcess9"/>
    <dgm:cxn modelId="{40BF42CF-9058-0E43-85EA-352872D140F1}" type="presParOf" srcId="{52C52CB2-2FAA-5A4F-A8A4-C5D563457D6A}" destId="{4EC92E3A-A993-F647-AE56-9F4FBF2D781B}" srcOrd="4" destOrd="0" presId="urn:microsoft.com/office/officeart/2005/8/layout/hProcess9"/>
    <dgm:cxn modelId="{1B6518E8-1CAA-9843-9BFC-983B6BAF40E5}" type="presParOf" srcId="{52C52CB2-2FAA-5A4F-A8A4-C5D563457D6A}" destId="{64CF651C-7639-7F4C-BD5C-EED442F66B56}" srcOrd="5" destOrd="0" presId="urn:microsoft.com/office/officeart/2005/8/layout/hProcess9"/>
    <dgm:cxn modelId="{0080C0E6-F7F9-904E-99A8-79CCA1C013B4}" type="presParOf" srcId="{52C52CB2-2FAA-5A4F-A8A4-C5D563457D6A}" destId="{56010626-700B-1149-B4D5-EFEA656151B2}" srcOrd="6" destOrd="0" presId="urn:microsoft.com/office/officeart/2005/8/layout/hProcess9"/>
    <dgm:cxn modelId="{625C6752-5F93-954E-9F1E-83E640E65001}" type="presParOf" srcId="{52C52CB2-2FAA-5A4F-A8A4-C5D563457D6A}" destId="{3B8B80CF-DACB-CB45-998A-FDB3519BC566}" srcOrd="7" destOrd="0" presId="urn:microsoft.com/office/officeart/2005/8/layout/hProcess9"/>
    <dgm:cxn modelId="{A41CA4CE-8FA9-7F4C-B928-A9E943AF6A2D}" type="presParOf" srcId="{52C52CB2-2FAA-5A4F-A8A4-C5D563457D6A}" destId="{3479FD2A-25E0-3949-996E-B0142C277CF5}" srcOrd="8" destOrd="0" presId="urn:microsoft.com/office/officeart/2005/8/layout/hProcess9"/>
    <dgm:cxn modelId="{8DAEA26C-00F1-484F-ACAE-C293E2CD8BCF}" type="presParOf" srcId="{52C52CB2-2FAA-5A4F-A8A4-C5D563457D6A}" destId="{3185459A-2CC8-5442-BDD3-43EF97FA2734}" srcOrd="9" destOrd="0" presId="urn:microsoft.com/office/officeart/2005/8/layout/hProcess9"/>
    <dgm:cxn modelId="{B1985B2F-FAD7-0849-BBB4-BFACB80D311E}" type="presParOf" srcId="{52C52CB2-2FAA-5A4F-A8A4-C5D563457D6A}" destId="{D0070342-836E-104F-9D37-D40FEF468B2A}"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563AA-345A-C242-A256-66D1B0584EE8}">
      <dsp:nvSpPr>
        <dsp:cNvPr id="0" name=""/>
        <dsp:cNvSpPr/>
      </dsp:nvSpPr>
      <dsp:spPr>
        <a:xfrm>
          <a:off x="673149" y="0"/>
          <a:ext cx="7629033" cy="3360792"/>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F37AC21-A73A-F340-813A-EA955158CCCE}">
      <dsp:nvSpPr>
        <dsp:cNvPr id="0" name=""/>
        <dsp:cNvSpPr/>
      </dsp:nvSpPr>
      <dsp:spPr>
        <a:xfrm>
          <a:off x="3822"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Identify Problem</a:t>
          </a:r>
          <a:endParaRPr lang="en-US" sz="1600" kern="1200" dirty="0"/>
        </a:p>
      </dsp:txBody>
      <dsp:txXfrm>
        <a:off x="69446" y="1073861"/>
        <a:ext cx="1298998" cy="1213068"/>
      </dsp:txXfrm>
    </dsp:sp>
    <dsp:sp modelId="{89433F64-F9BF-554F-A148-39EF9CFB938F}">
      <dsp:nvSpPr>
        <dsp:cNvPr id="0" name=""/>
        <dsp:cNvSpPr/>
      </dsp:nvSpPr>
      <dsp:spPr>
        <a:xfrm>
          <a:off x="1511310"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Obtain Data</a:t>
          </a:r>
          <a:endParaRPr lang="en-US" sz="1600" kern="1200" dirty="0"/>
        </a:p>
      </dsp:txBody>
      <dsp:txXfrm>
        <a:off x="1576934" y="1073861"/>
        <a:ext cx="1298998" cy="1213068"/>
      </dsp:txXfrm>
    </dsp:sp>
    <dsp:sp modelId="{4EC92E3A-A993-F647-AE56-9F4FBF2D781B}">
      <dsp:nvSpPr>
        <dsp:cNvPr id="0" name=""/>
        <dsp:cNvSpPr/>
      </dsp:nvSpPr>
      <dsp:spPr>
        <a:xfrm>
          <a:off x="3018798"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Process Data with R</a:t>
          </a:r>
          <a:endParaRPr lang="en-US" sz="1600" kern="1200" dirty="0"/>
        </a:p>
      </dsp:txBody>
      <dsp:txXfrm>
        <a:off x="3084422" y="1073861"/>
        <a:ext cx="1298998" cy="1213068"/>
      </dsp:txXfrm>
    </dsp:sp>
    <dsp:sp modelId="{56010626-700B-1149-B4D5-EFEA656151B2}">
      <dsp:nvSpPr>
        <dsp:cNvPr id="0" name=""/>
        <dsp:cNvSpPr/>
      </dsp:nvSpPr>
      <dsp:spPr>
        <a:xfrm>
          <a:off x="4526287"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Save Data to File</a:t>
          </a:r>
          <a:endParaRPr lang="en-US" sz="1600" kern="1200" dirty="0"/>
        </a:p>
      </dsp:txBody>
      <dsp:txXfrm>
        <a:off x="4591911" y="1073861"/>
        <a:ext cx="1298998" cy="1213068"/>
      </dsp:txXfrm>
    </dsp:sp>
    <dsp:sp modelId="{3479FD2A-25E0-3949-996E-B0142C277CF5}">
      <dsp:nvSpPr>
        <dsp:cNvPr id="0" name=""/>
        <dsp:cNvSpPr/>
      </dsp:nvSpPr>
      <dsp:spPr>
        <a:xfrm>
          <a:off x="6033775"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Read Data into Application</a:t>
          </a:r>
          <a:endParaRPr lang="en-US" sz="1600" kern="1200" dirty="0"/>
        </a:p>
      </dsp:txBody>
      <dsp:txXfrm>
        <a:off x="6099399" y="1073861"/>
        <a:ext cx="1298998" cy="1213068"/>
      </dsp:txXfrm>
    </dsp:sp>
    <dsp:sp modelId="{D0070342-836E-104F-9D37-D40FEF468B2A}">
      <dsp:nvSpPr>
        <dsp:cNvPr id="0" name=""/>
        <dsp:cNvSpPr/>
      </dsp:nvSpPr>
      <dsp:spPr>
        <a:xfrm>
          <a:off x="7541263" y="1008237"/>
          <a:ext cx="1430246" cy="134431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Display</a:t>
          </a:r>
          <a:endParaRPr lang="en-US" sz="1600" kern="1200" dirty="0"/>
        </a:p>
        <a:p>
          <a:pPr marL="114300" lvl="1" indent="-114300" algn="l" defTabSz="533400">
            <a:lnSpc>
              <a:spcPct val="90000"/>
            </a:lnSpc>
            <a:spcBef>
              <a:spcPct val="0"/>
            </a:spcBef>
            <a:spcAft>
              <a:spcPct val="15000"/>
            </a:spcAft>
            <a:buChar char="••"/>
          </a:pPr>
          <a:r>
            <a:rPr lang="en-US" sz="1200" kern="1200" dirty="0" smtClean="0"/>
            <a:t>Charts/Plots</a:t>
          </a:r>
          <a:endParaRPr lang="en-US" sz="1200" kern="1200" dirty="0"/>
        </a:p>
        <a:p>
          <a:pPr marL="114300" lvl="1" indent="-114300" algn="l" defTabSz="533400">
            <a:lnSpc>
              <a:spcPct val="90000"/>
            </a:lnSpc>
            <a:spcBef>
              <a:spcPct val="0"/>
            </a:spcBef>
            <a:spcAft>
              <a:spcPct val="15000"/>
            </a:spcAft>
            <a:buChar char="••"/>
          </a:pPr>
          <a:r>
            <a:rPr lang="en-US" sz="1200" kern="1200" dirty="0" smtClean="0"/>
            <a:t>Tables</a:t>
          </a:r>
          <a:endParaRPr lang="en-US" sz="1200" kern="1200" dirty="0"/>
        </a:p>
        <a:p>
          <a:pPr marL="114300" lvl="1" indent="-114300" algn="l" defTabSz="533400">
            <a:lnSpc>
              <a:spcPct val="90000"/>
            </a:lnSpc>
            <a:spcBef>
              <a:spcPct val="0"/>
            </a:spcBef>
            <a:spcAft>
              <a:spcPct val="15000"/>
            </a:spcAft>
            <a:buChar char="••"/>
          </a:pPr>
          <a:r>
            <a:rPr lang="en-US" sz="1200" kern="1200" dirty="0" smtClean="0"/>
            <a:t>Control Widgets</a:t>
          </a:r>
          <a:endParaRPr lang="en-US" sz="1200" kern="1200" dirty="0"/>
        </a:p>
      </dsp:txBody>
      <dsp:txXfrm>
        <a:off x="7606887" y="1073861"/>
        <a:ext cx="1298998" cy="12130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AD13D8-5F3F-4740-950D-D5490ACA62BE}" type="datetimeFigureOut">
              <a:rPr lang="en-US" smtClean="0"/>
              <a:t>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7EE44-CD9C-CF4A-9731-BC6225750AAF}" type="slidenum">
              <a:rPr lang="en-US" smtClean="0"/>
              <a:t>‹#›</a:t>
            </a:fld>
            <a:endParaRPr lang="en-US"/>
          </a:p>
        </p:txBody>
      </p:sp>
    </p:spTree>
    <p:extLst>
      <p:ext uri="{BB962C8B-B14F-4D97-AF65-F5344CB8AC3E}">
        <p14:creationId xmlns:p14="http://schemas.microsoft.com/office/powerpoint/2010/main" val="25333800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a:t>
            </a:fld>
            <a:endParaRPr lang="en-US"/>
          </a:p>
        </p:txBody>
      </p:sp>
    </p:spTree>
    <p:extLst>
      <p:ext uri="{BB962C8B-B14F-4D97-AF65-F5344CB8AC3E}">
        <p14:creationId xmlns:p14="http://schemas.microsoft.com/office/powerpoint/2010/main" val="4198288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15</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easy to build interactive applications with Shiny, but to get the most out of it, you’ll need to understand the reactive programming model used by Shiny.</a:t>
            </a:r>
          </a:p>
          <a:p>
            <a:endParaRPr lang="en-US" dirty="0" smtClean="0"/>
          </a:p>
          <a:p>
            <a:r>
              <a:rPr lang="en-US" dirty="0" smtClean="0"/>
              <a:t>In Shiny, there are three kinds of objects in reactive programming: reactive sources, reactive conductors, and reactive endpoints, which are represented in</a:t>
            </a:r>
            <a:r>
              <a:rPr lang="en-US" baseline="0" dirty="0" smtClean="0"/>
              <a:t> the first three symbols we see at the top.</a:t>
            </a:r>
          </a:p>
          <a:p>
            <a:endParaRPr lang="en-US" baseline="0" dirty="0" smtClean="0"/>
          </a:p>
          <a:p>
            <a:r>
              <a:rPr lang="en-US" dirty="0" smtClean="0"/>
              <a:t>The simplest structure of a reactive program involves just a source and an endpoint – see the 2</a:t>
            </a:r>
            <a:r>
              <a:rPr lang="en-US" baseline="30000" dirty="0" smtClean="0"/>
              <a:t>nd</a:t>
            </a:r>
            <a:r>
              <a:rPr lang="en-US" dirty="0" smtClean="0"/>
              <a:t> image above.</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16</a:t>
            </a:fld>
            <a:endParaRPr lang="en-US"/>
          </a:p>
        </p:txBody>
      </p:sp>
    </p:spTree>
    <p:extLst>
      <p:ext uri="{BB962C8B-B14F-4D97-AF65-F5344CB8AC3E}">
        <p14:creationId xmlns:p14="http://schemas.microsoft.com/office/powerpoint/2010/main" val="2383178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simple structure, with one source and one endpoint, is used by the 01_hello example. The </a:t>
            </a:r>
            <a:r>
              <a:rPr lang="en-US" dirty="0" err="1" smtClean="0"/>
              <a:t>server.R</a:t>
            </a:r>
            <a:r>
              <a:rPr lang="en-US" dirty="0" smtClean="0"/>
              <a:t> code for that example looks something like this: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17</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reactive source can be connected to multiple endpoints, and vice versa. Here is a slightly more complex Shiny application.</a:t>
            </a:r>
          </a:p>
          <a:p>
            <a:endParaRPr lang="en-US" dirty="0" smtClean="0"/>
          </a:p>
          <a:p>
            <a:r>
              <a:rPr lang="en-US" dirty="0" smtClean="0"/>
              <a:t>In a Shiny application, there’s no need to explicitly describe each of these relationships and tell R what to do when each input component changes; Shiny automatically handles these details for you.</a:t>
            </a:r>
          </a:p>
          <a:p>
            <a:endParaRPr lang="en-US" dirty="0" smtClean="0"/>
          </a:p>
          <a:p>
            <a:r>
              <a:rPr lang="en-US" dirty="0" smtClean="0"/>
              <a:t>In an app with the structure above, whenever the value of the </a:t>
            </a:r>
            <a:r>
              <a:rPr lang="en-US" dirty="0" err="1" smtClean="0"/>
              <a:t>input$nBreaks</a:t>
            </a:r>
            <a:r>
              <a:rPr lang="en-US" dirty="0" smtClean="0"/>
              <a:t> changes, the expression that generates the plot will automatically re-execute. Whenever the value of the </a:t>
            </a:r>
            <a:r>
              <a:rPr lang="en-US" dirty="0" err="1" smtClean="0"/>
              <a:t>input$individualObs</a:t>
            </a:r>
            <a:r>
              <a:rPr lang="en-US" dirty="0" smtClean="0"/>
              <a:t> changes, the plot and table functions will automatically re-execute. (In a Shiny application, most endpoint functions have their results automatically wrapped up and sent to the web browser.)</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18</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seen reactive sources and reactive endpoints, and most simple examples use just these two components, wiring up sources directly to endpoints. It’s also possible to put reactive components in between the sources and endpoints. These components are called </a:t>
            </a:r>
            <a:r>
              <a:rPr lang="en-US" i="1" dirty="0" smtClean="0"/>
              <a:t>reactive conductors</a:t>
            </a:r>
            <a:r>
              <a:rPr lang="en-US" dirty="0" smtClean="0"/>
              <a:t>.</a:t>
            </a:r>
          </a:p>
          <a:p>
            <a:endParaRPr lang="en-US" dirty="0" smtClean="0"/>
          </a:p>
          <a:p>
            <a:r>
              <a:rPr lang="en-US" dirty="0" smtClean="0"/>
              <a:t>A conductor can both be a dependent and have dependents. In other words, it can be both a parent and child in a graph of the reactive structure. Sources can only be parents (they can have dependents), and endpoints can only be children (they can be dependents) in the reactive graph.</a:t>
            </a:r>
          </a:p>
          <a:p>
            <a:endParaRPr lang="en-US" dirty="0" smtClean="0"/>
          </a:p>
          <a:p>
            <a:r>
              <a:rPr lang="en-US" dirty="0" smtClean="0"/>
              <a:t>(INEFFICIENT</a:t>
            </a:r>
            <a:r>
              <a:rPr lang="en-US" baseline="0" dirty="0" smtClean="0"/>
              <a:t> EXAMPLE)</a:t>
            </a:r>
            <a:endParaRPr lang="en-US" dirty="0" smtClean="0"/>
          </a:p>
          <a:p>
            <a:r>
              <a:rPr lang="en-US" dirty="0" smtClean="0"/>
              <a:t>Reactive conductors can be useful for encapsulating slow or computationally expensive operations. For example, imagine that you have this application that takes a value </a:t>
            </a:r>
            <a:r>
              <a:rPr lang="en-US" dirty="0" err="1" smtClean="0"/>
              <a:t>input$n</a:t>
            </a:r>
            <a:r>
              <a:rPr lang="en-US" dirty="0" smtClean="0"/>
              <a:t> and prints the _</a:t>
            </a:r>
            <a:r>
              <a:rPr lang="en-US" dirty="0" err="1" smtClean="0"/>
              <a:t>n_th</a:t>
            </a:r>
            <a:r>
              <a:rPr lang="en-US" dirty="0" smtClean="0"/>
              <a:t> value in the Fibonacci sequence, as well as the inverse of _</a:t>
            </a:r>
            <a:r>
              <a:rPr lang="en-US" dirty="0" err="1" smtClean="0"/>
              <a:t>n_th</a:t>
            </a:r>
            <a:r>
              <a:rPr lang="en-US" dirty="0" smtClean="0"/>
              <a:t> value in the sequence plus one (note the code in these examples is condensed to illustrate reactive concepts, and doesn’t necessarily represent coding best practices):</a:t>
            </a:r>
          </a:p>
          <a:p>
            <a:endParaRPr lang="en-US" dirty="0" smtClean="0"/>
          </a:p>
          <a:p>
            <a:r>
              <a:rPr lang="en-US" dirty="0" smtClean="0"/>
              <a:t>The fib() algorithm is very inefficient, so we don’t want to run it more times than is absolutely necessary. But in this app, we’re running it twice! On a reasonably fast modern machine, setting </a:t>
            </a:r>
            <a:r>
              <a:rPr lang="en-US" dirty="0" err="1" smtClean="0"/>
              <a:t>input$n</a:t>
            </a:r>
            <a:r>
              <a:rPr lang="en-US" dirty="0" smtClean="0"/>
              <a:t> to 30 takes about 15 seconds to calculate the answer, largely because fib() is run twice.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19</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(EFFICIENT EXAMPLE)</a:t>
            </a:r>
          </a:p>
          <a:p>
            <a:endParaRPr lang="en-US" dirty="0" smtClean="0"/>
          </a:p>
          <a:p>
            <a:r>
              <a:rPr lang="en-US" dirty="0" smtClean="0"/>
              <a:t>The amount of computation can be reduced by adding a reactive conductor in between the source and endpoints.</a:t>
            </a:r>
            <a:r>
              <a:rPr lang="en-US" baseline="0" dirty="0" smtClean="0"/>
              <a:t> (See 2</a:t>
            </a:r>
            <a:r>
              <a:rPr lang="en-US" baseline="30000" dirty="0" smtClean="0"/>
              <a:t>nd</a:t>
            </a:r>
            <a:r>
              <a:rPr lang="en-US" baseline="0" dirty="0" smtClean="0"/>
              <a:t> code Example above).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20</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21</a:t>
            </a:fld>
            <a:endParaRPr lang="en-US"/>
          </a:p>
        </p:txBody>
      </p:sp>
    </p:spTree>
    <p:extLst>
      <p:ext uri="{BB962C8B-B14F-4D97-AF65-F5344CB8AC3E}">
        <p14:creationId xmlns:p14="http://schemas.microsoft.com/office/powerpoint/2010/main" val="177775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is a</a:t>
            </a:r>
            <a:r>
              <a:rPr lang="en-US" baseline="0" dirty="0" smtClean="0"/>
              <a:t> web framework/portal to the R language. Everything you do in a Shiny application goes back and executes some sort of R code to filter data, display a new chart, modify a plot, etc.. </a:t>
            </a:r>
          </a:p>
          <a:p>
            <a:r>
              <a:rPr lang="en-US" baseline="0" dirty="0" smtClean="0"/>
              <a:t>This also provides a simple syntax for interacting with HTML and web development so you do not have a be a web developer to create a nice application (though, some HTML experience is nice to have)</a:t>
            </a:r>
          </a:p>
          <a:p>
            <a:r>
              <a:rPr lang="en-US" baseline="0" dirty="0" smtClean="0"/>
              <a:t>When you run a shiny app locally, you desktop or laptop acts as a web server to serve out the application. You can deploy your application to other services on the Web, however for others to use them.</a:t>
            </a:r>
          </a:p>
          <a:p>
            <a:endParaRPr lang="en-US" baseline="0" dirty="0" smtClean="0"/>
          </a:p>
        </p:txBody>
      </p:sp>
      <p:sp>
        <p:nvSpPr>
          <p:cNvPr id="4" name="Slide Number Placeholder 3"/>
          <p:cNvSpPr>
            <a:spLocks noGrp="1"/>
          </p:cNvSpPr>
          <p:nvPr>
            <p:ph type="sldNum" sz="quarter" idx="10"/>
          </p:nvPr>
        </p:nvSpPr>
        <p:spPr/>
        <p:txBody>
          <a:bodyPr/>
          <a:lstStyle/>
          <a:p>
            <a:fld id="{8AE7EE44-CD9C-CF4A-9731-BC6225750AAF}" type="slidenum">
              <a:rPr lang="en-US" smtClean="0"/>
              <a:t>3</a:t>
            </a:fld>
            <a:endParaRPr lang="en-US"/>
          </a:p>
        </p:txBody>
      </p:sp>
    </p:spTree>
    <p:extLst>
      <p:ext uri="{BB962C8B-B14F-4D97-AF65-F5344CB8AC3E}">
        <p14:creationId xmlns:p14="http://schemas.microsoft.com/office/powerpoint/2010/main" val="27827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Objects defined in </a:t>
            </a:r>
            <a:r>
              <a:rPr lang="en-US" dirty="0" err="1" smtClean="0"/>
              <a:t>global.R</a:t>
            </a:r>
            <a:r>
              <a:rPr lang="en-US" dirty="0" smtClean="0"/>
              <a:t> are similar to those defined in </a:t>
            </a:r>
            <a:r>
              <a:rPr lang="en-US" dirty="0" err="1" smtClean="0"/>
              <a:t>server.R</a:t>
            </a:r>
            <a:r>
              <a:rPr lang="en-US" dirty="0" smtClean="0"/>
              <a:t> outside </a:t>
            </a:r>
            <a:r>
              <a:rPr lang="en-US" dirty="0" err="1" smtClean="0"/>
              <a:t>shinyServer</a:t>
            </a:r>
            <a:r>
              <a:rPr lang="en-US" dirty="0" smtClean="0"/>
              <a:t>(), with one important difference: they are also visible to the code in </a:t>
            </a:r>
            <a:r>
              <a:rPr lang="en-US" dirty="0" err="1" smtClean="0"/>
              <a:t>ui.R</a:t>
            </a:r>
            <a:r>
              <a:rPr lang="en-US" dirty="0" smtClean="0"/>
              <a:t>. This is because they are loaded into the global environment of the R session; all R code in a Shiny app is run in the global environment or a child of it.</a:t>
            </a:r>
          </a:p>
          <a:p>
            <a:r>
              <a:rPr lang="en-US" dirty="0" smtClean="0"/>
              <a:t>In practice, there aren’t many times where it’s necessary to share variables between </a:t>
            </a:r>
            <a:r>
              <a:rPr lang="en-US" dirty="0" err="1" smtClean="0"/>
              <a:t>server.R</a:t>
            </a:r>
            <a:r>
              <a:rPr lang="en-US" dirty="0" smtClean="0"/>
              <a:t> and </a:t>
            </a:r>
            <a:r>
              <a:rPr lang="en-US" dirty="0" err="1" smtClean="0"/>
              <a:t>ui.R</a:t>
            </a:r>
            <a:r>
              <a:rPr lang="en-US" dirty="0" smtClean="0"/>
              <a:t>. The code in </a:t>
            </a:r>
            <a:r>
              <a:rPr lang="en-US" dirty="0" err="1" smtClean="0"/>
              <a:t>ui.R</a:t>
            </a:r>
            <a:r>
              <a:rPr lang="en-US" dirty="0" smtClean="0"/>
              <a:t> is run once, when the Shiny app is started and it generates an HTML file which is cached and sent to each web browser that connects. This may be useful for setting some shared configuration options.</a:t>
            </a:r>
          </a:p>
          <a:p>
            <a:endParaRPr lang="en-US" dirty="0" smtClean="0"/>
          </a:p>
          <a:p>
            <a:r>
              <a:rPr lang="en-US" dirty="0" smtClean="0"/>
              <a:t>The reason I have used it</a:t>
            </a:r>
            <a:r>
              <a:rPr lang="en-US" baseline="0" dirty="0" smtClean="0"/>
              <a:t> in the past is when I need to make sure that all users accessing the application at the same time see the same thing when a </a:t>
            </a:r>
            <a:r>
              <a:rPr lang="en-US" baseline="0" dirty="0" err="1" smtClean="0"/>
              <a:t>reactiveFileReader</a:t>
            </a:r>
            <a:r>
              <a:rPr lang="en-US" baseline="0" dirty="0" smtClean="0"/>
              <a:t>() updates a data file. </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8</a:t>
            </a:fld>
            <a:endParaRPr lang="en-US"/>
          </a:p>
        </p:txBody>
      </p:sp>
    </p:spTree>
    <p:extLst>
      <p:ext uri="{BB962C8B-B14F-4D97-AF65-F5344CB8AC3E}">
        <p14:creationId xmlns:p14="http://schemas.microsoft.com/office/powerpoint/2010/main" val="403350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nice feature about single-file apps is that you can copy and paste the entire app into the R console, which makes it easy to quickly share code for others to experiment with. For example, if you copy and paste the code above into the R command line, it will start a Shiny app.</a:t>
            </a:r>
          </a:p>
          <a:p>
            <a:endParaRPr lang="en-US" dirty="0" smtClean="0"/>
          </a:p>
          <a:p>
            <a:r>
              <a:rPr lang="en-US" dirty="0" smtClean="0"/>
              <a:t>Otherwise, there is no difference, older versions</a:t>
            </a:r>
            <a:r>
              <a:rPr lang="en-US" baseline="0" dirty="0" smtClean="0"/>
              <a:t> of the shiny framework used two files, as it looked for those two files. Now, it looks for the functions, so it can but put in one file or two. </a:t>
            </a:r>
          </a:p>
          <a:p>
            <a:endParaRPr lang="en-US" baseline="0" dirty="0" smtClean="0"/>
          </a:p>
          <a:p>
            <a:r>
              <a:rPr lang="en-US" baseline="0" dirty="0" smtClean="0"/>
              <a:t>Notes about the single file application:</a:t>
            </a:r>
          </a:p>
          <a:p>
            <a:pPr marL="628650" lvl="1" indent="-171450">
              <a:buFont typeface="Arial"/>
              <a:buChar char="•"/>
            </a:pPr>
            <a:r>
              <a:rPr lang="en-US" baseline="0" dirty="0" smtClean="0"/>
              <a:t>Streamlined</a:t>
            </a:r>
          </a:p>
          <a:p>
            <a:pPr marL="628650" lvl="1" indent="-171450">
              <a:buFont typeface="Arial"/>
              <a:buChar char="•"/>
            </a:pPr>
            <a:r>
              <a:rPr lang="en-US" baseline="0" dirty="0" smtClean="0"/>
              <a:t>Requires a </a:t>
            </a:r>
            <a:r>
              <a:rPr lang="en-US" baseline="0" dirty="0" err="1" smtClean="0"/>
              <a:t>shinyApp</a:t>
            </a:r>
            <a:r>
              <a:rPr lang="en-US" baseline="0" dirty="0" smtClean="0"/>
              <a:t>() </a:t>
            </a:r>
            <a:r>
              <a:rPr lang="en-US" baseline="0" dirty="0" err="1" smtClean="0"/>
              <a:t>funciton</a:t>
            </a:r>
            <a:r>
              <a:rPr lang="en-US" baseline="0" dirty="0" smtClean="0"/>
              <a:t> to define the UI and Server code blocks that are used.</a:t>
            </a:r>
          </a:p>
          <a:p>
            <a:pPr marL="628650" lvl="1" indent="-171450">
              <a:buFont typeface="Arial"/>
              <a:buChar char="•"/>
            </a:pPr>
            <a:endParaRPr lang="en-US" baseline="0" dirty="0" smtClean="0"/>
          </a:p>
          <a:p>
            <a:pPr marL="0" lvl="0" indent="0">
              <a:buFont typeface="Arial"/>
              <a:buNone/>
            </a:pPr>
            <a:r>
              <a:rPr lang="en-US" baseline="0" dirty="0" smtClean="0"/>
              <a:t>Notes about two file application:</a:t>
            </a:r>
          </a:p>
          <a:p>
            <a:pPr marL="628650" lvl="1" indent="-171450">
              <a:buFont typeface="Arial"/>
              <a:buChar char="•"/>
            </a:pPr>
            <a:r>
              <a:rPr lang="en-US" baseline="0" dirty="0" smtClean="0"/>
              <a:t>Notice, no </a:t>
            </a:r>
            <a:r>
              <a:rPr lang="en-US" baseline="0" dirty="0" err="1" smtClean="0"/>
              <a:t>shinyApp</a:t>
            </a:r>
            <a:r>
              <a:rPr lang="en-US" baseline="0" dirty="0" smtClean="0"/>
              <a:t>() function</a:t>
            </a:r>
          </a:p>
          <a:p>
            <a:pPr marL="628650" lvl="1" indent="-171450">
              <a:buFont typeface="Arial"/>
              <a:buChar char="•"/>
            </a:pPr>
            <a:r>
              <a:rPr lang="en-US" baseline="0" dirty="0" smtClean="0"/>
              <a:t>Both files must reside in the same folder to work</a:t>
            </a:r>
          </a:p>
        </p:txBody>
      </p:sp>
      <p:sp>
        <p:nvSpPr>
          <p:cNvPr id="4" name="Slide Number Placeholder 3"/>
          <p:cNvSpPr>
            <a:spLocks noGrp="1"/>
          </p:cNvSpPr>
          <p:nvPr>
            <p:ph type="sldNum" sz="quarter" idx="10"/>
          </p:nvPr>
        </p:nvSpPr>
        <p:spPr/>
        <p:txBody>
          <a:bodyPr/>
          <a:lstStyle/>
          <a:p>
            <a:fld id="{8AE7EE44-CD9C-CF4A-9731-BC6225750AAF}" type="slidenum">
              <a:rPr lang="en-US" smtClean="0"/>
              <a:t>9</a:t>
            </a:fld>
            <a:endParaRPr lang="en-US"/>
          </a:p>
        </p:txBody>
      </p:sp>
    </p:spTree>
    <p:extLst>
      <p:ext uri="{BB962C8B-B14F-4D97-AF65-F5344CB8AC3E}">
        <p14:creationId xmlns:p14="http://schemas.microsoft.com/office/powerpoint/2010/main" val="393519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10</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11</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you build you application, think in terms of inputs and outputs. Inputs are things your users can toggle or provide value to the application. Outputs are things your users see – plots, charts, tables, etc.. They respond when your user changes and input. Therefore, when you develop out your application you use Input() functions for inputs and Output() functions </a:t>
            </a:r>
            <a:r>
              <a:rPr lang="en-US" baseline="0" smtClean="0"/>
              <a:t>for outputs.</a:t>
            </a:r>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12</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13</a:t>
            </a:fld>
            <a:endParaRPr lang="en-US"/>
          </a:p>
        </p:txBody>
      </p:sp>
    </p:spTree>
    <p:extLst>
      <p:ext uri="{BB962C8B-B14F-4D97-AF65-F5344CB8AC3E}">
        <p14:creationId xmlns:p14="http://schemas.microsoft.com/office/powerpoint/2010/main" val="297420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Shiny will execute all of these commands if you place them in your </a:t>
            </a:r>
            <a:r>
              <a:rPr lang="en-US" dirty="0" err="1" smtClean="0"/>
              <a:t>server.R</a:t>
            </a:r>
            <a:r>
              <a:rPr lang="en-US" dirty="0" smtClean="0"/>
              <a:t> script. However, where you place them in </a:t>
            </a:r>
            <a:r>
              <a:rPr lang="en-US" dirty="0" err="1" smtClean="0"/>
              <a:t>server.R</a:t>
            </a:r>
            <a:r>
              <a:rPr lang="en-US" dirty="0" smtClean="0"/>
              <a:t> will determine how many times they are run (or re-run), which will in turn affect the performance of your app.</a:t>
            </a:r>
          </a:p>
          <a:p>
            <a:endParaRPr lang="en-US" dirty="0" smtClean="0"/>
          </a:p>
          <a:p>
            <a:r>
              <a:rPr lang="en-US" dirty="0" smtClean="0"/>
              <a:t>Shiny will run some sections of </a:t>
            </a:r>
            <a:r>
              <a:rPr lang="en-US" dirty="0" err="1" smtClean="0"/>
              <a:t>server.R</a:t>
            </a:r>
            <a:r>
              <a:rPr lang="en-US" dirty="0" smtClean="0"/>
              <a:t> more often than others. </a:t>
            </a:r>
          </a:p>
          <a:p>
            <a:endParaRPr lang="en-US" dirty="0" smtClean="0"/>
          </a:p>
          <a:p>
            <a:r>
              <a:rPr lang="en-US" dirty="0" smtClean="0"/>
              <a:t>Shiny will run the whole script the first time you call </a:t>
            </a:r>
            <a:r>
              <a:rPr lang="en-US" dirty="0" err="1" smtClean="0"/>
              <a:t>runApp</a:t>
            </a:r>
            <a:r>
              <a:rPr lang="en-US" dirty="0" smtClean="0"/>
              <a:t>. This causes Shiny to execute </a:t>
            </a:r>
            <a:r>
              <a:rPr lang="en-US" dirty="0" err="1" smtClean="0"/>
              <a:t>shinyServer</a:t>
            </a:r>
            <a:r>
              <a:rPr lang="en-US" dirty="0" smtClean="0"/>
              <a:t>. </a:t>
            </a:r>
            <a:r>
              <a:rPr lang="en-US" dirty="0" err="1" smtClean="0"/>
              <a:t>shinyServer</a:t>
            </a:r>
            <a:r>
              <a:rPr lang="en-US" dirty="0" smtClean="0"/>
              <a:t> then gives Shiny the unnamed function in its first argument. </a:t>
            </a:r>
          </a:p>
          <a:p>
            <a:endParaRPr lang="en-US" dirty="0"/>
          </a:p>
        </p:txBody>
      </p:sp>
      <p:sp>
        <p:nvSpPr>
          <p:cNvPr id="4" name="Slide Number Placeholder 3"/>
          <p:cNvSpPr>
            <a:spLocks noGrp="1"/>
          </p:cNvSpPr>
          <p:nvPr>
            <p:ph type="sldNum" sz="quarter" idx="10"/>
          </p:nvPr>
        </p:nvSpPr>
        <p:spPr/>
        <p:txBody>
          <a:bodyPr/>
          <a:lstStyle/>
          <a:p>
            <a:fld id="{8AE7EE44-CD9C-CF4A-9731-BC6225750AAF}" type="slidenum">
              <a:rPr lang="en-US" smtClean="0"/>
              <a:t>14</a:t>
            </a:fld>
            <a:endParaRPr lang="en-US"/>
          </a:p>
        </p:txBody>
      </p:sp>
    </p:spTree>
    <p:extLst>
      <p:ext uri="{BB962C8B-B14F-4D97-AF65-F5344CB8AC3E}">
        <p14:creationId xmlns:p14="http://schemas.microsoft.com/office/powerpoint/2010/main" val="297420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45687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59901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89218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32661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965A0-E3EF-804F-8DCB-E096D2F1B7E5}" type="datetimeFigureOut">
              <a:rPr lang="en-US" smtClean="0"/>
              <a:t>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90383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259595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9965A0-E3EF-804F-8DCB-E096D2F1B7E5}" type="datetimeFigureOut">
              <a:rPr lang="en-US" smtClean="0"/>
              <a:t>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70497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965A0-E3EF-804F-8DCB-E096D2F1B7E5}" type="datetimeFigureOut">
              <a:rPr lang="en-US" smtClean="0"/>
              <a:t>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807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965A0-E3EF-804F-8DCB-E096D2F1B7E5}" type="datetimeFigureOut">
              <a:rPr lang="en-US" smtClean="0"/>
              <a:t>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291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70835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965A0-E3EF-804F-8DCB-E096D2F1B7E5}" type="datetimeFigureOut">
              <a:rPr lang="en-US" smtClean="0"/>
              <a:t>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CCCC8-92CB-DF4A-A37D-0D8A126F21F1}" type="slidenum">
              <a:rPr lang="en-US" smtClean="0"/>
              <a:t>‹#›</a:t>
            </a:fld>
            <a:endParaRPr lang="en-US"/>
          </a:p>
        </p:txBody>
      </p:sp>
    </p:spTree>
    <p:extLst>
      <p:ext uri="{BB962C8B-B14F-4D97-AF65-F5344CB8AC3E}">
        <p14:creationId xmlns:p14="http://schemas.microsoft.com/office/powerpoint/2010/main" val="32187246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965A0-E3EF-804F-8DCB-E096D2F1B7E5}" type="datetimeFigureOut">
              <a:rPr lang="en-US" smtClean="0"/>
              <a:t>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CCCC8-92CB-DF4A-A37D-0D8A126F21F1}" type="slidenum">
              <a:rPr lang="en-US" smtClean="0"/>
              <a:t>‹#›</a:t>
            </a:fld>
            <a:endParaRPr lang="en-US"/>
          </a:p>
        </p:txBody>
      </p:sp>
    </p:spTree>
    <p:extLst>
      <p:ext uri="{BB962C8B-B14F-4D97-AF65-F5344CB8AC3E}">
        <p14:creationId xmlns:p14="http://schemas.microsoft.com/office/powerpoint/2010/main" val="290277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hyperlink" Target="https://shiny.rstudio.com/tutorial/" TargetMode="External"/><Relationship Id="rId4" Type="http://schemas.openxmlformats.org/officeDocument/2006/relationships/hyperlink" Target="https://www.rstudio.com/products/shiny/shiny-user-showcase/" TargetMode="External"/><Relationship Id="rId5" Type="http://schemas.openxmlformats.org/officeDocument/2006/relationships/hyperlink" Target="https://www.shinyapps.io/" TargetMode="External"/><Relationship Id="rId6" Type="http://schemas.openxmlformats.org/officeDocument/2006/relationships/hyperlink" Target="https://github.com/cabradbury/shiny-apps-part1" TargetMode="External"/><Relationship Id="rId1" Type="http://schemas.openxmlformats.org/officeDocument/2006/relationships/slideLayout" Target="../slideLayouts/slideLayout2.xml"/><Relationship Id="rId2" Type="http://schemas.openxmlformats.org/officeDocument/2006/relationships/hyperlink" Target="https://www.rstudio.com/products/shin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Shiny Application Development</a:t>
            </a:r>
            <a:endParaRPr lang="en-US" dirty="0"/>
          </a:p>
        </p:txBody>
      </p:sp>
      <p:sp>
        <p:nvSpPr>
          <p:cNvPr id="3" name="Subtitle 2"/>
          <p:cNvSpPr>
            <a:spLocks noGrp="1"/>
          </p:cNvSpPr>
          <p:nvPr>
            <p:ph type="subTitle" idx="1"/>
          </p:nvPr>
        </p:nvSpPr>
        <p:spPr>
          <a:xfrm>
            <a:off x="1371600" y="3469518"/>
            <a:ext cx="6400800" cy="2651836"/>
          </a:xfrm>
        </p:spPr>
        <p:txBody>
          <a:bodyPr>
            <a:normAutofit fontScale="92500" lnSpcReduction="10000"/>
          </a:bodyPr>
          <a:lstStyle/>
          <a:p>
            <a:r>
              <a:rPr lang="en-US" dirty="0" smtClean="0"/>
              <a:t>Part I</a:t>
            </a:r>
          </a:p>
          <a:p>
            <a:endParaRPr lang="en-US" dirty="0" smtClean="0"/>
          </a:p>
          <a:p>
            <a:r>
              <a:rPr lang="en-US" dirty="0" smtClean="0"/>
              <a:t>Charles Bradbury</a:t>
            </a:r>
            <a:endParaRPr lang="en-US" dirty="0"/>
          </a:p>
          <a:p>
            <a:r>
              <a:rPr lang="en-US" dirty="0" smtClean="0"/>
              <a:t>Phoenix R Users Group</a:t>
            </a:r>
          </a:p>
          <a:p>
            <a:r>
              <a:rPr lang="en-US" dirty="0" smtClean="0"/>
              <a:t>May 23, 2017</a:t>
            </a:r>
            <a:endParaRPr lang="en-US" dirty="0"/>
          </a:p>
        </p:txBody>
      </p:sp>
      <p:pic>
        <p:nvPicPr>
          <p:cNvPr id="5" name="Picture 4"/>
          <p:cNvPicPr>
            <a:picLocks noChangeAspect="1"/>
          </p:cNvPicPr>
          <p:nvPr/>
        </p:nvPicPr>
        <p:blipFill>
          <a:blip r:embed="rId2"/>
          <a:stretch>
            <a:fillRect/>
          </a:stretch>
        </p:blipFill>
        <p:spPr>
          <a:xfrm>
            <a:off x="3481349" y="538588"/>
            <a:ext cx="2164045" cy="1961325"/>
          </a:xfrm>
          <a:prstGeom prst="rect">
            <a:avLst/>
          </a:prstGeom>
        </p:spPr>
      </p:pic>
    </p:spTree>
    <p:extLst>
      <p:ext uri="{BB962C8B-B14F-4D97-AF65-F5344CB8AC3E}">
        <p14:creationId xmlns:p14="http://schemas.microsoft.com/office/powerpoint/2010/main" val="3568265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 &amp; Outputs</a:t>
            </a:r>
            <a:endParaRPr lang="en-US" dirty="0"/>
          </a:p>
        </p:txBody>
      </p:sp>
      <p:sp>
        <p:nvSpPr>
          <p:cNvPr id="3" name="Content Placeholder 2"/>
          <p:cNvSpPr>
            <a:spLocks noGrp="1"/>
          </p:cNvSpPr>
          <p:nvPr>
            <p:ph idx="1"/>
          </p:nvPr>
        </p:nvSpPr>
        <p:spPr>
          <a:xfrm>
            <a:off x="275673" y="1653894"/>
            <a:ext cx="8614805" cy="4223337"/>
          </a:xfrm>
        </p:spPr>
        <p:txBody>
          <a:bodyPr anchor="t"/>
          <a:lstStyle/>
          <a:p>
            <a:pPr marL="0" indent="0" algn="ctr">
              <a:buNone/>
            </a:pPr>
            <a:r>
              <a:rPr lang="en-US" dirty="0" smtClean="0"/>
              <a:t>As you develop your applications think in terms of:</a:t>
            </a:r>
          </a:p>
          <a:p>
            <a:pPr marL="0" indent="0" algn="ctr">
              <a:buNone/>
            </a:pPr>
            <a:endParaRPr lang="en-US" dirty="0"/>
          </a:p>
          <a:p>
            <a:r>
              <a:rPr lang="en-US" dirty="0" smtClean="0"/>
              <a:t>Inputs and Outputs</a:t>
            </a:r>
          </a:p>
          <a:p>
            <a:pPr lvl="1"/>
            <a:r>
              <a:rPr lang="en-US" dirty="0" smtClean="0"/>
              <a:t>Inputs: Things your users can toggle.</a:t>
            </a:r>
          </a:p>
          <a:p>
            <a:pPr lvl="1"/>
            <a:r>
              <a:rPr lang="en-US" dirty="0" smtClean="0"/>
              <a:t>Outputs: Things your users see.</a:t>
            </a:r>
          </a:p>
          <a:p>
            <a:pPr lvl="1"/>
            <a:endParaRPr lang="en-US" dirty="0"/>
          </a:p>
        </p:txBody>
      </p:sp>
    </p:spTree>
    <p:extLst>
      <p:ext uri="{BB962C8B-B14F-4D97-AF65-F5344CB8AC3E}">
        <p14:creationId xmlns:p14="http://schemas.microsoft.com/office/powerpoint/2010/main" val="10506096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Inputs</a:t>
            </a:r>
            <a:endParaRPr lang="en-US" dirty="0"/>
          </a:p>
        </p:txBody>
      </p:sp>
      <p:pic>
        <p:nvPicPr>
          <p:cNvPr id="5" name="Picture 4" descr="Screen Shot 2017-05-20 at 2.38.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4" y="1669706"/>
            <a:ext cx="8956936" cy="3212992"/>
          </a:xfrm>
          <a:prstGeom prst="rect">
            <a:avLst/>
          </a:prstGeom>
        </p:spPr>
      </p:pic>
    </p:spTree>
    <p:extLst>
      <p:ext uri="{BB962C8B-B14F-4D97-AF65-F5344CB8AC3E}">
        <p14:creationId xmlns:p14="http://schemas.microsoft.com/office/powerpoint/2010/main" val="31586418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Outputs</a:t>
            </a:r>
            <a:endParaRPr lang="en-US" dirty="0"/>
          </a:p>
        </p:txBody>
      </p:sp>
      <p:pic>
        <p:nvPicPr>
          <p:cNvPr id="3" name="Picture 2" descr="Screen Shot 2017-05-20 at 2.42.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87" y="1399427"/>
            <a:ext cx="2979630" cy="2597484"/>
          </a:xfrm>
          <a:prstGeom prst="rect">
            <a:avLst/>
          </a:prstGeom>
        </p:spPr>
      </p:pic>
      <p:pic>
        <p:nvPicPr>
          <p:cNvPr id="4" name="Picture 3" descr="Screen Shot 2017-05-20 at 2.44.4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87" y="4130945"/>
            <a:ext cx="5677329" cy="2524009"/>
          </a:xfrm>
          <a:prstGeom prst="rect">
            <a:avLst/>
          </a:prstGeom>
        </p:spPr>
      </p:pic>
      <p:pic>
        <p:nvPicPr>
          <p:cNvPr id="7" name="Picture 6" descr="Screen Shot 2017-05-20 at 2.47.19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4479" y="1399427"/>
            <a:ext cx="4720911" cy="2377236"/>
          </a:xfrm>
          <a:prstGeom prst="rect">
            <a:avLst/>
          </a:prstGeom>
        </p:spPr>
      </p:pic>
      <p:pic>
        <p:nvPicPr>
          <p:cNvPr id="8" name="Picture 7" descr="Screen Shot 2017-05-20 at 3.07.27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7617" y="2519286"/>
            <a:ext cx="1909568" cy="1257377"/>
          </a:xfrm>
          <a:prstGeom prst="rect">
            <a:avLst/>
          </a:prstGeom>
        </p:spPr>
      </p:pic>
      <p:pic>
        <p:nvPicPr>
          <p:cNvPr id="9" name="Picture 8" descr="Screen Shot 2017-05-20 at 3.07.4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5173" y="4396760"/>
            <a:ext cx="2332538" cy="2061313"/>
          </a:xfrm>
          <a:prstGeom prst="rect">
            <a:avLst/>
          </a:prstGeom>
        </p:spPr>
      </p:pic>
    </p:spTree>
    <p:extLst>
      <p:ext uri="{BB962C8B-B14F-4D97-AF65-F5344CB8AC3E}">
        <p14:creationId xmlns:p14="http://schemas.microsoft.com/office/powerpoint/2010/main" val="36292436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1441682"/>
            <a:ext cx="8229600" cy="5416318"/>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1 </a:t>
            </a:r>
          </a:p>
          <a:p>
            <a:pPr marL="0" indent="0" algn="ctr">
              <a:buNone/>
            </a:pPr>
            <a:r>
              <a:rPr lang="en-US" dirty="0"/>
              <a:t>(</a:t>
            </a:r>
            <a:r>
              <a:rPr lang="en-US" dirty="0" err="1" smtClean="0"/>
              <a:t>mtcars</a:t>
            </a:r>
            <a:r>
              <a:rPr lang="en-US" dirty="0" smtClean="0"/>
              <a:t> dataset)</a:t>
            </a:r>
          </a:p>
          <a:p>
            <a:pPr marL="0" indent="0" algn="ctr">
              <a:buNone/>
            </a:pPr>
            <a:endParaRPr lang="en-US" dirty="0" smtClean="0"/>
          </a:p>
          <a:p>
            <a:r>
              <a:rPr lang="en-US" sz="2400" dirty="0" smtClean="0"/>
              <a:t>Basic UI</a:t>
            </a:r>
          </a:p>
          <a:p>
            <a:r>
              <a:rPr lang="en-US" sz="2400" dirty="0" smtClean="0"/>
              <a:t>Inputs</a:t>
            </a:r>
          </a:p>
          <a:p>
            <a:r>
              <a:rPr lang="en-US" sz="2400" dirty="0" smtClean="0"/>
              <a:t>Outputs</a:t>
            </a:r>
          </a:p>
          <a:p>
            <a:endParaRPr lang="en-US" sz="2400" dirty="0" smtClean="0"/>
          </a:p>
        </p:txBody>
      </p:sp>
    </p:spTree>
    <p:extLst>
      <p:ext uri="{BB962C8B-B14F-4D97-AF65-F5344CB8AC3E}">
        <p14:creationId xmlns:p14="http://schemas.microsoft.com/office/powerpoint/2010/main" val="28888104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Placement of Code</a:t>
            </a:r>
            <a:endParaRPr lang="en-US" dirty="0"/>
          </a:p>
        </p:txBody>
      </p:sp>
      <p:pic>
        <p:nvPicPr>
          <p:cNvPr id="6" name="Picture 5"/>
          <p:cNvPicPr>
            <a:picLocks noChangeAspect="1"/>
          </p:cNvPicPr>
          <p:nvPr/>
        </p:nvPicPr>
        <p:blipFill rotWithShape="1">
          <a:blip r:embed="rId3"/>
          <a:srcRect l="2627" t="2753" r="16672" b="14417"/>
          <a:stretch/>
        </p:blipFill>
        <p:spPr>
          <a:xfrm>
            <a:off x="62837" y="1144192"/>
            <a:ext cx="3966988" cy="2700293"/>
          </a:xfrm>
          <a:prstGeom prst="rect">
            <a:avLst/>
          </a:prstGeom>
        </p:spPr>
      </p:pic>
      <p:pic>
        <p:nvPicPr>
          <p:cNvPr id="7" name="Picture 6"/>
          <p:cNvPicPr>
            <a:picLocks noChangeAspect="1"/>
          </p:cNvPicPr>
          <p:nvPr/>
        </p:nvPicPr>
        <p:blipFill rotWithShape="1">
          <a:blip r:embed="rId4"/>
          <a:srcRect l="2878" t="3320" r="8539" b="14983"/>
          <a:stretch/>
        </p:blipFill>
        <p:spPr>
          <a:xfrm>
            <a:off x="2292676" y="3844486"/>
            <a:ext cx="4845053" cy="2963456"/>
          </a:xfrm>
          <a:prstGeom prst="rect">
            <a:avLst/>
          </a:prstGeom>
        </p:spPr>
      </p:pic>
      <p:pic>
        <p:nvPicPr>
          <p:cNvPr id="8" name="Picture 7"/>
          <p:cNvPicPr>
            <a:picLocks noChangeAspect="1"/>
          </p:cNvPicPr>
          <p:nvPr/>
        </p:nvPicPr>
        <p:blipFill rotWithShape="1">
          <a:blip r:embed="rId5"/>
          <a:srcRect l="2627" t="3136" r="8164" b="15212"/>
          <a:stretch/>
        </p:blipFill>
        <p:spPr>
          <a:xfrm>
            <a:off x="4678770" y="1144192"/>
            <a:ext cx="4456270" cy="2700293"/>
          </a:xfrm>
          <a:prstGeom prst="rect">
            <a:avLst/>
          </a:prstGeom>
        </p:spPr>
      </p:pic>
    </p:spTree>
    <p:extLst>
      <p:ext uri="{BB962C8B-B14F-4D97-AF65-F5344CB8AC3E}">
        <p14:creationId xmlns:p14="http://schemas.microsoft.com/office/powerpoint/2010/main" val="15621121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0"/>
            <a:ext cx="8229600" cy="1143000"/>
          </a:xfrm>
        </p:spPr>
        <p:txBody>
          <a:bodyPr/>
          <a:lstStyle/>
          <a:p>
            <a:r>
              <a:rPr lang="en-US" dirty="0" smtClean="0"/>
              <a:t>Hands On Example</a:t>
            </a:r>
            <a:endParaRPr lang="en-US" dirty="0"/>
          </a:p>
        </p:txBody>
      </p:sp>
      <p:sp>
        <p:nvSpPr>
          <p:cNvPr id="3" name="Content Placeholder 2"/>
          <p:cNvSpPr>
            <a:spLocks noGrp="1"/>
          </p:cNvSpPr>
          <p:nvPr>
            <p:ph idx="1"/>
          </p:nvPr>
        </p:nvSpPr>
        <p:spPr>
          <a:xfrm>
            <a:off x="457200" y="1441682"/>
            <a:ext cx="8229600" cy="5416318"/>
          </a:xfrm>
        </p:spPr>
        <p:txBody>
          <a:bodyPr anchor="ctr"/>
          <a:lstStyle/>
          <a:p>
            <a:pPr marL="0" indent="0" algn="ctr">
              <a:buNone/>
            </a:pPr>
            <a:r>
              <a:rPr lang="en-US" dirty="0" smtClean="0"/>
              <a:t>Create Basic Application</a:t>
            </a:r>
          </a:p>
          <a:p>
            <a:pPr marL="0" indent="0" algn="ctr">
              <a:buNone/>
            </a:pPr>
            <a:endParaRPr lang="en-US" dirty="0"/>
          </a:p>
          <a:p>
            <a:pPr marL="0" indent="0" algn="ctr">
              <a:buNone/>
            </a:pPr>
            <a:r>
              <a:rPr lang="en-US" dirty="0" smtClean="0"/>
              <a:t>Example 2</a:t>
            </a:r>
          </a:p>
          <a:p>
            <a:pPr marL="0" indent="0" algn="ctr">
              <a:buNone/>
            </a:pPr>
            <a:endParaRPr lang="en-US" dirty="0" smtClean="0"/>
          </a:p>
          <a:p>
            <a:r>
              <a:rPr lang="en-US" sz="2400" dirty="0" smtClean="0"/>
              <a:t>Advanced UI</a:t>
            </a:r>
          </a:p>
          <a:p>
            <a:r>
              <a:rPr lang="en-US" sz="2400" dirty="0" smtClean="0"/>
              <a:t>Reactive Inputs</a:t>
            </a:r>
          </a:p>
          <a:p>
            <a:r>
              <a:rPr lang="en-US" sz="2400" dirty="0" smtClean="0"/>
              <a:t>Read in data from files</a:t>
            </a:r>
          </a:p>
          <a:p>
            <a:endParaRPr lang="en-US" sz="2400" dirty="0" smtClean="0"/>
          </a:p>
        </p:txBody>
      </p:sp>
    </p:spTree>
    <p:extLst>
      <p:ext uri="{BB962C8B-B14F-4D97-AF65-F5344CB8AC3E}">
        <p14:creationId xmlns:p14="http://schemas.microsoft.com/office/powerpoint/2010/main" val="1334741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Reactivity</a:t>
            </a:r>
            <a:endParaRPr lang="en-US" dirty="0"/>
          </a:p>
        </p:txBody>
      </p:sp>
      <p:sp>
        <p:nvSpPr>
          <p:cNvPr id="3" name="Content Placeholder 2"/>
          <p:cNvSpPr>
            <a:spLocks noGrp="1"/>
          </p:cNvSpPr>
          <p:nvPr>
            <p:ph idx="1"/>
          </p:nvPr>
        </p:nvSpPr>
        <p:spPr>
          <a:xfrm>
            <a:off x="457200" y="1600200"/>
            <a:ext cx="8229600" cy="4830158"/>
          </a:xfrm>
        </p:spPr>
        <p:txBody>
          <a:bodyPr/>
          <a:lstStyle/>
          <a:p>
            <a:r>
              <a:rPr lang="en-US" dirty="0" smtClean="0"/>
              <a:t>3 Types of objects in reactive programming</a:t>
            </a:r>
          </a:p>
          <a:p>
            <a:endParaRPr lang="en-US" dirty="0"/>
          </a:p>
          <a:p>
            <a:endParaRPr lang="en-US" dirty="0" smtClean="0"/>
          </a:p>
          <a:p>
            <a:endParaRPr lang="en-US" dirty="0" smtClean="0"/>
          </a:p>
          <a:p>
            <a:r>
              <a:rPr lang="en-US" dirty="0" smtClean="0"/>
              <a:t>Simplest Structure</a:t>
            </a:r>
          </a:p>
          <a:p>
            <a:endParaRPr lang="en-US" dirty="0"/>
          </a:p>
          <a:p>
            <a:endParaRPr lang="en-US" dirty="0" smtClean="0"/>
          </a:p>
          <a:p>
            <a:pPr marL="457200" lvl="1" indent="0">
              <a:buNone/>
            </a:pPr>
            <a:endParaRPr lang="en-US" dirty="0"/>
          </a:p>
        </p:txBody>
      </p:sp>
      <p:pic>
        <p:nvPicPr>
          <p:cNvPr id="4" name="Picture 3" descr="Screen Shot 2017-05-23 at 3.31.3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559" y="2263897"/>
            <a:ext cx="6273800" cy="1346200"/>
          </a:xfrm>
          <a:prstGeom prst="rect">
            <a:avLst/>
          </a:prstGeom>
        </p:spPr>
      </p:pic>
      <p:pic>
        <p:nvPicPr>
          <p:cNvPr id="5" name="Picture 4" descr="Screen Shot 2017-05-23 at 3.34.5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1500" y="4789807"/>
            <a:ext cx="2921000" cy="939800"/>
          </a:xfrm>
          <a:prstGeom prst="rect">
            <a:avLst/>
          </a:prstGeom>
        </p:spPr>
      </p:pic>
      <p:sp>
        <p:nvSpPr>
          <p:cNvPr id="6" name="TextBox 5"/>
          <p:cNvSpPr txBox="1"/>
          <p:nvPr/>
        </p:nvSpPr>
        <p:spPr>
          <a:xfrm>
            <a:off x="3226282" y="5616386"/>
            <a:ext cx="846614" cy="369332"/>
          </a:xfrm>
          <a:prstGeom prst="rect">
            <a:avLst/>
          </a:prstGeom>
          <a:noFill/>
        </p:spPr>
        <p:txBody>
          <a:bodyPr wrap="square" rtlCol="0">
            <a:spAutoFit/>
          </a:bodyPr>
          <a:lstStyle/>
          <a:p>
            <a:r>
              <a:rPr lang="en-US" dirty="0" smtClean="0"/>
              <a:t>Source</a:t>
            </a:r>
            <a:endParaRPr lang="en-US" dirty="0"/>
          </a:p>
        </p:txBody>
      </p:sp>
      <p:sp>
        <p:nvSpPr>
          <p:cNvPr id="7" name="TextBox 6"/>
          <p:cNvSpPr txBox="1"/>
          <p:nvPr/>
        </p:nvSpPr>
        <p:spPr>
          <a:xfrm>
            <a:off x="5011037" y="5616386"/>
            <a:ext cx="1086869" cy="369332"/>
          </a:xfrm>
          <a:prstGeom prst="rect">
            <a:avLst/>
          </a:prstGeom>
          <a:noFill/>
        </p:spPr>
        <p:txBody>
          <a:bodyPr wrap="square" rtlCol="0">
            <a:spAutoFit/>
          </a:bodyPr>
          <a:lstStyle/>
          <a:p>
            <a:r>
              <a:rPr lang="en-US" dirty="0" smtClean="0"/>
              <a:t>Endpoint</a:t>
            </a:r>
            <a:endParaRPr lang="en-US" dirty="0"/>
          </a:p>
        </p:txBody>
      </p:sp>
      <p:sp>
        <p:nvSpPr>
          <p:cNvPr id="8" name="TextBox 7"/>
          <p:cNvSpPr txBox="1"/>
          <p:nvPr/>
        </p:nvSpPr>
        <p:spPr>
          <a:xfrm>
            <a:off x="4072896" y="6508004"/>
            <a:ext cx="5071104" cy="338554"/>
          </a:xfrm>
          <a:prstGeom prst="rect">
            <a:avLst/>
          </a:prstGeom>
          <a:noFill/>
        </p:spPr>
        <p:txBody>
          <a:bodyPr wrap="square" rtlCol="0">
            <a:spAutoFit/>
          </a:bodyPr>
          <a:lstStyle/>
          <a:p>
            <a:pPr algn="r"/>
            <a:r>
              <a:rPr lang="en-US" sz="1600" i="1" dirty="0" smtClean="0">
                <a:solidFill>
                  <a:schemeClr val="bg1">
                    <a:lumMod val="50000"/>
                  </a:schemeClr>
                </a:solidFill>
              </a:rPr>
              <a:t>https://</a:t>
            </a:r>
            <a:r>
              <a:rPr lang="en-US" sz="1600" i="1" dirty="0" err="1" smtClean="0">
                <a:solidFill>
                  <a:schemeClr val="bg1">
                    <a:lumMod val="50000"/>
                  </a:schemeClr>
                </a:solidFill>
              </a:rPr>
              <a:t>shiny.rstudio.com</a:t>
            </a:r>
            <a:r>
              <a:rPr lang="en-US" sz="1600" i="1" dirty="0" smtClean="0">
                <a:solidFill>
                  <a:schemeClr val="bg1">
                    <a:lumMod val="50000"/>
                  </a:schemeClr>
                </a:solidFill>
              </a:rPr>
              <a:t>/articles/reactivity-</a:t>
            </a:r>
            <a:r>
              <a:rPr lang="en-US" sz="1600" i="1" dirty="0" err="1" smtClean="0">
                <a:solidFill>
                  <a:schemeClr val="bg1">
                    <a:lumMod val="50000"/>
                  </a:schemeClr>
                </a:solidFill>
              </a:rPr>
              <a:t>overview.html</a:t>
            </a:r>
            <a:endParaRPr lang="en-US" sz="1600" i="1" dirty="0">
              <a:solidFill>
                <a:schemeClr val="bg1">
                  <a:lumMod val="50000"/>
                </a:schemeClr>
              </a:solidFill>
            </a:endParaRPr>
          </a:p>
        </p:txBody>
      </p:sp>
    </p:spTree>
    <p:extLst>
      <p:ext uri="{BB962C8B-B14F-4D97-AF65-F5344CB8AC3E}">
        <p14:creationId xmlns:p14="http://schemas.microsoft.com/office/powerpoint/2010/main" val="358452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Simple Example</a:t>
            </a:r>
            <a:endParaRPr lang="en-US" dirty="0"/>
          </a:p>
        </p:txBody>
      </p:sp>
      <p:pic>
        <p:nvPicPr>
          <p:cNvPr id="9" name="Picture 8" descr="Screen Shot 2017-05-23 at 3.38.1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63081"/>
            <a:ext cx="5282009" cy="1809307"/>
          </a:xfrm>
          <a:prstGeom prst="rect">
            <a:avLst/>
          </a:prstGeom>
        </p:spPr>
      </p:pic>
      <p:pic>
        <p:nvPicPr>
          <p:cNvPr id="10" name="Picture 9" descr="Screen Shot 2017-05-23 at 3.38.5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5958" y="4022058"/>
            <a:ext cx="3712210" cy="1472353"/>
          </a:xfrm>
          <a:prstGeom prst="rect">
            <a:avLst/>
          </a:prstGeom>
        </p:spPr>
      </p:pic>
      <p:sp>
        <p:nvSpPr>
          <p:cNvPr id="12" name="TextBox 11"/>
          <p:cNvSpPr txBox="1"/>
          <p:nvPr/>
        </p:nvSpPr>
        <p:spPr>
          <a:xfrm>
            <a:off x="4072896" y="6508004"/>
            <a:ext cx="5071104" cy="338554"/>
          </a:xfrm>
          <a:prstGeom prst="rect">
            <a:avLst/>
          </a:prstGeom>
          <a:noFill/>
        </p:spPr>
        <p:txBody>
          <a:bodyPr wrap="square" rtlCol="0">
            <a:spAutoFit/>
          </a:bodyPr>
          <a:lstStyle/>
          <a:p>
            <a:pPr algn="r"/>
            <a:r>
              <a:rPr lang="en-US" sz="1600" i="1" dirty="0" smtClean="0">
                <a:solidFill>
                  <a:schemeClr val="bg1">
                    <a:lumMod val="50000"/>
                  </a:schemeClr>
                </a:solidFill>
              </a:rPr>
              <a:t>https://</a:t>
            </a:r>
            <a:r>
              <a:rPr lang="en-US" sz="1600" i="1" dirty="0" err="1" smtClean="0">
                <a:solidFill>
                  <a:schemeClr val="bg1">
                    <a:lumMod val="50000"/>
                  </a:schemeClr>
                </a:solidFill>
              </a:rPr>
              <a:t>shiny.rstudio.com</a:t>
            </a:r>
            <a:r>
              <a:rPr lang="en-US" sz="1600" i="1" dirty="0" smtClean="0">
                <a:solidFill>
                  <a:schemeClr val="bg1">
                    <a:lumMod val="50000"/>
                  </a:schemeClr>
                </a:solidFill>
              </a:rPr>
              <a:t>/articles/reactivity-</a:t>
            </a:r>
            <a:r>
              <a:rPr lang="en-US" sz="1600" i="1" dirty="0" err="1" smtClean="0">
                <a:solidFill>
                  <a:schemeClr val="bg1">
                    <a:lumMod val="50000"/>
                  </a:schemeClr>
                </a:solidFill>
              </a:rPr>
              <a:t>overview.html</a:t>
            </a:r>
            <a:endParaRPr lang="en-US" sz="1600" i="1" dirty="0">
              <a:solidFill>
                <a:schemeClr val="bg1">
                  <a:lumMod val="50000"/>
                </a:schemeClr>
              </a:solidFill>
            </a:endParaRPr>
          </a:p>
        </p:txBody>
      </p:sp>
    </p:spTree>
    <p:extLst>
      <p:ext uri="{BB962C8B-B14F-4D97-AF65-F5344CB8AC3E}">
        <p14:creationId xmlns:p14="http://schemas.microsoft.com/office/powerpoint/2010/main" val="203166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Multiple Sources &amp; Endpoints</a:t>
            </a:r>
            <a:endParaRPr lang="en-US" dirty="0"/>
          </a:p>
        </p:txBody>
      </p:sp>
      <p:pic>
        <p:nvPicPr>
          <p:cNvPr id="3" name="Picture 2" descr="Screen Shot 2017-05-23 at 3.40.5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35" y="1177356"/>
            <a:ext cx="6340172" cy="3218036"/>
          </a:xfrm>
          <a:prstGeom prst="rect">
            <a:avLst/>
          </a:prstGeom>
        </p:spPr>
      </p:pic>
      <p:pic>
        <p:nvPicPr>
          <p:cNvPr id="4" name="Picture 3" descr="Screen Shot 2017-05-23 at 3.41.0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4719" y="3695873"/>
            <a:ext cx="3662081" cy="2321972"/>
          </a:xfrm>
          <a:prstGeom prst="rect">
            <a:avLst/>
          </a:prstGeom>
        </p:spPr>
      </p:pic>
      <p:sp>
        <p:nvSpPr>
          <p:cNvPr id="7" name="TextBox 6"/>
          <p:cNvSpPr txBox="1"/>
          <p:nvPr/>
        </p:nvSpPr>
        <p:spPr>
          <a:xfrm>
            <a:off x="4072896" y="6508004"/>
            <a:ext cx="5071104" cy="338554"/>
          </a:xfrm>
          <a:prstGeom prst="rect">
            <a:avLst/>
          </a:prstGeom>
          <a:noFill/>
        </p:spPr>
        <p:txBody>
          <a:bodyPr wrap="square" rtlCol="0">
            <a:spAutoFit/>
          </a:bodyPr>
          <a:lstStyle/>
          <a:p>
            <a:pPr algn="r"/>
            <a:r>
              <a:rPr lang="en-US" sz="1600" i="1" dirty="0" smtClean="0">
                <a:solidFill>
                  <a:schemeClr val="bg1">
                    <a:lumMod val="50000"/>
                  </a:schemeClr>
                </a:solidFill>
              </a:rPr>
              <a:t>https://</a:t>
            </a:r>
            <a:r>
              <a:rPr lang="en-US" sz="1600" i="1" dirty="0" err="1" smtClean="0">
                <a:solidFill>
                  <a:schemeClr val="bg1">
                    <a:lumMod val="50000"/>
                  </a:schemeClr>
                </a:solidFill>
              </a:rPr>
              <a:t>shiny.rstudio.com</a:t>
            </a:r>
            <a:r>
              <a:rPr lang="en-US" sz="1600" i="1" dirty="0" smtClean="0">
                <a:solidFill>
                  <a:schemeClr val="bg1">
                    <a:lumMod val="50000"/>
                  </a:schemeClr>
                </a:solidFill>
              </a:rPr>
              <a:t>/articles/reactivity-</a:t>
            </a:r>
            <a:r>
              <a:rPr lang="en-US" sz="1600" i="1" dirty="0" err="1" smtClean="0">
                <a:solidFill>
                  <a:schemeClr val="bg1">
                    <a:lumMod val="50000"/>
                  </a:schemeClr>
                </a:solidFill>
              </a:rPr>
              <a:t>overview.html</a:t>
            </a:r>
            <a:endParaRPr lang="en-US" sz="1600" i="1" dirty="0">
              <a:solidFill>
                <a:schemeClr val="bg1">
                  <a:lumMod val="50000"/>
                </a:schemeClr>
              </a:solidFill>
            </a:endParaRPr>
          </a:p>
        </p:txBody>
      </p:sp>
    </p:spTree>
    <p:extLst>
      <p:ext uri="{BB962C8B-B14F-4D97-AF65-F5344CB8AC3E}">
        <p14:creationId xmlns:p14="http://schemas.microsoft.com/office/powerpoint/2010/main" val="27967296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Reactive Conductors</a:t>
            </a:r>
            <a:endParaRPr lang="en-US" dirty="0"/>
          </a:p>
        </p:txBody>
      </p:sp>
      <p:pic>
        <p:nvPicPr>
          <p:cNvPr id="5" name="Picture 4" descr="Screen Shot 2017-05-23 at 3.45.4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03" y="1348984"/>
            <a:ext cx="8163597" cy="2163685"/>
          </a:xfrm>
          <a:prstGeom prst="rect">
            <a:avLst/>
          </a:prstGeom>
        </p:spPr>
      </p:pic>
      <p:pic>
        <p:nvPicPr>
          <p:cNvPr id="6" name="Picture 5" descr="Screen Shot 2017-05-23 at 3.45.5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583" y="3889090"/>
            <a:ext cx="3272477" cy="2234565"/>
          </a:xfrm>
          <a:prstGeom prst="rect">
            <a:avLst/>
          </a:prstGeom>
        </p:spPr>
      </p:pic>
      <p:sp>
        <p:nvSpPr>
          <p:cNvPr id="10" name="TextBox 9"/>
          <p:cNvSpPr txBox="1"/>
          <p:nvPr/>
        </p:nvSpPr>
        <p:spPr>
          <a:xfrm>
            <a:off x="4072896" y="6508004"/>
            <a:ext cx="5071104" cy="338554"/>
          </a:xfrm>
          <a:prstGeom prst="rect">
            <a:avLst/>
          </a:prstGeom>
          <a:noFill/>
        </p:spPr>
        <p:txBody>
          <a:bodyPr wrap="square" rtlCol="0">
            <a:spAutoFit/>
          </a:bodyPr>
          <a:lstStyle/>
          <a:p>
            <a:pPr algn="r"/>
            <a:r>
              <a:rPr lang="en-US" sz="1600" i="1" dirty="0" smtClean="0">
                <a:solidFill>
                  <a:schemeClr val="bg1">
                    <a:lumMod val="50000"/>
                  </a:schemeClr>
                </a:solidFill>
              </a:rPr>
              <a:t>https://</a:t>
            </a:r>
            <a:r>
              <a:rPr lang="en-US" sz="1600" i="1" dirty="0" err="1" smtClean="0">
                <a:solidFill>
                  <a:schemeClr val="bg1">
                    <a:lumMod val="50000"/>
                  </a:schemeClr>
                </a:solidFill>
              </a:rPr>
              <a:t>shiny.rstudio.com</a:t>
            </a:r>
            <a:r>
              <a:rPr lang="en-US" sz="1600" i="1" dirty="0" smtClean="0">
                <a:solidFill>
                  <a:schemeClr val="bg1">
                    <a:lumMod val="50000"/>
                  </a:schemeClr>
                </a:solidFill>
              </a:rPr>
              <a:t>/articles/reactivity-</a:t>
            </a:r>
            <a:r>
              <a:rPr lang="en-US" sz="1600" i="1" dirty="0" err="1" smtClean="0">
                <a:solidFill>
                  <a:schemeClr val="bg1">
                    <a:lumMod val="50000"/>
                  </a:schemeClr>
                </a:solidFill>
              </a:rPr>
              <a:t>overview.html</a:t>
            </a:r>
            <a:endParaRPr lang="en-US" sz="1600" i="1" dirty="0">
              <a:solidFill>
                <a:schemeClr val="bg1">
                  <a:lumMod val="50000"/>
                </a:schemeClr>
              </a:solidFill>
            </a:endParaRPr>
          </a:p>
        </p:txBody>
      </p:sp>
    </p:spTree>
    <p:extLst>
      <p:ext uri="{BB962C8B-B14F-4D97-AF65-F5344CB8AC3E}">
        <p14:creationId xmlns:p14="http://schemas.microsoft.com/office/powerpoint/2010/main" val="31919680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What is Shiny?</a:t>
            </a:r>
          </a:p>
          <a:p>
            <a:pPr marL="514350" indent="-514350">
              <a:buFont typeface="+mj-lt"/>
              <a:buAutoNum type="arabicPeriod"/>
            </a:pPr>
            <a:r>
              <a:rPr lang="en-US" dirty="0" smtClean="0"/>
              <a:t>What can you do with it?</a:t>
            </a:r>
          </a:p>
          <a:p>
            <a:pPr marL="514350" indent="-514350">
              <a:buFont typeface="+mj-lt"/>
              <a:buAutoNum type="arabicPeriod"/>
            </a:pPr>
            <a:r>
              <a:rPr lang="en-US" dirty="0" smtClean="0"/>
              <a:t>Workflow</a:t>
            </a:r>
          </a:p>
          <a:p>
            <a:pPr marL="514350" indent="-514350">
              <a:buFont typeface="+mj-lt"/>
              <a:buAutoNum type="arabicPeriod"/>
            </a:pPr>
            <a:r>
              <a:rPr lang="en-US" dirty="0" smtClean="0"/>
              <a:t>Structure of an Application</a:t>
            </a:r>
          </a:p>
          <a:p>
            <a:pPr marL="514350" indent="-514350">
              <a:buFont typeface="+mj-lt"/>
              <a:buAutoNum type="arabicPeriod"/>
            </a:pPr>
            <a:r>
              <a:rPr lang="en-US" dirty="0" smtClean="0"/>
              <a:t>Input &amp; Outputs</a:t>
            </a:r>
          </a:p>
          <a:p>
            <a:pPr marL="514350" indent="-514350">
              <a:buFont typeface="+mj-lt"/>
              <a:buAutoNum type="arabicPeriod"/>
            </a:pPr>
            <a:r>
              <a:rPr lang="en-US" dirty="0" smtClean="0"/>
              <a:t>Example 1</a:t>
            </a:r>
          </a:p>
          <a:p>
            <a:pPr marL="514350" indent="-514350">
              <a:buFont typeface="+mj-lt"/>
              <a:buAutoNum type="arabicPeriod"/>
            </a:pPr>
            <a:r>
              <a:rPr lang="en-US" dirty="0" smtClean="0"/>
              <a:t>Placement of Code</a:t>
            </a:r>
          </a:p>
          <a:p>
            <a:pPr marL="514350" indent="-514350">
              <a:buFont typeface="+mj-lt"/>
              <a:buAutoNum type="arabicPeriod"/>
            </a:pPr>
            <a:r>
              <a:rPr lang="en-US" dirty="0" smtClean="0"/>
              <a:t>Example 2</a:t>
            </a:r>
          </a:p>
          <a:p>
            <a:pPr marL="514350" indent="-514350">
              <a:buFont typeface="+mj-lt"/>
              <a:buAutoNum type="arabicPeriod"/>
            </a:pPr>
            <a:r>
              <a:rPr lang="en-US" dirty="0" smtClean="0"/>
              <a:t>Reactivity</a:t>
            </a:r>
          </a:p>
          <a:p>
            <a:pPr marL="514350" indent="-514350">
              <a:buFont typeface="+mj-lt"/>
              <a:buAutoNum type="arabicPeriod"/>
            </a:pPr>
            <a:r>
              <a:rPr lang="en-US" dirty="0" smtClean="0"/>
              <a:t>Deployment</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2858246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Reactive Conductors</a:t>
            </a:r>
            <a:endParaRPr lang="en-US" dirty="0"/>
          </a:p>
        </p:txBody>
      </p:sp>
      <p:pic>
        <p:nvPicPr>
          <p:cNvPr id="8" name="Picture 7" descr="Screen Shot 2017-05-23 at 3.48.5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099" y="1280970"/>
            <a:ext cx="7608511" cy="2576858"/>
          </a:xfrm>
          <a:prstGeom prst="rect">
            <a:avLst/>
          </a:prstGeom>
        </p:spPr>
      </p:pic>
      <p:pic>
        <p:nvPicPr>
          <p:cNvPr id="9" name="Picture 8" descr="Screen Shot 2017-05-23 at 3.50.0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2468" y="4066943"/>
            <a:ext cx="4530527" cy="2047695"/>
          </a:xfrm>
          <a:prstGeom prst="rect">
            <a:avLst/>
          </a:prstGeom>
        </p:spPr>
      </p:pic>
      <p:sp>
        <p:nvSpPr>
          <p:cNvPr id="7" name="TextBox 6"/>
          <p:cNvSpPr txBox="1"/>
          <p:nvPr/>
        </p:nvSpPr>
        <p:spPr>
          <a:xfrm>
            <a:off x="4072896" y="6508004"/>
            <a:ext cx="5071104" cy="338554"/>
          </a:xfrm>
          <a:prstGeom prst="rect">
            <a:avLst/>
          </a:prstGeom>
          <a:noFill/>
        </p:spPr>
        <p:txBody>
          <a:bodyPr wrap="square" rtlCol="0">
            <a:spAutoFit/>
          </a:bodyPr>
          <a:lstStyle/>
          <a:p>
            <a:pPr algn="r"/>
            <a:r>
              <a:rPr lang="en-US" sz="1600" i="1" dirty="0" smtClean="0">
                <a:solidFill>
                  <a:schemeClr val="bg1">
                    <a:lumMod val="50000"/>
                  </a:schemeClr>
                </a:solidFill>
              </a:rPr>
              <a:t>https://</a:t>
            </a:r>
            <a:r>
              <a:rPr lang="en-US" sz="1600" i="1" dirty="0" err="1" smtClean="0">
                <a:solidFill>
                  <a:schemeClr val="bg1">
                    <a:lumMod val="50000"/>
                  </a:schemeClr>
                </a:solidFill>
              </a:rPr>
              <a:t>shiny.rstudio.com</a:t>
            </a:r>
            <a:r>
              <a:rPr lang="en-US" sz="1600" i="1" dirty="0" smtClean="0">
                <a:solidFill>
                  <a:schemeClr val="bg1">
                    <a:lumMod val="50000"/>
                  </a:schemeClr>
                </a:solidFill>
              </a:rPr>
              <a:t>/articles/reactivity-</a:t>
            </a:r>
            <a:r>
              <a:rPr lang="en-US" sz="1600" i="1" dirty="0" err="1" smtClean="0">
                <a:solidFill>
                  <a:schemeClr val="bg1">
                    <a:lumMod val="50000"/>
                  </a:schemeClr>
                </a:solidFill>
              </a:rPr>
              <a:t>overview.html</a:t>
            </a:r>
            <a:endParaRPr lang="en-US" sz="1600" i="1" dirty="0">
              <a:solidFill>
                <a:schemeClr val="bg1">
                  <a:lumMod val="50000"/>
                </a:schemeClr>
              </a:solidFill>
            </a:endParaRPr>
          </a:p>
        </p:txBody>
      </p:sp>
    </p:spTree>
    <p:extLst>
      <p:ext uri="{BB962C8B-B14F-4D97-AF65-F5344CB8AC3E}">
        <p14:creationId xmlns:p14="http://schemas.microsoft.com/office/powerpoint/2010/main" val="25028864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356"/>
            <a:ext cx="8229600" cy="1143000"/>
          </a:xfrm>
        </p:spPr>
        <p:txBody>
          <a:bodyPr/>
          <a:lstStyle/>
          <a:p>
            <a:r>
              <a:rPr lang="en-US" dirty="0" smtClean="0"/>
              <a:t>Application Deployment</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r>
              <a:rPr lang="en-US" dirty="0" err="1" smtClean="0"/>
              <a:t>Localhost</a:t>
            </a:r>
            <a:endParaRPr lang="en-US" dirty="0" smtClean="0"/>
          </a:p>
          <a:p>
            <a:r>
              <a:rPr lang="en-US" dirty="0" smtClean="0"/>
              <a:t>Shiny Server</a:t>
            </a:r>
          </a:p>
          <a:p>
            <a:r>
              <a:rPr lang="en-US" dirty="0" err="1" smtClean="0"/>
              <a:t>Shinyapps.io</a:t>
            </a:r>
            <a:endParaRPr lang="en-US" dirty="0" smtClean="0"/>
          </a:p>
          <a:p>
            <a:pPr marL="628650" lvl="1" indent="0">
              <a:buNone/>
            </a:pPr>
            <a:endParaRPr lang="en-US" sz="1600" dirty="0" smtClean="0"/>
          </a:p>
        </p:txBody>
      </p:sp>
    </p:spTree>
    <p:extLst>
      <p:ext uri="{BB962C8B-B14F-4D97-AF65-F5344CB8AC3E}">
        <p14:creationId xmlns:p14="http://schemas.microsoft.com/office/powerpoint/2010/main" val="37660325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 Resources</a:t>
            </a:r>
            <a:endParaRPr lang="en-US" dirty="0"/>
          </a:p>
        </p:txBody>
      </p:sp>
      <p:sp>
        <p:nvSpPr>
          <p:cNvPr id="3" name="Content Placeholder 2"/>
          <p:cNvSpPr>
            <a:spLocks noGrp="1"/>
          </p:cNvSpPr>
          <p:nvPr>
            <p:ph idx="1"/>
          </p:nvPr>
        </p:nvSpPr>
        <p:spPr/>
        <p:txBody>
          <a:bodyPr>
            <a:normAutofit/>
          </a:bodyPr>
          <a:lstStyle/>
          <a:p>
            <a:r>
              <a:rPr lang="en-US" sz="2000" dirty="0" smtClean="0"/>
              <a:t>Shiny Home Page</a:t>
            </a:r>
          </a:p>
          <a:p>
            <a:pPr marL="457200" lvl="1" indent="0">
              <a:buNone/>
            </a:pPr>
            <a:r>
              <a:rPr lang="en-US" sz="1600" dirty="0" smtClean="0">
                <a:hlinkClick r:id="rId2"/>
              </a:rPr>
              <a:t>https://www.rstudio.com/products/shiny/</a:t>
            </a:r>
            <a:endParaRPr lang="en-US" sz="1600" dirty="0" smtClean="0"/>
          </a:p>
          <a:p>
            <a:pPr marL="400050"/>
            <a:r>
              <a:rPr lang="en-US" sz="2000" dirty="0" smtClean="0"/>
              <a:t>Tutorials (Web and Video)</a:t>
            </a:r>
          </a:p>
          <a:p>
            <a:pPr marL="514350" lvl="1" indent="0">
              <a:buNone/>
            </a:pPr>
            <a:r>
              <a:rPr lang="en-US" sz="1600" dirty="0" smtClean="0">
                <a:hlinkClick r:id="rId3"/>
              </a:rPr>
              <a:t>https://shiny.rstudio.com/tutorial/</a:t>
            </a:r>
            <a:endParaRPr lang="en-US" sz="1600" dirty="0" smtClean="0"/>
          </a:p>
          <a:p>
            <a:pPr marL="400050"/>
            <a:r>
              <a:rPr lang="en-US" sz="2000" dirty="0" smtClean="0"/>
              <a:t>Shiny Showcase (Examples)</a:t>
            </a:r>
          </a:p>
          <a:p>
            <a:pPr marL="514350" lvl="1" indent="0">
              <a:buNone/>
            </a:pPr>
            <a:r>
              <a:rPr lang="en-US" sz="1600" dirty="0" smtClean="0">
                <a:hlinkClick r:id="rId4"/>
              </a:rPr>
              <a:t>https://www.rstudio.com/products/shiny/shiny-user-showcase/</a:t>
            </a:r>
            <a:endParaRPr lang="en-US" sz="1600" dirty="0" smtClean="0"/>
          </a:p>
          <a:p>
            <a:pPr marL="457200"/>
            <a:r>
              <a:rPr lang="en-US" sz="2000" dirty="0" err="1" smtClean="0"/>
              <a:t>Shinyapps.io</a:t>
            </a:r>
            <a:r>
              <a:rPr lang="en-US" sz="2000" dirty="0" smtClean="0"/>
              <a:t> (Hosting – Free and Paid)</a:t>
            </a:r>
          </a:p>
          <a:p>
            <a:pPr marL="571500" lvl="1" indent="0">
              <a:buNone/>
            </a:pPr>
            <a:r>
              <a:rPr lang="en-US" sz="1600" dirty="0" smtClean="0">
                <a:hlinkClick r:id="rId5"/>
              </a:rPr>
              <a:t>https://www.shinyapps.io/</a:t>
            </a:r>
            <a:endParaRPr lang="en-US" sz="1600" dirty="0" smtClean="0"/>
          </a:p>
          <a:p>
            <a:pPr marL="571500" lvl="1" indent="0">
              <a:buNone/>
            </a:pPr>
            <a:endParaRPr lang="en-US" sz="1600" dirty="0"/>
          </a:p>
          <a:p>
            <a:pPr marL="571500" lvl="1" indent="0">
              <a:buNone/>
            </a:pPr>
            <a:endParaRPr lang="en-US" sz="1600" dirty="0" smtClean="0"/>
          </a:p>
          <a:p>
            <a:pPr marL="514350"/>
            <a:r>
              <a:rPr lang="en-US" sz="2000" dirty="0" smtClean="0"/>
              <a:t>This Presentation &amp; All Code</a:t>
            </a:r>
          </a:p>
          <a:p>
            <a:pPr marL="628650" lvl="1" indent="0">
              <a:buNone/>
            </a:pPr>
            <a:r>
              <a:rPr lang="en-US" sz="1600" dirty="0" smtClean="0">
                <a:hlinkClick r:id="rId6"/>
              </a:rPr>
              <a:t>https://github.com/cabradbury/shiny-apps-part1</a:t>
            </a:r>
            <a:endParaRPr lang="en-US" sz="1600" dirty="0" smtClean="0"/>
          </a:p>
          <a:p>
            <a:pPr marL="628650" lvl="1" indent="0">
              <a:buNone/>
            </a:pPr>
            <a:endParaRPr lang="en-US" sz="1600" dirty="0" smtClean="0"/>
          </a:p>
        </p:txBody>
      </p:sp>
    </p:spTree>
    <p:extLst>
      <p:ext uri="{BB962C8B-B14F-4D97-AF65-F5344CB8AC3E}">
        <p14:creationId xmlns:p14="http://schemas.microsoft.com/office/powerpoint/2010/main" val="292302795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is Shiny?</a:t>
            </a:r>
            <a:endParaRPr lang="en-US" dirty="0"/>
          </a:p>
        </p:txBody>
      </p:sp>
      <p:sp>
        <p:nvSpPr>
          <p:cNvPr id="3" name="Content Placeholder 2"/>
          <p:cNvSpPr>
            <a:spLocks noGrp="1"/>
          </p:cNvSpPr>
          <p:nvPr>
            <p:ph idx="1"/>
          </p:nvPr>
        </p:nvSpPr>
        <p:spPr/>
        <p:txBody>
          <a:bodyPr>
            <a:normAutofit/>
          </a:bodyPr>
          <a:lstStyle/>
          <a:p>
            <a:r>
              <a:rPr lang="en-US" dirty="0" smtClean="0"/>
              <a:t>Web Application Framework for R</a:t>
            </a:r>
          </a:p>
          <a:p>
            <a:r>
              <a:rPr lang="en-US" dirty="0" smtClean="0"/>
              <a:t>Simple Syntax </a:t>
            </a:r>
          </a:p>
          <a:p>
            <a:pPr lvl="1"/>
            <a:r>
              <a:rPr lang="en-US" dirty="0" smtClean="0"/>
              <a:t>No HTML, JavaScript or CSS knowledge needed</a:t>
            </a:r>
          </a:p>
          <a:p>
            <a:r>
              <a:rPr lang="en-US" dirty="0" smtClean="0"/>
              <a:t>Deployment/Hosting Options (Local / Web)</a:t>
            </a:r>
          </a:p>
          <a:p>
            <a:endParaRPr lang="en-US" dirty="0"/>
          </a:p>
          <a:p>
            <a:r>
              <a:rPr lang="en-US" dirty="0" smtClean="0"/>
              <a:t>Initial Release: June, 2012</a:t>
            </a:r>
          </a:p>
          <a:p>
            <a:r>
              <a:rPr lang="en-US" dirty="0" smtClean="0"/>
              <a:t>Current Version: 1.0.3</a:t>
            </a:r>
          </a:p>
          <a:p>
            <a:endParaRPr lang="en-US" dirty="0"/>
          </a:p>
        </p:txBody>
      </p:sp>
    </p:spTree>
    <p:extLst>
      <p:ext uri="{BB962C8B-B14F-4D97-AF65-F5344CB8AC3E}">
        <p14:creationId xmlns:p14="http://schemas.microsoft.com/office/powerpoint/2010/main" val="317110899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What Can You Do With It?</a:t>
            </a:r>
            <a:endParaRPr lang="en-US" dirty="0"/>
          </a:p>
        </p:txBody>
      </p:sp>
      <p:sp>
        <p:nvSpPr>
          <p:cNvPr id="3" name="Content Placeholder 2"/>
          <p:cNvSpPr>
            <a:spLocks noGrp="1"/>
          </p:cNvSpPr>
          <p:nvPr>
            <p:ph idx="1"/>
          </p:nvPr>
        </p:nvSpPr>
        <p:spPr/>
        <p:txBody>
          <a:bodyPr/>
          <a:lstStyle/>
          <a:p>
            <a:r>
              <a:rPr lang="en-US" dirty="0" smtClean="0"/>
              <a:t>Interactive Applications</a:t>
            </a:r>
          </a:p>
          <a:p>
            <a:r>
              <a:rPr lang="en-US" dirty="0" smtClean="0"/>
              <a:t>Static Dashboards</a:t>
            </a:r>
          </a:p>
          <a:p>
            <a:r>
              <a:rPr lang="en-US" dirty="0" smtClean="0"/>
              <a:t>Dynamic Dashboards</a:t>
            </a:r>
          </a:p>
          <a:p>
            <a:r>
              <a:rPr lang="en-US" dirty="0" smtClean="0"/>
              <a:t>Maps, Tables, Plots/Charts</a:t>
            </a:r>
          </a:p>
          <a:p>
            <a:r>
              <a:rPr lang="en-US" dirty="0" smtClean="0"/>
              <a:t>Control Widgets (buttons, checkboxes, etc.)</a:t>
            </a:r>
          </a:p>
          <a:p>
            <a:endParaRPr lang="en-US" dirty="0"/>
          </a:p>
        </p:txBody>
      </p:sp>
    </p:spTree>
    <p:extLst>
      <p:ext uri="{BB962C8B-B14F-4D97-AF65-F5344CB8AC3E}">
        <p14:creationId xmlns:p14="http://schemas.microsoft.com/office/powerpoint/2010/main" val="33521353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981"/>
            <a:ext cx="8229600" cy="1143000"/>
          </a:xfrm>
        </p:spPr>
        <p:txBody>
          <a:bodyPr/>
          <a:lstStyle/>
          <a:p>
            <a:r>
              <a:rPr lang="en-US" dirty="0" smtClean="0"/>
              <a:t>General Workflow</a:t>
            </a:r>
            <a:endParaRPr lang="en-US" dirty="0"/>
          </a:p>
        </p:txBody>
      </p:sp>
      <p:graphicFrame>
        <p:nvGraphicFramePr>
          <p:cNvPr id="4" name="Diagram 3"/>
          <p:cNvGraphicFramePr/>
          <p:nvPr>
            <p:extLst>
              <p:ext uri="{D42A27DB-BD31-4B8C-83A1-F6EECF244321}">
                <p14:modId xmlns:p14="http://schemas.microsoft.com/office/powerpoint/2010/main" val="1626898978"/>
              </p:ext>
            </p:extLst>
          </p:nvPr>
        </p:nvGraphicFramePr>
        <p:xfrm>
          <a:off x="49610" y="1788283"/>
          <a:ext cx="8975333" cy="336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Brace 5"/>
          <p:cNvSpPr/>
          <p:nvPr/>
        </p:nvSpPr>
        <p:spPr>
          <a:xfrm rot="5400000">
            <a:off x="2805798" y="1948494"/>
            <a:ext cx="594917" cy="580624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Right Brace 6"/>
          <p:cNvSpPr/>
          <p:nvPr/>
        </p:nvSpPr>
        <p:spPr>
          <a:xfrm rot="5400000">
            <a:off x="7243814" y="3469125"/>
            <a:ext cx="594917" cy="27649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TextBox 7"/>
          <p:cNvSpPr txBox="1"/>
          <p:nvPr/>
        </p:nvSpPr>
        <p:spPr>
          <a:xfrm>
            <a:off x="1521188" y="5183188"/>
            <a:ext cx="3169510" cy="923330"/>
          </a:xfrm>
          <a:prstGeom prst="rect">
            <a:avLst/>
          </a:prstGeom>
          <a:noFill/>
          <a:ln>
            <a:solidFill>
              <a:schemeClr val="tx2"/>
            </a:solidFill>
          </a:ln>
        </p:spPr>
        <p:txBody>
          <a:bodyPr wrap="square" rtlCol="0">
            <a:spAutoFit/>
          </a:bodyPr>
          <a:lstStyle/>
          <a:p>
            <a:pPr marL="285750" indent="-285750">
              <a:buFont typeface="Arial"/>
              <a:buChar char="•"/>
            </a:pPr>
            <a:r>
              <a:rPr lang="en-US" dirty="0" smtClean="0"/>
              <a:t>Backend Processing</a:t>
            </a:r>
          </a:p>
          <a:p>
            <a:pPr marL="285750" indent="-285750">
              <a:buFont typeface="Arial"/>
              <a:buChar char="•"/>
            </a:pPr>
            <a:r>
              <a:rPr lang="en-US" dirty="0" smtClean="0"/>
              <a:t>Data Cleaning / Preparation</a:t>
            </a:r>
          </a:p>
          <a:p>
            <a:pPr marL="285750" indent="-285750">
              <a:buFont typeface="Arial"/>
              <a:buChar char="•"/>
            </a:pPr>
            <a:r>
              <a:rPr lang="en-US" dirty="0" smtClean="0"/>
              <a:t>Automation</a:t>
            </a:r>
          </a:p>
        </p:txBody>
      </p:sp>
      <p:sp>
        <p:nvSpPr>
          <p:cNvPr id="9" name="TextBox 8"/>
          <p:cNvSpPr txBox="1"/>
          <p:nvPr/>
        </p:nvSpPr>
        <p:spPr>
          <a:xfrm>
            <a:off x="6158778" y="5160303"/>
            <a:ext cx="2764987" cy="923330"/>
          </a:xfrm>
          <a:prstGeom prst="rect">
            <a:avLst/>
          </a:prstGeom>
          <a:noFill/>
          <a:ln>
            <a:solidFill>
              <a:schemeClr val="tx2"/>
            </a:solidFill>
          </a:ln>
        </p:spPr>
        <p:txBody>
          <a:bodyPr wrap="square" rtlCol="0">
            <a:spAutoFit/>
          </a:bodyPr>
          <a:lstStyle/>
          <a:p>
            <a:pPr marL="285750" indent="-285750">
              <a:buFont typeface="Arial"/>
              <a:buChar char="•"/>
            </a:pPr>
            <a:r>
              <a:rPr lang="en-US" dirty="0" smtClean="0"/>
              <a:t>Presentation Layer</a:t>
            </a:r>
          </a:p>
          <a:p>
            <a:pPr marL="285750" indent="-285750">
              <a:buFont typeface="Arial"/>
              <a:buChar char="•"/>
            </a:pPr>
            <a:r>
              <a:rPr lang="en-US" dirty="0" smtClean="0"/>
              <a:t>Keep data processing lightweight</a:t>
            </a:r>
          </a:p>
        </p:txBody>
      </p:sp>
    </p:spTree>
    <p:extLst>
      <p:ext uri="{BB962C8B-B14F-4D97-AF65-F5344CB8AC3E}">
        <p14:creationId xmlns:p14="http://schemas.microsoft.com/office/powerpoint/2010/main" val="39499474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76"/>
            <a:ext cx="8229600" cy="1143000"/>
          </a:xfrm>
        </p:spPr>
        <p:txBody>
          <a:bodyPr/>
          <a:lstStyle/>
          <a:p>
            <a:r>
              <a:rPr lang="en-US" dirty="0" smtClean="0"/>
              <a:t>Example</a:t>
            </a:r>
            <a:endParaRPr lang="en-US" dirty="0"/>
          </a:p>
        </p:txBody>
      </p:sp>
      <p:pic>
        <p:nvPicPr>
          <p:cNvPr id="5" name="Picture 4" descr="Screen Shot 2017-05-20 at 12.46.29 PM.png"/>
          <p:cNvPicPr>
            <a:picLocks noChangeAspect="1"/>
          </p:cNvPicPr>
          <p:nvPr/>
        </p:nvPicPr>
        <p:blipFill rotWithShape="1">
          <a:blip r:embed="rId2">
            <a:extLst>
              <a:ext uri="{28A0092B-C50C-407E-A947-70E740481C1C}">
                <a14:useLocalDpi xmlns:a14="http://schemas.microsoft.com/office/drawing/2010/main" val="0"/>
              </a:ext>
            </a:extLst>
          </a:blip>
          <a:srcRect r="1044"/>
          <a:stretch/>
        </p:blipFill>
        <p:spPr>
          <a:xfrm>
            <a:off x="0" y="2022829"/>
            <a:ext cx="9144000" cy="3804483"/>
          </a:xfrm>
          <a:prstGeom prst="rect">
            <a:avLst/>
          </a:prstGeom>
        </p:spPr>
      </p:pic>
      <p:sp>
        <p:nvSpPr>
          <p:cNvPr id="6" name="TextBox 5"/>
          <p:cNvSpPr txBox="1"/>
          <p:nvPr/>
        </p:nvSpPr>
        <p:spPr>
          <a:xfrm>
            <a:off x="0" y="1071486"/>
            <a:ext cx="9144000" cy="369332"/>
          </a:xfrm>
          <a:prstGeom prst="rect">
            <a:avLst/>
          </a:prstGeom>
          <a:noFill/>
        </p:spPr>
        <p:txBody>
          <a:bodyPr wrap="square" rtlCol="0">
            <a:spAutoFit/>
          </a:bodyPr>
          <a:lstStyle/>
          <a:p>
            <a:pPr algn="ctr"/>
            <a:r>
              <a:rPr lang="en-US" dirty="0" smtClean="0"/>
              <a:t>(Basic Static Dashboard)</a:t>
            </a:r>
            <a:endParaRPr lang="en-US" dirty="0"/>
          </a:p>
        </p:txBody>
      </p:sp>
      <p:sp>
        <p:nvSpPr>
          <p:cNvPr id="7" name="TextBox 6"/>
          <p:cNvSpPr txBox="1"/>
          <p:nvPr/>
        </p:nvSpPr>
        <p:spPr>
          <a:xfrm>
            <a:off x="0" y="6537502"/>
            <a:ext cx="9144000" cy="307777"/>
          </a:xfrm>
          <a:prstGeom prst="rect">
            <a:avLst/>
          </a:prstGeom>
          <a:noFill/>
        </p:spPr>
        <p:txBody>
          <a:bodyPr wrap="square" rtlCol="0">
            <a:spAutoFit/>
          </a:bodyPr>
          <a:lstStyle/>
          <a:p>
            <a:pPr algn="r"/>
            <a:r>
              <a:rPr lang="en-US" sz="1400" i="1" dirty="0" smtClean="0">
                <a:solidFill>
                  <a:srgbClr val="7F7F7F"/>
                </a:solidFill>
              </a:rPr>
              <a:t>Shiny Example "01_hello”</a:t>
            </a:r>
            <a:endParaRPr lang="en-US" sz="1400" i="1" dirty="0">
              <a:solidFill>
                <a:srgbClr val="7F7F7F"/>
              </a:solidFill>
            </a:endParaRPr>
          </a:p>
        </p:txBody>
      </p:sp>
    </p:spTree>
    <p:extLst>
      <p:ext uri="{BB962C8B-B14F-4D97-AF65-F5344CB8AC3E}">
        <p14:creationId xmlns:p14="http://schemas.microsoft.com/office/powerpoint/2010/main" val="7975635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55"/>
            <a:ext cx="8229600" cy="1143000"/>
          </a:xfrm>
        </p:spPr>
        <p:txBody>
          <a:bodyPr/>
          <a:lstStyle/>
          <a:p>
            <a:r>
              <a:rPr lang="en-US" dirty="0" smtClean="0"/>
              <a:t>Example</a:t>
            </a:r>
            <a:endParaRPr lang="en-US" dirty="0"/>
          </a:p>
        </p:txBody>
      </p:sp>
      <p:sp>
        <p:nvSpPr>
          <p:cNvPr id="6" name="TextBox 5"/>
          <p:cNvSpPr txBox="1"/>
          <p:nvPr/>
        </p:nvSpPr>
        <p:spPr>
          <a:xfrm>
            <a:off x="0" y="1111170"/>
            <a:ext cx="9144000" cy="369332"/>
          </a:xfrm>
          <a:prstGeom prst="rect">
            <a:avLst/>
          </a:prstGeom>
          <a:noFill/>
        </p:spPr>
        <p:txBody>
          <a:bodyPr wrap="square" rtlCol="0">
            <a:spAutoFit/>
          </a:bodyPr>
          <a:lstStyle/>
          <a:p>
            <a:pPr algn="ctr"/>
            <a:r>
              <a:rPr lang="en-US" dirty="0" smtClean="0"/>
              <a:t>(Something a bit more fancy)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4252"/>
            <a:ext cx="9144000" cy="3554407"/>
          </a:xfrm>
          <a:prstGeom prst="rect">
            <a:avLst/>
          </a:prstGeom>
        </p:spPr>
      </p:pic>
      <p:sp>
        <p:nvSpPr>
          <p:cNvPr id="7" name="TextBox 6"/>
          <p:cNvSpPr txBox="1"/>
          <p:nvPr/>
        </p:nvSpPr>
        <p:spPr>
          <a:xfrm>
            <a:off x="0" y="6432484"/>
            <a:ext cx="9144000" cy="338554"/>
          </a:xfrm>
          <a:prstGeom prst="rect">
            <a:avLst/>
          </a:prstGeom>
          <a:noFill/>
        </p:spPr>
        <p:txBody>
          <a:bodyPr wrap="square" rtlCol="0">
            <a:spAutoFit/>
          </a:bodyPr>
          <a:lstStyle/>
          <a:p>
            <a:pPr algn="r"/>
            <a:r>
              <a:rPr lang="en-US" sz="1600" i="1" dirty="0" smtClean="0">
                <a:solidFill>
                  <a:srgbClr val="7F7F7F"/>
                </a:solidFill>
              </a:rPr>
              <a:t>https://</a:t>
            </a:r>
            <a:r>
              <a:rPr lang="en-US" sz="1600" i="1" dirty="0" err="1" smtClean="0">
                <a:solidFill>
                  <a:srgbClr val="7F7F7F"/>
                </a:solidFill>
              </a:rPr>
              <a:t>gallery.shinyapps.io</a:t>
            </a:r>
            <a:r>
              <a:rPr lang="en-US" sz="1600" i="1" dirty="0" smtClean="0">
                <a:solidFill>
                  <a:srgbClr val="7F7F7F"/>
                </a:solidFill>
              </a:rPr>
              <a:t>/</a:t>
            </a:r>
            <a:r>
              <a:rPr lang="en-US" sz="1600" i="1" dirty="0" err="1" smtClean="0">
                <a:solidFill>
                  <a:srgbClr val="7F7F7F"/>
                </a:solidFill>
              </a:rPr>
              <a:t>TSupplyDemand</a:t>
            </a:r>
            <a:r>
              <a:rPr lang="en-US" sz="1600" i="1" dirty="0" smtClean="0">
                <a:solidFill>
                  <a:srgbClr val="7F7F7F"/>
                </a:solidFill>
              </a:rPr>
              <a:t>/</a:t>
            </a:r>
            <a:endParaRPr lang="en-US" sz="1600" i="1" dirty="0">
              <a:solidFill>
                <a:srgbClr val="7F7F7F"/>
              </a:solidFill>
            </a:endParaRPr>
          </a:p>
        </p:txBody>
      </p:sp>
    </p:spTree>
    <p:extLst>
      <p:ext uri="{BB962C8B-B14F-4D97-AF65-F5344CB8AC3E}">
        <p14:creationId xmlns:p14="http://schemas.microsoft.com/office/powerpoint/2010/main" val="36132726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p:txBody>
          <a:bodyPr/>
          <a:lstStyle/>
          <a:p>
            <a:r>
              <a:rPr lang="en-US" dirty="0" smtClean="0"/>
              <a:t>User Interface</a:t>
            </a:r>
          </a:p>
          <a:p>
            <a:pPr lvl="1"/>
            <a:r>
              <a:rPr lang="en-US" dirty="0" smtClean="0"/>
              <a:t>The user interface is defined in the </a:t>
            </a:r>
            <a:r>
              <a:rPr lang="en-US" dirty="0" err="1" smtClean="0">
                <a:solidFill>
                  <a:srgbClr val="FF0000"/>
                </a:solidFill>
              </a:rPr>
              <a:t>ui.R</a:t>
            </a:r>
            <a:r>
              <a:rPr lang="en-US" dirty="0" smtClean="0">
                <a:solidFill>
                  <a:srgbClr val="FF0000"/>
                </a:solidFill>
              </a:rPr>
              <a:t> </a:t>
            </a:r>
            <a:r>
              <a:rPr lang="en-US" dirty="0" smtClean="0"/>
              <a:t>file.</a:t>
            </a:r>
          </a:p>
          <a:p>
            <a:r>
              <a:rPr lang="en-US" dirty="0" smtClean="0"/>
              <a:t>Server-side </a:t>
            </a:r>
          </a:p>
          <a:p>
            <a:pPr lvl="1"/>
            <a:r>
              <a:rPr lang="en-US" dirty="0" smtClean="0"/>
              <a:t>The server side of the application is defined in the </a:t>
            </a:r>
            <a:r>
              <a:rPr lang="en-US" dirty="0" err="1" smtClean="0">
                <a:solidFill>
                  <a:srgbClr val="FF0000"/>
                </a:solidFill>
              </a:rPr>
              <a:t>server.R</a:t>
            </a:r>
            <a:r>
              <a:rPr lang="en-US" dirty="0" smtClean="0">
                <a:solidFill>
                  <a:srgbClr val="FF0000"/>
                </a:solidFill>
              </a:rPr>
              <a:t> </a:t>
            </a:r>
            <a:r>
              <a:rPr lang="en-US" dirty="0" smtClean="0"/>
              <a:t>file.</a:t>
            </a:r>
          </a:p>
          <a:p>
            <a:r>
              <a:rPr lang="en-US" dirty="0" smtClean="0"/>
              <a:t>Single file Applications </a:t>
            </a:r>
          </a:p>
          <a:p>
            <a:r>
              <a:rPr lang="en-US" dirty="0" smtClean="0"/>
              <a:t>Two-file applications</a:t>
            </a:r>
          </a:p>
          <a:p>
            <a:r>
              <a:rPr lang="en-US" dirty="0" smtClean="0"/>
              <a:t>Environments / Scoping (</a:t>
            </a:r>
            <a:r>
              <a:rPr lang="en-US" dirty="0" err="1" smtClean="0"/>
              <a:t>global.R</a:t>
            </a:r>
            <a:r>
              <a:rPr lang="en-US" dirty="0" smtClean="0"/>
              <a:t>)</a:t>
            </a:r>
          </a:p>
          <a:p>
            <a:pPr lvl="1"/>
            <a:endParaRPr lang="en-US" dirty="0" smtClean="0"/>
          </a:p>
          <a:p>
            <a:endParaRPr lang="en-US" dirty="0"/>
          </a:p>
        </p:txBody>
      </p:sp>
    </p:spTree>
    <p:extLst>
      <p:ext uri="{BB962C8B-B14F-4D97-AF65-F5344CB8AC3E}">
        <p14:creationId xmlns:p14="http://schemas.microsoft.com/office/powerpoint/2010/main" val="10550359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97"/>
            <a:ext cx="8229600" cy="1143000"/>
          </a:xfrm>
        </p:spPr>
        <p:txBody>
          <a:bodyPr/>
          <a:lstStyle/>
          <a:p>
            <a:r>
              <a:rPr lang="en-US" dirty="0" smtClean="0"/>
              <a:t>Structure of Application</a:t>
            </a:r>
            <a:endParaRPr lang="en-US" dirty="0"/>
          </a:p>
        </p:txBody>
      </p:sp>
      <p:sp>
        <p:nvSpPr>
          <p:cNvPr id="3" name="Content Placeholder 2"/>
          <p:cNvSpPr>
            <a:spLocks noGrp="1"/>
          </p:cNvSpPr>
          <p:nvPr>
            <p:ph idx="1"/>
          </p:nvPr>
        </p:nvSpPr>
        <p:spPr>
          <a:xfrm>
            <a:off x="457200" y="1014783"/>
            <a:ext cx="4116660" cy="5813452"/>
          </a:xfrm>
        </p:spPr>
        <p:txBody>
          <a:bodyPr/>
          <a:lstStyle/>
          <a:p>
            <a:pPr marL="0" indent="0" algn="ctr">
              <a:buNone/>
            </a:pPr>
            <a:r>
              <a:rPr lang="en-US" sz="2400" dirty="0" smtClean="0"/>
              <a:t>Single File Application</a:t>
            </a:r>
          </a:p>
          <a:p>
            <a:pPr marL="0" indent="0" algn="ctr">
              <a:buNone/>
            </a:pPr>
            <a:endParaRPr lang="en-US" dirty="0"/>
          </a:p>
        </p:txBody>
      </p:sp>
      <p:sp>
        <p:nvSpPr>
          <p:cNvPr id="4" name="Content Placeholder 2"/>
          <p:cNvSpPr txBox="1">
            <a:spLocks/>
          </p:cNvSpPr>
          <p:nvPr/>
        </p:nvSpPr>
        <p:spPr>
          <a:xfrm>
            <a:off x="4726260" y="1022679"/>
            <a:ext cx="4116660" cy="5704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smtClean="0"/>
              <a:t>Two File Application</a:t>
            </a:r>
          </a:p>
          <a:p>
            <a:pPr marL="0" indent="0" algn="ctr">
              <a:buNone/>
            </a:pPr>
            <a:endParaRPr lang="en-US" sz="2400" dirty="0" smtClean="0"/>
          </a:p>
        </p:txBody>
      </p:sp>
      <p:pic>
        <p:nvPicPr>
          <p:cNvPr id="8" name="Picture 7" descr="Screen Shot 2017-05-20 at 1.05.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386" y="1476079"/>
            <a:ext cx="3543508" cy="5381921"/>
          </a:xfrm>
          <a:prstGeom prst="rect">
            <a:avLst/>
          </a:prstGeom>
        </p:spPr>
      </p:pic>
      <p:pic>
        <p:nvPicPr>
          <p:cNvPr id="9" name="Picture 8" descr="Screen Shot 2017-05-20 at 1.12.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6340" y="1492085"/>
            <a:ext cx="2791067" cy="2477072"/>
          </a:xfrm>
          <a:prstGeom prst="rect">
            <a:avLst/>
          </a:prstGeom>
        </p:spPr>
      </p:pic>
      <p:pic>
        <p:nvPicPr>
          <p:cNvPr id="10" name="Picture 9" descr="Screen Shot 2017-05-20 at 1.11.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9300" y="4107764"/>
            <a:ext cx="2698023" cy="2677661"/>
          </a:xfrm>
          <a:prstGeom prst="rect">
            <a:avLst/>
          </a:prstGeom>
        </p:spPr>
      </p:pic>
      <p:sp>
        <p:nvSpPr>
          <p:cNvPr id="11" name="TextBox 10"/>
          <p:cNvSpPr txBox="1"/>
          <p:nvPr/>
        </p:nvSpPr>
        <p:spPr>
          <a:xfrm rot="16200000">
            <a:off x="1997595" y="3964016"/>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in the same file</a:t>
            </a:r>
          </a:p>
          <a:p>
            <a:pPr algn="ctr"/>
            <a:endParaRPr lang="en-US" dirty="0">
              <a:solidFill>
                <a:srgbClr val="FF0000"/>
              </a:solidFill>
            </a:endParaRPr>
          </a:p>
        </p:txBody>
      </p:sp>
      <p:sp>
        <p:nvSpPr>
          <p:cNvPr id="12" name="TextBox 11"/>
          <p:cNvSpPr txBox="1"/>
          <p:nvPr/>
        </p:nvSpPr>
        <p:spPr>
          <a:xfrm rot="16200000">
            <a:off x="6203910" y="3888483"/>
            <a:ext cx="5141636" cy="646331"/>
          </a:xfrm>
          <a:prstGeom prst="rect">
            <a:avLst/>
          </a:prstGeom>
          <a:noFill/>
        </p:spPr>
        <p:txBody>
          <a:bodyPr wrap="square" rtlCol="0">
            <a:spAutoFit/>
          </a:bodyPr>
          <a:lstStyle/>
          <a:p>
            <a:pPr algn="ctr"/>
            <a:r>
              <a:rPr lang="en-US" dirty="0" err="1" smtClean="0">
                <a:solidFill>
                  <a:srgbClr val="FF0000"/>
                </a:solidFill>
              </a:rPr>
              <a:t>Server.R</a:t>
            </a:r>
            <a:r>
              <a:rPr lang="en-US" dirty="0" smtClean="0">
                <a:solidFill>
                  <a:srgbClr val="FF0000"/>
                </a:solidFill>
              </a:rPr>
              <a:t> and </a:t>
            </a:r>
            <a:r>
              <a:rPr lang="en-US" dirty="0" err="1" smtClean="0">
                <a:solidFill>
                  <a:srgbClr val="FF0000"/>
                </a:solidFill>
              </a:rPr>
              <a:t>ui.R</a:t>
            </a:r>
            <a:r>
              <a:rPr lang="en-US" dirty="0" smtClean="0">
                <a:solidFill>
                  <a:srgbClr val="FF0000"/>
                </a:solidFill>
              </a:rPr>
              <a:t> have their own files</a:t>
            </a:r>
          </a:p>
          <a:p>
            <a:pPr algn="ctr"/>
            <a:endParaRPr lang="en-US" dirty="0">
              <a:solidFill>
                <a:srgbClr val="FF0000"/>
              </a:solidFill>
            </a:endParaRPr>
          </a:p>
        </p:txBody>
      </p:sp>
    </p:spTree>
    <p:extLst>
      <p:ext uri="{BB962C8B-B14F-4D97-AF65-F5344CB8AC3E}">
        <p14:creationId xmlns:p14="http://schemas.microsoft.com/office/powerpoint/2010/main" val="22816982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4229</TotalTime>
  <Words>1840</Words>
  <Application>Microsoft Macintosh PowerPoint</Application>
  <PresentationFormat>On-screen Show (4:3)</PresentationFormat>
  <Paragraphs>192</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Shiny Application Development</vt:lpstr>
      <vt:lpstr>Introduction</vt:lpstr>
      <vt:lpstr>What is Shiny?</vt:lpstr>
      <vt:lpstr>What Can You Do With It?</vt:lpstr>
      <vt:lpstr>General Workflow</vt:lpstr>
      <vt:lpstr>Example</vt:lpstr>
      <vt:lpstr>Example</vt:lpstr>
      <vt:lpstr>Structure of Application</vt:lpstr>
      <vt:lpstr>Structure of Application</vt:lpstr>
      <vt:lpstr>Inputs &amp; Outputs</vt:lpstr>
      <vt:lpstr>Inputs</vt:lpstr>
      <vt:lpstr>Outputs</vt:lpstr>
      <vt:lpstr>Hands On Example</vt:lpstr>
      <vt:lpstr>Placement of Code</vt:lpstr>
      <vt:lpstr>Hands On Example</vt:lpstr>
      <vt:lpstr>Reactivity</vt:lpstr>
      <vt:lpstr>Simple Example</vt:lpstr>
      <vt:lpstr>Multiple Sources &amp; Endpoints</vt:lpstr>
      <vt:lpstr>Reactive Conductors</vt:lpstr>
      <vt:lpstr>Reactive Conductors</vt:lpstr>
      <vt:lpstr>Application Deployment</vt:lpstr>
      <vt:lpstr>Links /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Application Development</dc:title>
  <dc:creator>Charles Bradbury</dc:creator>
  <cp:lastModifiedBy>Charles Bradbury</cp:lastModifiedBy>
  <cp:revision>34</cp:revision>
  <dcterms:created xsi:type="dcterms:W3CDTF">2017-05-20T19:14:32Z</dcterms:created>
  <dcterms:modified xsi:type="dcterms:W3CDTF">2017-05-23T17:43:33Z</dcterms:modified>
</cp:coreProperties>
</file>