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6" r:id="rId3"/>
    <p:sldId id="257" r:id="rId4"/>
    <p:sldId id="258" r:id="rId5"/>
    <p:sldId id="260" r:id="rId6"/>
    <p:sldId id="285" r:id="rId7"/>
    <p:sldId id="280" r:id="rId8"/>
    <p:sldId id="283" r:id="rId9"/>
    <p:sldId id="284" r:id="rId10"/>
    <p:sldId id="286" r:id="rId11"/>
    <p:sldId id="288" r:id="rId12"/>
    <p:sldId id="287" r:id="rId13"/>
    <p:sldId id="289" r:id="rId14"/>
    <p:sldId id="263" r:id="rId15"/>
    <p:sldId id="281" r:id="rId16"/>
    <p:sldId id="282"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31" autoAdjust="0"/>
  </p:normalViewPr>
  <p:slideViewPr>
    <p:cSldViewPr snapToGrid="0" snapToObjects="1">
      <p:cViewPr>
        <p:scale>
          <a:sx n="100" d="100"/>
          <a:sy n="100" d="100"/>
        </p:scale>
        <p:origin x="-2408"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AD13D8-5F3F-4740-950D-D5490ACA62BE}" type="datetimeFigureOut">
              <a:rPr lang="en-US" smtClean="0"/>
              <a:t>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7EE44-CD9C-CF4A-9731-BC6225750AAF}" type="slidenum">
              <a:rPr lang="en-US" smtClean="0"/>
              <a:t>‹#›</a:t>
            </a:fld>
            <a:endParaRPr lang="en-US" dirty="0"/>
          </a:p>
        </p:txBody>
      </p:sp>
    </p:spTree>
    <p:extLst>
      <p:ext uri="{BB962C8B-B14F-4D97-AF65-F5344CB8AC3E}">
        <p14:creationId xmlns:p14="http://schemas.microsoft.com/office/powerpoint/2010/main" val="25333800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rstudio.github.io/shinydashboard/appearance.html%23statuses-and-color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rstudio.github.io/shinydashboard/appearance.html%23statuses-and-color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are going to cover a brief</a:t>
            </a:r>
            <a:r>
              <a:rPr lang="en-US" baseline="0" dirty="0" smtClean="0"/>
              <a:t> review, and dive into ShinyDashboard. The standard framework is fun to play with, but for real professional looking dashboards, we need to leverage something with a more mature framework.  We’re going to cover some basic elements, structure of the code, headers, footers, sidebars and pages. We will talk about how you add things to a page and the different formats you can use. We will the re-implement our old dashboard into the shinydashboard and use plotly for some more advanced graphs. </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a:t>
            </a:fld>
            <a:endParaRPr lang="en-US" dirty="0"/>
          </a:p>
        </p:txBody>
      </p:sp>
    </p:spTree>
    <p:extLst>
      <p:ext uri="{BB962C8B-B14F-4D97-AF65-F5344CB8AC3E}">
        <p14:creationId xmlns:p14="http://schemas.microsoft.com/office/powerpoint/2010/main" val="419828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possible to force the boxes to all be the same height, by setting height. In contrast to width, which is set using the 12-wide Bootstrap grid, height is specified in pixels. (This difference is because HTML/CSS layout handles width and height differently. Unfortunately, there isn’t a straightforward way to get equal column heights with Bootstrap.)</a:t>
            </a:r>
            <a:endParaRPr lang="en-US" dirty="0" smtClean="0"/>
          </a:p>
        </p:txBody>
      </p:sp>
      <p:sp>
        <p:nvSpPr>
          <p:cNvPr id="4" name="Slide Number Placeholder 3"/>
          <p:cNvSpPr>
            <a:spLocks noGrp="1"/>
          </p:cNvSpPr>
          <p:nvPr>
            <p:ph type="sldNum" sz="quarter" idx="10"/>
          </p:nvPr>
        </p:nvSpPr>
        <p:spPr/>
        <p:txBody>
          <a:bodyPr/>
          <a:lstStyle/>
          <a:p>
            <a:fld id="{8AE7EE44-CD9C-CF4A-9731-BC6225750AAF}" type="slidenum">
              <a:rPr lang="en-US" smtClean="0"/>
              <a:t>14</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column-based layout, you first create a column and then place boxes within those columns.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15</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16</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time we covered the basics of shiny, what is is and built a few</a:t>
            </a:r>
            <a:r>
              <a:rPr lang="en-US" baseline="0" dirty="0" smtClean="0"/>
              <a:t> basic examples. We looked at loading in external data, reactive inputs and outputs and dynamic plots. </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AE7EE44-CD9C-CF4A-9731-BC6225750AAF}" type="slidenum">
              <a:rPr lang="en-US" smtClean="0"/>
              <a:t>3</a:t>
            </a:fld>
            <a:endParaRPr lang="en-US" dirty="0"/>
          </a:p>
        </p:txBody>
      </p:sp>
    </p:spTree>
    <p:extLst>
      <p:ext uri="{BB962C8B-B14F-4D97-AF65-F5344CB8AC3E}">
        <p14:creationId xmlns:p14="http://schemas.microsoft.com/office/powerpoint/2010/main" val="278279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a:t>
            </a:r>
            <a:r>
              <a:rPr lang="en-US" baseline="0" dirty="0" smtClean="0"/>
              <a:t>dashboard takes care of all the customized stuff you would need to do with the stock shiny() package. It is responsive and implements a bootstrap framework. We’ll see more of this when use use fluidPage(). </a:t>
            </a:r>
          </a:p>
          <a:p>
            <a:endParaRPr lang="en-US" baseline="0" dirty="0" smtClean="0"/>
          </a:p>
          <a:p>
            <a:r>
              <a:rPr lang="en-US" baseline="0" dirty="0" smtClean="0"/>
              <a:t>The framework gives you conventions for creating headers, sidebars and general bodies/pages of content. This is all driven off of out of the box widgets and objects you can build from. </a:t>
            </a:r>
          </a:p>
          <a:p>
            <a:endParaRPr lang="en-US" baseline="0" dirty="0" smtClean="0"/>
          </a:p>
          <a:p>
            <a:r>
              <a:rPr lang="en-US" baseline="0" dirty="0" smtClean="0"/>
              <a:t>For a basic page, we can create a fluidPage() and then we need somewhere to put our content, so the most basic convention to use is a box(). A box can contain a table, chart, plot, map, text, anything you like. </a:t>
            </a:r>
          </a:p>
          <a:p>
            <a:endParaRPr lang="en-US" baseline="0" dirty="0" smtClean="0"/>
          </a:p>
          <a:p>
            <a:r>
              <a:rPr lang="en-US" baseline="0" dirty="0" smtClean="0"/>
              <a:t>To implement tabs much like we did the last time in Part I, we have to use a convention in shinydashboard called tabBox() and tabPanels. A tabBox creates to place for one or multiple tabs to go. You can have multiple tabBoxes() if you like. </a:t>
            </a:r>
          </a:p>
          <a:p>
            <a:endParaRPr lang="en-US" baseline="0" dirty="0" smtClean="0"/>
          </a:p>
          <a:p>
            <a:r>
              <a:rPr lang="en-US" baseline="0" dirty="0" smtClean="0"/>
              <a:t>There are some special “widgets” provided called InfoBoxes() and valueBoxes(). These are used for basic information and can be made dynamic so that colors and icons change depending on the value. They can contain values (hard-coded or dynamic), text, colors and an icon. </a:t>
            </a:r>
          </a:p>
          <a:p>
            <a:endParaRPr lang="en-US" baseline="0" dirty="0" smtClean="0"/>
          </a:p>
          <a:p>
            <a:r>
              <a:rPr lang="en-US" dirty="0" smtClean="0"/>
              <a:t>infoBox()</a:t>
            </a:r>
            <a:r>
              <a:rPr lang="en-US" baseline="0" dirty="0" smtClean="0"/>
              <a:t> is a </a:t>
            </a:r>
            <a:r>
              <a:rPr lang="en-US" dirty="0" smtClean="0"/>
              <a:t>special kind of box that is used for displaying simple numeric or text values, with an icon.</a:t>
            </a:r>
          </a:p>
          <a:p>
            <a:endParaRPr lang="en-US" dirty="0" smtClean="0"/>
          </a:p>
          <a:p>
            <a:r>
              <a:rPr lang="en-US" dirty="0" smtClean="0"/>
              <a:t>valueBoxes are similar to infoBoxes, but have a somewhat different appearance.</a:t>
            </a:r>
          </a:p>
          <a:p>
            <a:endParaRPr lang="en-US" dirty="0" smtClean="0"/>
          </a:p>
          <a:p>
            <a:r>
              <a:rPr lang="en-US" dirty="0" smtClean="0"/>
              <a:t>Layouts:</a:t>
            </a:r>
          </a:p>
          <a:p>
            <a:endParaRPr lang="en-US" dirty="0" smtClean="0"/>
          </a:p>
          <a:p>
            <a:r>
              <a:rPr lang="en-US" dirty="0" smtClean="0"/>
              <a:t>A</a:t>
            </a:r>
            <a:r>
              <a:rPr lang="en-US" baseline="0" dirty="0" smtClean="0"/>
              <a:t> fluidRow() is a simple row-based layout, this is what we will use. </a:t>
            </a:r>
          </a:p>
          <a:p>
            <a:endParaRPr lang="en-US" baseline="0" dirty="0" smtClean="0"/>
          </a:p>
          <a:p>
            <a:r>
              <a:rPr lang="en-US" baseline="0" dirty="0" smtClean="0"/>
              <a:t>A fluidRow() with column() specificed is a column-based layout. </a:t>
            </a:r>
          </a:p>
          <a:p>
            <a:endParaRPr lang="en-US" baseline="0" dirty="0" smtClean="0"/>
          </a:p>
          <a:p>
            <a:r>
              <a:rPr lang="en-US" baseline="0" dirty="0" smtClean="0"/>
              <a:t>You can specify one or the other or both, depending on your layout and what your format is. </a:t>
            </a: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4</a:t>
            </a:fld>
            <a:endParaRPr lang="en-US" dirty="0"/>
          </a:p>
        </p:txBody>
      </p:sp>
    </p:spTree>
    <p:extLst>
      <p:ext uri="{BB962C8B-B14F-4D97-AF65-F5344CB8AC3E}">
        <p14:creationId xmlns:p14="http://schemas.microsoft.com/office/powerpoint/2010/main" val="4135176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header can have a title and dropdown menus.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8</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9</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Boxes are the main building blocks of dashboard pages. A basic box can be created with the box() function, and the contents of the box can be (most) any Shiny UI content.</a:t>
            </a:r>
          </a:p>
          <a:p>
            <a:r>
              <a:rPr lang="en-US" dirty="0" smtClean="0"/>
              <a:t>In a typical dashboard, these boxes would be placed inside a fluidRow() (we’ll see more on dashboard layout later).</a:t>
            </a:r>
          </a:p>
          <a:p>
            <a:endParaRPr lang="en-US" dirty="0" smtClean="0"/>
          </a:p>
          <a:p>
            <a:r>
              <a:rPr lang="en-US" dirty="0" smtClean="0"/>
              <a:t>Basic boxes</a:t>
            </a:r>
          </a:p>
          <a:p>
            <a:r>
              <a:rPr lang="en-US" dirty="0" smtClean="0"/>
              <a:t>Boxes can have titles and header bar colors with the title and status options. The different possible statuses are shown </a:t>
            </a:r>
            <a:r>
              <a:rPr lang="en-US" dirty="0" smtClean="0">
                <a:hlinkClick r:id="rId3"/>
              </a:rPr>
              <a:t>here</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10</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Boxes are the main building blocks of dashboard pages. A basic box can be created with the box() function, and the contents of the box can be (most) any Shiny UI content.</a:t>
            </a:r>
          </a:p>
          <a:p>
            <a:r>
              <a:rPr lang="en-US" dirty="0" smtClean="0"/>
              <a:t>In a typical dashboard, these boxes would be placed inside a fluidRow() (we’ll see more on dashboard layout later).</a:t>
            </a:r>
          </a:p>
          <a:p>
            <a:endParaRPr lang="en-US" dirty="0" smtClean="0"/>
          </a:p>
          <a:p>
            <a:r>
              <a:rPr lang="en-US" dirty="0" smtClean="0"/>
              <a:t>Basic boxes</a:t>
            </a:r>
          </a:p>
          <a:p>
            <a:r>
              <a:rPr lang="en-US" dirty="0" smtClean="0"/>
              <a:t>Boxes can have titles and header bar colors with the title and status options. The different possible statuses are shown </a:t>
            </a:r>
            <a:r>
              <a:rPr lang="en-US" dirty="0" smtClean="0">
                <a:hlinkClick r:id="rId3"/>
              </a:rPr>
              <a:t>here</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11</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If you want a box to have tabs for displaying different sets of content, you can use a tabBox.</a:t>
            </a:r>
          </a:p>
          <a:p>
            <a:endParaRPr lang="en-US" dirty="0" smtClean="0"/>
          </a:p>
          <a:p>
            <a:r>
              <a:rPr lang="en-US" dirty="0" smtClean="0"/>
              <a:t>Tabbed boxes</a:t>
            </a:r>
          </a:p>
          <a:p>
            <a:r>
              <a:rPr lang="en-US" dirty="0" smtClean="0"/>
              <a:t>The code to generate this app is in the slide. A tabBox is similar to a tabsetPanel from Shiny in that it takes tabPanels as inputs, allows you to choose which tab is selected, and can be assigned an id. If id is present, you can access which tab is selected from the server; in the example below, it’s accessed with input$tabset1.</a:t>
            </a:r>
          </a:p>
          <a:p>
            <a:r>
              <a:rPr lang="en-US" dirty="0" smtClean="0"/>
              <a:t>A tabBox also has similarities to a regular box from shinydashboard, in that you can control the height, width, and title. You can also choose which side the tabs appear on, with the side argument. Note that if side="right", the tabs will be displayed in reverse order.</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12</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If you want a box to have tabs for displaying different sets of content, you can use a tabBox.</a:t>
            </a:r>
          </a:p>
          <a:p>
            <a:endParaRPr lang="en-US" dirty="0" smtClean="0"/>
          </a:p>
          <a:p>
            <a:r>
              <a:rPr lang="en-US" dirty="0" smtClean="0"/>
              <a:t>Tabbed boxes</a:t>
            </a:r>
          </a:p>
          <a:p>
            <a:r>
              <a:rPr lang="en-US" dirty="0" smtClean="0"/>
              <a:t>The code to generate this app is in the slide. A tabBox is similar to a tabsetPanel from Shiny in that it takes tabPanels as inputs, allows you to choose which tab is selected, and can be assigned an id. If id is present, you can access which tab is selected from the server; in the example below, it’s accessed with input$tabset1.</a:t>
            </a:r>
          </a:p>
          <a:p>
            <a:r>
              <a:rPr lang="en-US" dirty="0" smtClean="0"/>
              <a:t>A tabBox also has similarities to a regular box from shinydashboard, in that you can control the height, width, and title. You can also choose which side the tabs appear on, with the side argument. Note that if side="right", the tabs will be displayed in reverse order.</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13</a:t>
            </a:fld>
            <a:endParaRPr lang="en-US" dirty="0"/>
          </a:p>
        </p:txBody>
      </p:sp>
    </p:spTree>
    <p:extLst>
      <p:ext uri="{BB962C8B-B14F-4D97-AF65-F5344CB8AC3E}">
        <p14:creationId xmlns:p14="http://schemas.microsoft.com/office/powerpoint/2010/main" val="403350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245687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359901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389218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232661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965A0-E3EF-804F-8DCB-E096D2F1B7E5}" type="datetimeFigureOut">
              <a:rPr lang="en-US" smtClean="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90383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965A0-E3EF-804F-8DCB-E096D2F1B7E5}" type="datetimeFigureOut">
              <a:rPr lang="en-US" smtClean="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259595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965A0-E3EF-804F-8DCB-E096D2F1B7E5}" type="datetimeFigureOut">
              <a:rPr lang="en-US" smtClean="0"/>
              <a:t>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7049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965A0-E3EF-804F-8DCB-E096D2F1B7E5}" type="datetimeFigureOut">
              <a:rPr lang="en-US" smtClean="0"/>
              <a:t>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807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965A0-E3EF-804F-8DCB-E096D2F1B7E5}" type="datetimeFigureOut">
              <a:rPr lang="en-US" smtClean="0"/>
              <a:t>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37291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370835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3218724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965A0-E3EF-804F-8DCB-E096D2F1B7E5}" type="datetimeFigureOut">
              <a:rPr lang="en-US" smtClean="0"/>
              <a:t>6/20/17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CCCC8-92CB-DF4A-A37D-0D8A126F21F1}" type="slidenum">
              <a:rPr lang="en-US" smtClean="0"/>
              <a:t>‹#›</a:t>
            </a:fld>
            <a:endParaRPr lang="en-US" dirty="0"/>
          </a:p>
        </p:txBody>
      </p:sp>
    </p:spTree>
    <p:extLst>
      <p:ext uri="{BB962C8B-B14F-4D97-AF65-F5344CB8AC3E}">
        <p14:creationId xmlns:p14="http://schemas.microsoft.com/office/powerpoint/2010/main" val="290277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hyperlink" Target="https://shiny.rstudio.com/tutorial/" TargetMode="External"/><Relationship Id="rId4" Type="http://schemas.openxmlformats.org/officeDocument/2006/relationships/hyperlink" Target="https://www.rstudio.com/products/shiny/shiny-user-showcase/" TargetMode="External"/><Relationship Id="rId5" Type="http://schemas.openxmlformats.org/officeDocument/2006/relationships/hyperlink" Target="https://www.shinyapps.io/" TargetMode="External"/><Relationship Id="rId6" Type="http://schemas.openxmlformats.org/officeDocument/2006/relationships/hyperlink" Target="https://rstudio.github.io/shinydashboard/" TargetMode="External"/><Relationship Id="rId7" Type="http://schemas.openxmlformats.org/officeDocument/2006/relationships/hyperlink" Target="https://github.com/cabradbury/shiny-apps-part1" TargetMode="External"/><Relationship Id="rId1" Type="http://schemas.openxmlformats.org/officeDocument/2006/relationships/slideLayout" Target="../slideLayouts/slideLayout2.xml"/><Relationship Id="rId2" Type="http://schemas.openxmlformats.org/officeDocument/2006/relationships/hyperlink" Target="https://www.rstudio.com/products/shin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Shiny Application Development</a:t>
            </a:r>
            <a:endParaRPr lang="en-US" dirty="0"/>
          </a:p>
        </p:txBody>
      </p:sp>
      <p:sp>
        <p:nvSpPr>
          <p:cNvPr id="3" name="Subtitle 2"/>
          <p:cNvSpPr>
            <a:spLocks noGrp="1"/>
          </p:cNvSpPr>
          <p:nvPr>
            <p:ph type="subTitle" idx="1"/>
          </p:nvPr>
        </p:nvSpPr>
        <p:spPr>
          <a:xfrm>
            <a:off x="1371600" y="3469518"/>
            <a:ext cx="6400800" cy="2651836"/>
          </a:xfrm>
        </p:spPr>
        <p:txBody>
          <a:bodyPr>
            <a:normAutofit fontScale="92500" lnSpcReduction="10000"/>
          </a:bodyPr>
          <a:lstStyle/>
          <a:p>
            <a:r>
              <a:rPr lang="en-US" dirty="0" smtClean="0"/>
              <a:t>Part </a:t>
            </a:r>
            <a:r>
              <a:rPr lang="en-US" dirty="0" smtClean="0"/>
              <a:t>II</a:t>
            </a:r>
            <a:endParaRPr lang="en-US" dirty="0" smtClean="0"/>
          </a:p>
          <a:p>
            <a:endParaRPr lang="en-US" dirty="0" smtClean="0"/>
          </a:p>
          <a:p>
            <a:r>
              <a:rPr lang="en-US" dirty="0" smtClean="0"/>
              <a:t>Charles Bradbury</a:t>
            </a:r>
            <a:endParaRPr lang="en-US" dirty="0"/>
          </a:p>
          <a:p>
            <a:r>
              <a:rPr lang="en-US" dirty="0" smtClean="0"/>
              <a:t>Phoenix R Users Group</a:t>
            </a:r>
          </a:p>
          <a:p>
            <a:r>
              <a:rPr lang="en-US" dirty="0" smtClean="0"/>
              <a:t>June 20, </a:t>
            </a:r>
            <a:r>
              <a:rPr lang="en-US" dirty="0" smtClean="0"/>
              <a:t>2017</a:t>
            </a:r>
            <a:endParaRPr lang="en-US" dirty="0"/>
          </a:p>
        </p:txBody>
      </p:sp>
      <p:pic>
        <p:nvPicPr>
          <p:cNvPr id="5" name="Picture 4"/>
          <p:cNvPicPr>
            <a:picLocks noChangeAspect="1"/>
          </p:cNvPicPr>
          <p:nvPr/>
        </p:nvPicPr>
        <p:blipFill>
          <a:blip r:embed="rId2"/>
          <a:stretch>
            <a:fillRect/>
          </a:stretch>
        </p:blipFill>
        <p:spPr>
          <a:xfrm>
            <a:off x="3481349" y="538588"/>
            <a:ext cx="2164045" cy="1961325"/>
          </a:xfrm>
          <a:prstGeom prst="rect">
            <a:avLst/>
          </a:prstGeom>
        </p:spPr>
      </p:pic>
    </p:spTree>
    <p:extLst>
      <p:ext uri="{BB962C8B-B14F-4D97-AF65-F5344CB8AC3E}">
        <p14:creationId xmlns:p14="http://schemas.microsoft.com/office/powerpoint/2010/main" val="3568265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Body</a:t>
            </a:r>
            <a:endParaRPr lang="en-US" dirty="0"/>
          </a:p>
        </p:txBody>
      </p:sp>
      <p:sp>
        <p:nvSpPr>
          <p:cNvPr id="4" name="TextBox 3"/>
          <p:cNvSpPr txBox="1"/>
          <p:nvPr/>
        </p:nvSpPr>
        <p:spPr>
          <a:xfrm>
            <a:off x="457200" y="1171197"/>
            <a:ext cx="5537200" cy="584776"/>
          </a:xfrm>
          <a:prstGeom prst="rect">
            <a:avLst/>
          </a:prstGeom>
          <a:noFill/>
        </p:spPr>
        <p:txBody>
          <a:bodyPr wrap="square" rtlCol="0">
            <a:spAutoFit/>
          </a:bodyPr>
          <a:lstStyle/>
          <a:p>
            <a:pPr marL="342900" indent="-342900">
              <a:buFont typeface="Arial"/>
              <a:buChar char="•"/>
            </a:pPr>
            <a:r>
              <a:rPr lang="en-US" sz="3200" dirty="0" smtClean="0"/>
              <a:t>Boxes</a:t>
            </a:r>
          </a:p>
        </p:txBody>
      </p:sp>
      <p:pic>
        <p:nvPicPr>
          <p:cNvPr id="5" name="Picture 4"/>
          <p:cNvPicPr>
            <a:picLocks noChangeAspect="1"/>
          </p:cNvPicPr>
          <p:nvPr/>
        </p:nvPicPr>
        <p:blipFill>
          <a:blip r:embed="rId3"/>
          <a:stretch>
            <a:fillRect/>
          </a:stretch>
        </p:blipFill>
        <p:spPr>
          <a:xfrm>
            <a:off x="2984500" y="1107697"/>
            <a:ext cx="5643418" cy="2387600"/>
          </a:xfrm>
          <a:prstGeom prst="rect">
            <a:avLst/>
          </a:prstGeom>
        </p:spPr>
      </p:pic>
      <p:pic>
        <p:nvPicPr>
          <p:cNvPr id="6" name="Picture 5" descr="Screen Shot 2017-06-20 at 4.04.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0718" y="3647697"/>
            <a:ext cx="5448300" cy="2984500"/>
          </a:xfrm>
          <a:prstGeom prst="rect">
            <a:avLst/>
          </a:prstGeom>
        </p:spPr>
      </p:pic>
    </p:spTree>
    <p:extLst>
      <p:ext uri="{BB962C8B-B14F-4D97-AF65-F5344CB8AC3E}">
        <p14:creationId xmlns:p14="http://schemas.microsoft.com/office/powerpoint/2010/main" val="42179849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Body</a:t>
            </a:r>
            <a:endParaRPr lang="en-US" dirty="0"/>
          </a:p>
        </p:txBody>
      </p:sp>
      <p:sp>
        <p:nvSpPr>
          <p:cNvPr id="4" name="TextBox 3"/>
          <p:cNvSpPr txBox="1"/>
          <p:nvPr/>
        </p:nvSpPr>
        <p:spPr>
          <a:xfrm>
            <a:off x="457200" y="1171197"/>
            <a:ext cx="5537200" cy="1569660"/>
          </a:xfrm>
          <a:prstGeom prst="rect">
            <a:avLst/>
          </a:prstGeom>
          <a:noFill/>
        </p:spPr>
        <p:txBody>
          <a:bodyPr wrap="square" rtlCol="0">
            <a:spAutoFit/>
          </a:bodyPr>
          <a:lstStyle/>
          <a:p>
            <a:pPr marL="342900" indent="-342900">
              <a:buFont typeface="Arial"/>
              <a:buChar char="•"/>
            </a:pPr>
            <a:r>
              <a:rPr lang="en-US" sz="3200" dirty="0" smtClean="0"/>
              <a:t>Boxes</a:t>
            </a:r>
          </a:p>
          <a:p>
            <a:pPr marL="800100" lvl="1" indent="-342900">
              <a:buFont typeface="Arial"/>
              <a:buChar char="•"/>
            </a:pPr>
            <a:r>
              <a:rPr lang="en-US" sz="3200" dirty="0" smtClean="0"/>
              <a:t>Colors</a:t>
            </a:r>
          </a:p>
          <a:p>
            <a:pPr marL="800100" lvl="1" indent="-342900">
              <a:buFont typeface="Arial"/>
              <a:buChar char="•"/>
            </a:pPr>
            <a:r>
              <a:rPr lang="en-US" sz="3200" dirty="0" smtClean="0"/>
              <a:t>Titles</a:t>
            </a:r>
          </a:p>
        </p:txBody>
      </p:sp>
      <p:pic>
        <p:nvPicPr>
          <p:cNvPr id="3" name="Picture 2"/>
          <p:cNvPicPr>
            <a:picLocks noChangeAspect="1"/>
          </p:cNvPicPr>
          <p:nvPr/>
        </p:nvPicPr>
        <p:blipFill>
          <a:blip r:embed="rId3"/>
          <a:stretch>
            <a:fillRect/>
          </a:stretch>
        </p:blipFill>
        <p:spPr>
          <a:xfrm>
            <a:off x="3073400" y="1120398"/>
            <a:ext cx="5816600" cy="2613402"/>
          </a:xfrm>
          <a:prstGeom prst="rect">
            <a:avLst/>
          </a:prstGeom>
        </p:spPr>
      </p:pic>
      <p:pic>
        <p:nvPicPr>
          <p:cNvPr id="7" name="Picture 6" descr="Screen Shot 2017-06-20 at 4.14.2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3860444"/>
            <a:ext cx="5765800" cy="2876700"/>
          </a:xfrm>
          <a:prstGeom prst="rect">
            <a:avLst/>
          </a:prstGeom>
        </p:spPr>
      </p:pic>
    </p:spTree>
    <p:extLst>
      <p:ext uri="{BB962C8B-B14F-4D97-AF65-F5344CB8AC3E}">
        <p14:creationId xmlns:p14="http://schemas.microsoft.com/office/powerpoint/2010/main" val="31512850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Body</a:t>
            </a:r>
            <a:endParaRPr lang="en-US" dirty="0"/>
          </a:p>
        </p:txBody>
      </p:sp>
      <p:sp>
        <p:nvSpPr>
          <p:cNvPr id="4" name="TextBox 3"/>
          <p:cNvSpPr txBox="1"/>
          <p:nvPr/>
        </p:nvSpPr>
        <p:spPr>
          <a:xfrm>
            <a:off x="457200" y="1171197"/>
            <a:ext cx="5537200" cy="830997"/>
          </a:xfrm>
          <a:prstGeom prst="rect">
            <a:avLst/>
          </a:prstGeom>
          <a:noFill/>
        </p:spPr>
        <p:txBody>
          <a:bodyPr wrap="square" rtlCol="0">
            <a:spAutoFit/>
          </a:bodyPr>
          <a:lstStyle/>
          <a:p>
            <a:pPr marL="342900" indent="-342900">
              <a:buFont typeface="Arial"/>
              <a:buChar char="•"/>
            </a:pPr>
            <a:r>
              <a:rPr lang="en-US" sz="2400" dirty="0" smtClean="0"/>
              <a:t>tabBox</a:t>
            </a:r>
            <a:r>
              <a:rPr lang="en-US" sz="2400" dirty="0" smtClean="0"/>
              <a:t>()</a:t>
            </a:r>
          </a:p>
          <a:p>
            <a:pPr marL="342900" indent="-342900">
              <a:buFont typeface="Arial"/>
              <a:buChar char="•"/>
            </a:pPr>
            <a:r>
              <a:rPr lang="en-US" sz="2400" dirty="0" smtClean="0"/>
              <a:t>tabPanel</a:t>
            </a:r>
            <a:r>
              <a:rPr lang="en-US" sz="2400" dirty="0" smtClean="0"/>
              <a:t>()</a:t>
            </a:r>
            <a:endParaRPr lang="en-US" sz="2400" dirty="0"/>
          </a:p>
        </p:txBody>
      </p:sp>
      <p:pic>
        <p:nvPicPr>
          <p:cNvPr id="9" name="Picture 8"/>
          <p:cNvPicPr>
            <a:picLocks noChangeAspect="1"/>
          </p:cNvPicPr>
          <p:nvPr/>
        </p:nvPicPr>
        <p:blipFill>
          <a:blip r:embed="rId3"/>
          <a:stretch>
            <a:fillRect/>
          </a:stretch>
        </p:blipFill>
        <p:spPr>
          <a:xfrm>
            <a:off x="4165600" y="1171197"/>
            <a:ext cx="4810408" cy="2918202"/>
          </a:xfrm>
          <a:prstGeom prst="rect">
            <a:avLst/>
          </a:prstGeom>
        </p:spPr>
      </p:pic>
      <p:pic>
        <p:nvPicPr>
          <p:cNvPr id="10" name="Picture 9" descr="Screen Shot 2017-06-20 at 4.08.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2400300"/>
            <a:ext cx="4466471" cy="4152900"/>
          </a:xfrm>
          <a:prstGeom prst="rect">
            <a:avLst/>
          </a:prstGeom>
        </p:spPr>
      </p:pic>
    </p:spTree>
    <p:extLst>
      <p:ext uri="{BB962C8B-B14F-4D97-AF65-F5344CB8AC3E}">
        <p14:creationId xmlns:p14="http://schemas.microsoft.com/office/powerpoint/2010/main" val="34181943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Body</a:t>
            </a:r>
            <a:endParaRPr lang="en-US" dirty="0"/>
          </a:p>
        </p:txBody>
      </p:sp>
      <p:sp>
        <p:nvSpPr>
          <p:cNvPr id="4" name="TextBox 3"/>
          <p:cNvSpPr txBox="1"/>
          <p:nvPr/>
        </p:nvSpPr>
        <p:spPr>
          <a:xfrm>
            <a:off x="457200" y="1171197"/>
            <a:ext cx="5537200" cy="3046988"/>
          </a:xfrm>
          <a:prstGeom prst="rect">
            <a:avLst/>
          </a:prstGeom>
          <a:noFill/>
        </p:spPr>
        <p:txBody>
          <a:bodyPr wrap="square" rtlCol="0">
            <a:spAutoFit/>
          </a:bodyPr>
          <a:lstStyle/>
          <a:p>
            <a:pPr marL="342900" indent="-342900">
              <a:buFont typeface="Arial"/>
              <a:buChar char="•"/>
            </a:pPr>
            <a:r>
              <a:rPr lang="en-US" sz="2400" dirty="0" smtClean="0"/>
              <a:t>infoBox</a:t>
            </a:r>
            <a:r>
              <a:rPr lang="en-US" sz="2400" dirty="0" smtClean="0"/>
              <a:t>()</a:t>
            </a:r>
          </a:p>
          <a:p>
            <a:pPr marL="342900" indent="-342900">
              <a:buFont typeface="Arial"/>
              <a:buChar char="•"/>
            </a:pPr>
            <a:endParaRPr lang="en-US" sz="2400" dirty="0" smtClean="0"/>
          </a:p>
          <a:p>
            <a:pPr marL="342900" indent="-342900">
              <a:buFont typeface="Arial"/>
              <a:buChar char="•"/>
            </a:pPr>
            <a:endParaRPr lang="en-US" sz="2400" dirty="0"/>
          </a:p>
          <a:p>
            <a:pPr marL="342900" indent="-342900">
              <a:buFont typeface="Arial"/>
              <a:buChar char="•"/>
            </a:pPr>
            <a:endParaRPr lang="en-US" sz="2400" dirty="0" smtClean="0"/>
          </a:p>
          <a:p>
            <a:pPr marL="342900" indent="-342900">
              <a:buFont typeface="Arial"/>
              <a:buChar char="•"/>
            </a:pPr>
            <a:endParaRPr lang="en-US" sz="2400" dirty="0"/>
          </a:p>
          <a:p>
            <a:pPr marL="342900" indent="-342900">
              <a:buFont typeface="Arial"/>
              <a:buChar char="•"/>
            </a:pPr>
            <a:endParaRPr lang="en-US" sz="2400" dirty="0" smtClean="0"/>
          </a:p>
          <a:p>
            <a:pPr marL="342900" indent="-342900">
              <a:buFont typeface="Arial"/>
              <a:buChar char="•"/>
            </a:pPr>
            <a:endParaRPr lang="en-US" sz="2400" dirty="0"/>
          </a:p>
          <a:p>
            <a:pPr marL="342900" indent="-342900">
              <a:buFont typeface="Arial"/>
              <a:buChar char="•"/>
            </a:pPr>
            <a:r>
              <a:rPr lang="en-US" sz="2400" dirty="0" smtClean="0"/>
              <a:t>valueBox</a:t>
            </a:r>
            <a:r>
              <a:rPr lang="en-US" sz="2400" dirty="0" smtClean="0"/>
              <a:t>()</a:t>
            </a:r>
            <a:endParaRPr lang="en-US" sz="2400" dirty="0"/>
          </a:p>
        </p:txBody>
      </p:sp>
      <p:pic>
        <p:nvPicPr>
          <p:cNvPr id="3" name="Picture 2"/>
          <p:cNvPicPr>
            <a:picLocks noChangeAspect="1"/>
          </p:cNvPicPr>
          <p:nvPr/>
        </p:nvPicPr>
        <p:blipFill>
          <a:blip r:embed="rId3"/>
          <a:stretch>
            <a:fillRect/>
          </a:stretch>
        </p:blipFill>
        <p:spPr>
          <a:xfrm>
            <a:off x="2654300" y="1209297"/>
            <a:ext cx="6299200" cy="1817077"/>
          </a:xfrm>
          <a:prstGeom prst="rect">
            <a:avLst/>
          </a:prstGeom>
        </p:spPr>
      </p:pic>
      <p:pic>
        <p:nvPicPr>
          <p:cNvPr id="5" name="Picture 4"/>
          <p:cNvPicPr>
            <a:picLocks noChangeAspect="1"/>
          </p:cNvPicPr>
          <p:nvPr/>
        </p:nvPicPr>
        <p:blipFill>
          <a:blip r:embed="rId4"/>
          <a:stretch>
            <a:fillRect/>
          </a:stretch>
        </p:blipFill>
        <p:spPr>
          <a:xfrm>
            <a:off x="939800" y="4610100"/>
            <a:ext cx="7264400" cy="1257300"/>
          </a:xfrm>
          <a:prstGeom prst="rect">
            <a:avLst/>
          </a:prstGeom>
        </p:spPr>
      </p:pic>
    </p:spTree>
    <p:extLst>
      <p:ext uri="{BB962C8B-B14F-4D97-AF65-F5344CB8AC3E}">
        <p14:creationId xmlns:p14="http://schemas.microsoft.com/office/powerpoint/2010/main" val="1340249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fluidRow</a:t>
            </a:r>
            <a:r>
              <a:rPr lang="en-US" dirty="0" smtClean="0"/>
              <a:t>()</a:t>
            </a:r>
            <a:endParaRPr lang="en-US" dirty="0"/>
          </a:p>
        </p:txBody>
      </p:sp>
      <p:pic>
        <p:nvPicPr>
          <p:cNvPr id="5" name="Picture 4"/>
          <p:cNvPicPr>
            <a:picLocks noChangeAspect="1"/>
          </p:cNvPicPr>
          <p:nvPr/>
        </p:nvPicPr>
        <p:blipFill>
          <a:blip r:embed="rId3"/>
          <a:stretch>
            <a:fillRect/>
          </a:stretch>
        </p:blipFill>
        <p:spPr>
          <a:xfrm>
            <a:off x="330200" y="1485900"/>
            <a:ext cx="3710190" cy="3556000"/>
          </a:xfrm>
          <a:prstGeom prst="rect">
            <a:avLst/>
          </a:prstGeom>
        </p:spPr>
      </p:pic>
      <p:pic>
        <p:nvPicPr>
          <p:cNvPr id="6" name="Picture 5" descr="Screen Shot 2017-06-20 at 3.41.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8800" y="1137022"/>
            <a:ext cx="4610100" cy="5530477"/>
          </a:xfrm>
          <a:prstGeom prst="rect">
            <a:avLst/>
          </a:prstGeom>
        </p:spPr>
      </p:pic>
    </p:spTree>
    <p:extLst>
      <p:ext uri="{BB962C8B-B14F-4D97-AF65-F5344CB8AC3E}">
        <p14:creationId xmlns:p14="http://schemas.microsoft.com/office/powerpoint/2010/main" val="10550359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column()</a:t>
            </a:r>
            <a:endParaRPr lang="en-US" dirty="0"/>
          </a:p>
        </p:txBody>
      </p:sp>
      <p:pic>
        <p:nvPicPr>
          <p:cNvPr id="3" name="Picture 2"/>
          <p:cNvPicPr>
            <a:picLocks noChangeAspect="1"/>
          </p:cNvPicPr>
          <p:nvPr/>
        </p:nvPicPr>
        <p:blipFill>
          <a:blip r:embed="rId3"/>
          <a:stretch>
            <a:fillRect/>
          </a:stretch>
        </p:blipFill>
        <p:spPr>
          <a:xfrm>
            <a:off x="139700" y="1460500"/>
            <a:ext cx="4331089" cy="4038600"/>
          </a:xfrm>
          <a:prstGeom prst="rect">
            <a:avLst/>
          </a:prstGeom>
        </p:spPr>
      </p:pic>
      <p:pic>
        <p:nvPicPr>
          <p:cNvPr id="4" name="Picture 3" descr="Screen Shot 2017-06-20 at 3.44.4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3300" y="1028656"/>
            <a:ext cx="4165600" cy="5778543"/>
          </a:xfrm>
          <a:prstGeom prst="rect">
            <a:avLst/>
          </a:prstGeom>
        </p:spPr>
      </p:pic>
    </p:spTree>
    <p:extLst>
      <p:ext uri="{BB962C8B-B14F-4D97-AF65-F5344CB8AC3E}">
        <p14:creationId xmlns:p14="http://schemas.microsoft.com/office/powerpoint/2010/main" val="32811080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Mixed </a:t>
            </a:r>
            <a:r>
              <a:rPr lang="en-US" dirty="0" smtClean="0"/>
              <a:t>fluidRow</a:t>
            </a:r>
            <a:r>
              <a:rPr lang="en-US" dirty="0" smtClean="0"/>
              <a:t>() and columns()</a:t>
            </a:r>
            <a:endParaRPr lang="en-US" dirty="0"/>
          </a:p>
        </p:txBody>
      </p:sp>
      <p:pic>
        <p:nvPicPr>
          <p:cNvPr id="5" name="Picture 4"/>
          <p:cNvPicPr>
            <a:picLocks noChangeAspect="1"/>
          </p:cNvPicPr>
          <p:nvPr/>
        </p:nvPicPr>
        <p:blipFill>
          <a:blip r:embed="rId3"/>
          <a:stretch>
            <a:fillRect/>
          </a:stretch>
        </p:blipFill>
        <p:spPr>
          <a:xfrm>
            <a:off x="241300" y="1653797"/>
            <a:ext cx="3973976" cy="3705603"/>
          </a:xfrm>
          <a:prstGeom prst="rect">
            <a:avLst/>
          </a:prstGeom>
        </p:spPr>
      </p:pic>
      <p:pic>
        <p:nvPicPr>
          <p:cNvPr id="6" name="Picture 5" descr="Screen Shot 2017-06-20 at 3.46.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2264" y="1044196"/>
            <a:ext cx="3888636" cy="5793275"/>
          </a:xfrm>
          <a:prstGeom prst="rect">
            <a:avLst/>
          </a:prstGeom>
        </p:spPr>
      </p:pic>
    </p:spTree>
    <p:extLst>
      <p:ext uri="{BB962C8B-B14F-4D97-AF65-F5344CB8AC3E}">
        <p14:creationId xmlns:p14="http://schemas.microsoft.com/office/powerpoint/2010/main" val="7398426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 Resources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Shiny Home Page</a:t>
            </a:r>
          </a:p>
          <a:p>
            <a:pPr marL="457200" lvl="1" indent="0">
              <a:buNone/>
            </a:pPr>
            <a:r>
              <a:rPr lang="en-US" sz="1600" dirty="0" smtClean="0">
                <a:hlinkClick r:id="rId2"/>
              </a:rPr>
              <a:t>https://www.rstudio.com/products/shiny/</a:t>
            </a:r>
            <a:endParaRPr lang="en-US" sz="1600" dirty="0" smtClean="0"/>
          </a:p>
          <a:p>
            <a:pPr marL="400050"/>
            <a:r>
              <a:rPr lang="en-US" sz="2000" dirty="0" smtClean="0"/>
              <a:t>Tutorials (Web and Video)</a:t>
            </a:r>
          </a:p>
          <a:p>
            <a:pPr marL="514350" lvl="1" indent="0">
              <a:buNone/>
            </a:pPr>
            <a:r>
              <a:rPr lang="en-US" sz="1600" dirty="0" smtClean="0">
                <a:hlinkClick r:id="rId3"/>
              </a:rPr>
              <a:t>https://shiny.rstudio.com/tutorial/</a:t>
            </a:r>
            <a:endParaRPr lang="en-US" sz="1600" dirty="0" smtClean="0"/>
          </a:p>
          <a:p>
            <a:pPr marL="400050"/>
            <a:r>
              <a:rPr lang="en-US" sz="2000" dirty="0" smtClean="0"/>
              <a:t>Shiny Showcase (Examples)</a:t>
            </a:r>
          </a:p>
          <a:p>
            <a:pPr marL="514350" lvl="1" indent="0">
              <a:buNone/>
            </a:pPr>
            <a:r>
              <a:rPr lang="en-US" sz="1600" dirty="0" smtClean="0">
                <a:hlinkClick r:id="rId4"/>
              </a:rPr>
              <a:t>https://www.rstudio.com/products/shiny/shiny-user-showcase/</a:t>
            </a:r>
            <a:endParaRPr lang="en-US" sz="1600" dirty="0" smtClean="0"/>
          </a:p>
          <a:p>
            <a:pPr marL="457200"/>
            <a:r>
              <a:rPr lang="en-US" sz="2000" dirty="0" smtClean="0"/>
              <a:t>Shinyapps.io</a:t>
            </a:r>
            <a:r>
              <a:rPr lang="en-US" sz="2000" dirty="0" smtClean="0"/>
              <a:t> (Hosting – Free and Paid)</a:t>
            </a:r>
          </a:p>
          <a:p>
            <a:pPr marL="571500" lvl="1" indent="0">
              <a:buNone/>
            </a:pPr>
            <a:r>
              <a:rPr lang="en-US" sz="1600" dirty="0" smtClean="0">
                <a:hlinkClick r:id="rId5"/>
              </a:rPr>
              <a:t>https://www.shinyapps.io</a:t>
            </a:r>
            <a:r>
              <a:rPr lang="en-US" sz="1600" dirty="0" smtClean="0">
                <a:hlinkClick r:id="rId5"/>
              </a:rPr>
              <a:t>/</a:t>
            </a:r>
            <a:endParaRPr lang="en-US" sz="1600" dirty="0" smtClean="0"/>
          </a:p>
          <a:p>
            <a:pPr marL="457200"/>
            <a:r>
              <a:rPr lang="en-US" sz="2000" dirty="0" smtClean="0"/>
              <a:t>Shinydashboard</a:t>
            </a:r>
            <a:endParaRPr lang="en-US" sz="2000" dirty="0" smtClean="0"/>
          </a:p>
          <a:p>
            <a:pPr marL="571500" lvl="1" indent="0">
              <a:buNone/>
            </a:pPr>
            <a:r>
              <a:rPr lang="en-US" sz="1600" dirty="0">
                <a:hlinkClick r:id="rId6"/>
              </a:rPr>
              <a:t>https://rstudio.github.io/shinydashboard</a:t>
            </a:r>
            <a:r>
              <a:rPr lang="en-US" sz="1600" dirty="0" smtClean="0">
                <a:hlinkClick r:id="rId6"/>
              </a:rPr>
              <a:t>/</a:t>
            </a:r>
            <a:endParaRPr lang="en-US" sz="1600" dirty="0" smtClean="0"/>
          </a:p>
          <a:p>
            <a:pPr marL="571500" lvl="1" indent="0">
              <a:buNone/>
            </a:pPr>
            <a:endParaRPr lang="en-US" sz="1600" dirty="0"/>
          </a:p>
          <a:p>
            <a:pPr marL="571500" lvl="1" indent="0">
              <a:buNone/>
            </a:pPr>
            <a:endParaRPr lang="en-US" sz="1600" dirty="0" smtClean="0"/>
          </a:p>
          <a:p>
            <a:pPr marL="514350"/>
            <a:r>
              <a:rPr lang="en-US" sz="2000" dirty="0" smtClean="0"/>
              <a:t>This Presentation &amp; All Code</a:t>
            </a:r>
          </a:p>
          <a:p>
            <a:pPr marL="628650" lvl="1" indent="0">
              <a:buNone/>
            </a:pPr>
            <a:r>
              <a:rPr lang="en-US" sz="1600" dirty="0" smtClean="0">
                <a:hlinkClick r:id="rId7"/>
              </a:rPr>
              <a:t>https://github.com/cabradbury/shiny-apps-part1</a:t>
            </a:r>
            <a:endParaRPr lang="en-US" sz="1600" dirty="0" smtClean="0"/>
          </a:p>
          <a:p>
            <a:pPr marL="628650" lvl="1" indent="0">
              <a:buNone/>
            </a:pPr>
            <a:endParaRPr lang="en-US" sz="1600" dirty="0" smtClean="0"/>
          </a:p>
        </p:txBody>
      </p:sp>
    </p:spTree>
    <p:extLst>
      <p:ext uri="{BB962C8B-B14F-4D97-AF65-F5344CB8AC3E}">
        <p14:creationId xmlns:p14="http://schemas.microsoft.com/office/powerpoint/2010/main" val="29230279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Review</a:t>
            </a:r>
          </a:p>
          <a:p>
            <a:pPr marL="514350" indent="-514350">
              <a:buFont typeface="+mj-lt"/>
              <a:buAutoNum type="arabicPeriod"/>
            </a:pPr>
            <a:r>
              <a:rPr lang="en-US" dirty="0" smtClean="0"/>
              <a:t>ShinyDashboard</a:t>
            </a:r>
            <a:endParaRPr lang="en-US" dirty="0" smtClean="0"/>
          </a:p>
          <a:p>
            <a:pPr marL="914400" lvl="1" indent="-514350">
              <a:buFont typeface="+mj-lt"/>
              <a:buAutoNum type="alphaLcPeriod"/>
            </a:pPr>
            <a:r>
              <a:rPr lang="en-US" dirty="0" smtClean="0"/>
              <a:t>Structure</a:t>
            </a:r>
          </a:p>
          <a:p>
            <a:pPr marL="914400" lvl="1" indent="-514350">
              <a:buFont typeface="+mj-lt"/>
              <a:buAutoNum type="alphaLcPeriod"/>
            </a:pPr>
            <a:r>
              <a:rPr lang="en-US" dirty="0" smtClean="0"/>
              <a:t>Header</a:t>
            </a:r>
          </a:p>
          <a:p>
            <a:pPr marL="914400" lvl="1" indent="-514350">
              <a:buFont typeface="+mj-lt"/>
              <a:buAutoNum type="alphaLcPeriod"/>
            </a:pPr>
            <a:r>
              <a:rPr lang="en-US" dirty="0" smtClean="0"/>
              <a:t>Sidebar</a:t>
            </a:r>
          </a:p>
          <a:p>
            <a:pPr marL="914400" lvl="1" indent="-514350">
              <a:buFont typeface="+mj-lt"/>
              <a:buAutoNum type="alphaLcPeriod"/>
            </a:pPr>
            <a:r>
              <a:rPr lang="en-US" dirty="0" smtClean="0"/>
              <a:t>Page</a:t>
            </a:r>
          </a:p>
          <a:p>
            <a:pPr marL="514350" indent="-514350">
              <a:buFont typeface="+mj-lt"/>
              <a:buAutoNum type="arabicPeriod"/>
            </a:pPr>
            <a:r>
              <a:rPr lang="en-US" dirty="0"/>
              <a:t>f</a:t>
            </a:r>
            <a:r>
              <a:rPr lang="en-US" dirty="0" smtClean="0"/>
              <a:t>luidRow</a:t>
            </a:r>
            <a:r>
              <a:rPr lang="en-US" dirty="0" smtClean="0"/>
              <a:t>(), column()</a:t>
            </a:r>
          </a:p>
          <a:p>
            <a:pPr marL="514350" indent="-514350">
              <a:buFont typeface="+mj-lt"/>
              <a:buAutoNum type="arabicPeriod"/>
            </a:pPr>
            <a:r>
              <a:rPr lang="en-US" dirty="0" smtClean="0"/>
              <a:t>tabBox</a:t>
            </a:r>
            <a:r>
              <a:rPr lang="en-US" dirty="0" smtClean="0"/>
              <a:t>() / </a:t>
            </a:r>
            <a:r>
              <a:rPr lang="en-US" dirty="0" smtClean="0"/>
              <a:t>tabPanel</a:t>
            </a:r>
            <a:r>
              <a:rPr lang="en-US" dirty="0" smtClean="0"/>
              <a:t>(), </a:t>
            </a:r>
            <a:r>
              <a:rPr lang="en-US" dirty="0" smtClean="0"/>
              <a:t>infoBox</a:t>
            </a:r>
            <a:r>
              <a:rPr lang="en-US" dirty="0" smtClean="0"/>
              <a:t>(), </a:t>
            </a:r>
            <a:r>
              <a:rPr lang="en-US" dirty="0" smtClean="0"/>
              <a:t>valueBox</a:t>
            </a:r>
            <a:r>
              <a:rPr lang="en-US" dirty="0" smtClean="0"/>
              <a:t>()</a:t>
            </a:r>
            <a:endParaRPr lang="en-US" dirty="0" smtClean="0"/>
          </a:p>
          <a:p>
            <a:pPr marL="514350" indent="-514350">
              <a:buFont typeface="+mj-lt"/>
              <a:buAutoNum type="arabicPeriod"/>
            </a:pPr>
            <a:r>
              <a:rPr lang="en-US" dirty="0" smtClean="0"/>
              <a:t>Plotly</a:t>
            </a:r>
            <a:r>
              <a:rPr lang="en-US" dirty="0" smtClean="0"/>
              <a:t> &amp; Shiny</a:t>
            </a:r>
            <a:endParaRPr lang="en-US" dirty="0" smtClean="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2858246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Last Time</a:t>
            </a:r>
            <a:endParaRPr lang="en-US" dirty="0"/>
          </a:p>
        </p:txBody>
      </p:sp>
      <p:sp>
        <p:nvSpPr>
          <p:cNvPr id="3" name="Content Placeholder 2"/>
          <p:cNvSpPr>
            <a:spLocks noGrp="1"/>
          </p:cNvSpPr>
          <p:nvPr>
            <p:ph idx="1"/>
          </p:nvPr>
        </p:nvSpPr>
        <p:spPr/>
        <p:txBody>
          <a:bodyPr>
            <a:normAutofit/>
          </a:bodyPr>
          <a:lstStyle/>
          <a:p>
            <a:r>
              <a:rPr lang="en-US" dirty="0" smtClean="0"/>
              <a:t>What shiny is</a:t>
            </a:r>
          </a:p>
          <a:p>
            <a:r>
              <a:rPr lang="en-US" dirty="0" smtClean="0"/>
              <a:t>Structure of an application</a:t>
            </a:r>
          </a:p>
          <a:p>
            <a:r>
              <a:rPr lang="en-US" dirty="0" smtClean="0"/>
              <a:t>Reactive Inputs and Outputs</a:t>
            </a:r>
          </a:p>
          <a:p>
            <a:r>
              <a:rPr lang="en-US" dirty="0" smtClean="0"/>
              <a:t>Basic Examples</a:t>
            </a:r>
            <a:endParaRPr lang="en-US" dirty="0" smtClean="0"/>
          </a:p>
          <a:p>
            <a:endParaRPr lang="en-US" dirty="0"/>
          </a:p>
        </p:txBody>
      </p:sp>
    </p:spTree>
    <p:extLst>
      <p:ext uri="{BB962C8B-B14F-4D97-AF65-F5344CB8AC3E}">
        <p14:creationId xmlns:p14="http://schemas.microsoft.com/office/powerpoint/2010/main" val="31711089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shinydashboard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Provides rapid dashboard deployment</a:t>
            </a:r>
            <a:endParaRPr lang="en-US" dirty="0" smtClean="0"/>
          </a:p>
          <a:p>
            <a:r>
              <a:rPr lang="en-US" dirty="0" smtClean="0"/>
              <a:t>Implements bootstrap and responsiveness</a:t>
            </a:r>
            <a:endParaRPr lang="en-US" dirty="0" smtClean="0"/>
          </a:p>
          <a:p>
            <a:r>
              <a:rPr lang="en-US" dirty="0" smtClean="0"/>
              <a:t>Headers, Sidebars and Pages</a:t>
            </a:r>
            <a:endParaRPr lang="en-US" dirty="0" smtClean="0"/>
          </a:p>
          <a:p>
            <a:r>
              <a:rPr lang="en-US" dirty="0" smtClean="0"/>
              <a:t>box(), </a:t>
            </a:r>
            <a:r>
              <a:rPr lang="en-US" dirty="0" smtClean="0"/>
              <a:t>tabBox</a:t>
            </a:r>
            <a:r>
              <a:rPr lang="en-US" dirty="0" smtClean="0"/>
              <a:t>()</a:t>
            </a:r>
          </a:p>
          <a:p>
            <a:r>
              <a:rPr lang="en-US" dirty="0" smtClean="0"/>
              <a:t>infoBox</a:t>
            </a:r>
            <a:r>
              <a:rPr lang="en-US" dirty="0" smtClean="0"/>
              <a:t>(), </a:t>
            </a:r>
            <a:r>
              <a:rPr lang="en-US" dirty="0" smtClean="0"/>
              <a:t>valueBox</a:t>
            </a:r>
            <a:r>
              <a:rPr lang="en-US" dirty="0" smtClean="0"/>
              <a:t>()</a:t>
            </a:r>
            <a:endParaRPr lang="en-US" dirty="0" smtClean="0"/>
          </a:p>
          <a:p>
            <a:r>
              <a:rPr lang="en-US" dirty="0" smtClean="0"/>
              <a:t>Layouts</a:t>
            </a:r>
          </a:p>
          <a:p>
            <a:pPr lvl="1"/>
            <a:r>
              <a:rPr lang="en-US" dirty="0" smtClean="0"/>
              <a:t>Row-based</a:t>
            </a:r>
          </a:p>
          <a:p>
            <a:pPr lvl="1"/>
            <a:r>
              <a:rPr lang="en-US" dirty="0" smtClean="0"/>
              <a:t>Column-based</a:t>
            </a:r>
          </a:p>
          <a:p>
            <a:pPr lvl="1"/>
            <a:r>
              <a:rPr lang="en-US" dirty="0" smtClean="0"/>
              <a:t>Mixed</a:t>
            </a:r>
            <a:endParaRPr lang="en-US" dirty="0" smtClean="0"/>
          </a:p>
          <a:p>
            <a:endParaRPr lang="en-US" dirty="0"/>
          </a:p>
        </p:txBody>
      </p:sp>
    </p:spTree>
    <p:extLst>
      <p:ext uri="{BB962C8B-B14F-4D97-AF65-F5344CB8AC3E}">
        <p14:creationId xmlns:p14="http://schemas.microsoft.com/office/powerpoint/2010/main" val="33521353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55"/>
            <a:ext cx="8229600" cy="1143000"/>
          </a:xfrm>
        </p:spPr>
        <p:txBody>
          <a:bodyPr/>
          <a:lstStyle/>
          <a:p>
            <a:r>
              <a:rPr lang="en-US" dirty="0" smtClean="0"/>
              <a:t>Example</a:t>
            </a:r>
            <a:endParaRPr lang="en-US" dirty="0"/>
          </a:p>
        </p:txBody>
      </p:sp>
      <p:pic>
        <p:nvPicPr>
          <p:cNvPr id="4" name="Picture 3"/>
          <p:cNvPicPr>
            <a:picLocks noChangeAspect="1"/>
          </p:cNvPicPr>
          <p:nvPr/>
        </p:nvPicPr>
        <p:blipFill rotWithShape="1">
          <a:blip r:embed="rId2"/>
          <a:srcRect t="9208" b="2669"/>
          <a:stretch/>
        </p:blipFill>
        <p:spPr>
          <a:xfrm>
            <a:off x="0" y="1574800"/>
            <a:ext cx="9144000" cy="4381500"/>
          </a:xfrm>
          <a:prstGeom prst="rect">
            <a:avLst/>
          </a:prstGeom>
        </p:spPr>
      </p:pic>
    </p:spTree>
    <p:extLst>
      <p:ext uri="{BB962C8B-B14F-4D97-AF65-F5344CB8AC3E}">
        <p14:creationId xmlns:p14="http://schemas.microsoft.com/office/powerpoint/2010/main" val="36132726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55"/>
            <a:ext cx="8229600" cy="1143000"/>
          </a:xfrm>
        </p:spPr>
        <p:txBody>
          <a:bodyPr/>
          <a:lstStyle/>
          <a:p>
            <a:r>
              <a:rPr lang="en-US" dirty="0" smtClean="0"/>
              <a:t>Example</a:t>
            </a:r>
            <a:endParaRPr lang="en-US" dirty="0"/>
          </a:p>
        </p:txBody>
      </p:sp>
      <p:pic>
        <p:nvPicPr>
          <p:cNvPr id="3" name="Picture 2" descr="Screen Shot 2017-06-20 at 3.14.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8100"/>
            <a:ext cx="9144000" cy="4537710"/>
          </a:xfrm>
          <a:prstGeom prst="rect">
            <a:avLst/>
          </a:prstGeom>
        </p:spPr>
      </p:pic>
    </p:spTree>
    <p:extLst>
      <p:ext uri="{BB962C8B-B14F-4D97-AF65-F5344CB8AC3E}">
        <p14:creationId xmlns:p14="http://schemas.microsoft.com/office/powerpoint/2010/main" val="36138757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55"/>
            <a:ext cx="8229600" cy="1143000"/>
          </a:xfrm>
        </p:spPr>
        <p:txBody>
          <a:bodyPr/>
          <a:lstStyle/>
          <a:p>
            <a:r>
              <a:rPr lang="en-US" dirty="0" smtClean="0"/>
              <a:t>Structure</a:t>
            </a:r>
            <a:endParaRPr lang="en-US" dirty="0"/>
          </a:p>
        </p:txBody>
      </p:sp>
      <p:pic>
        <p:nvPicPr>
          <p:cNvPr id="5" name="Picture 4" descr="Screen Shot 2017-06-20 at 3.50.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46200"/>
            <a:ext cx="2679700" cy="1640940"/>
          </a:xfrm>
          <a:prstGeom prst="rect">
            <a:avLst/>
          </a:prstGeom>
        </p:spPr>
      </p:pic>
      <p:cxnSp>
        <p:nvCxnSpPr>
          <p:cNvPr id="7" name="Straight Arrow Connector 6"/>
          <p:cNvCxnSpPr>
            <a:stCxn id="9" idx="1"/>
            <a:endCxn id="5" idx="3"/>
          </p:cNvCxnSpPr>
          <p:nvPr/>
        </p:nvCxnSpPr>
        <p:spPr>
          <a:xfrm flipH="1">
            <a:off x="3136900" y="1746935"/>
            <a:ext cx="1884444" cy="419735"/>
          </a:xfrm>
          <a:prstGeom prst="straightConnector1">
            <a:avLst/>
          </a:prstGeom>
          <a:ln>
            <a:solidFill>
              <a:srgbClr val="FF000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021344" y="1516102"/>
            <a:ext cx="2059127" cy="461665"/>
          </a:xfrm>
          <a:prstGeom prst="rect">
            <a:avLst/>
          </a:prstGeom>
          <a:noFill/>
        </p:spPr>
        <p:txBody>
          <a:bodyPr wrap="none" rtlCol="0">
            <a:spAutoFit/>
          </a:bodyPr>
          <a:lstStyle/>
          <a:p>
            <a:r>
              <a:rPr lang="en-US" sz="2400" dirty="0" smtClean="0"/>
              <a:t>Basic Structure</a:t>
            </a:r>
            <a:endParaRPr lang="en-US" sz="2400" dirty="0"/>
          </a:p>
        </p:txBody>
      </p:sp>
      <p:sp>
        <p:nvSpPr>
          <p:cNvPr id="12" name="TextBox 11"/>
          <p:cNvSpPr txBox="1"/>
          <p:nvPr/>
        </p:nvSpPr>
        <p:spPr>
          <a:xfrm>
            <a:off x="457200" y="3281402"/>
            <a:ext cx="8412730" cy="461665"/>
          </a:xfrm>
          <a:prstGeom prst="rect">
            <a:avLst/>
          </a:prstGeom>
          <a:noFill/>
        </p:spPr>
        <p:txBody>
          <a:bodyPr wrap="none" rtlCol="0">
            <a:spAutoFit/>
          </a:bodyPr>
          <a:lstStyle/>
          <a:p>
            <a:r>
              <a:rPr lang="en-US" sz="2400" dirty="0" smtClean="0"/>
              <a:t>More advanced application can be split up to increase readability:</a:t>
            </a:r>
            <a:endParaRPr lang="en-US" sz="2400" dirty="0"/>
          </a:p>
        </p:txBody>
      </p:sp>
      <p:pic>
        <p:nvPicPr>
          <p:cNvPr id="13" name="Picture 12" descr="Screen Shot 2017-06-20 at 3.53.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900" y="4318000"/>
            <a:ext cx="3822700" cy="1828800"/>
          </a:xfrm>
          <a:prstGeom prst="rect">
            <a:avLst/>
          </a:prstGeom>
        </p:spPr>
      </p:pic>
    </p:spTree>
    <p:extLst>
      <p:ext uri="{BB962C8B-B14F-4D97-AF65-F5344CB8AC3E}">
        <p14:creationId xmlns:p14="http://schemas.microsoft.com/office/powerpoint/2010/main" val="5828603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Header</a:t>
            </a:r>
            <a:endParaRPr lang="en-US" dirty="0"/>
          </a:p>
        </p:txBody>
      </p:sp>
      <p:pic>
        <p:nvPicPr>
          <p:cNvPr id="3" name="Picture 2"/>
          <p:cNvPicPr>
            <a:picLocks noChangeAspect="1"/>
          </p:cNvPicPr>
          <p:nvPr/>
        </p:nvPicPr>
        <p:blipFill>
          <a:blip r:embed="rId3"/>
          <a:stretch>
            <a:fillRect/>
          </a:stretch>
        </p:blipFill>
        <p:spPr>
          <a:xfrm>
            <a:off x="850900" y="1562100"/>
            <a:ext cx="7429500" cy="482600"/>
          </a:xfrm>
          <a:prstGeom prst="rect">
            <a:avLst/>
          </a:prstGeom>
        </p:spPr>
      </p:pic>
      <p:pic>
        <p:nvPicPr>
          <p:cNvPr id="4" name="Picture 3"/>
          <p:cNvPicPr>
            <a:picLocks noChangeAspect="1"/>
          </p:cNvPicPr>
          <p:nvPr/>
        </p:nvPicPr>
        <p:blipFill>
          <a:blip r:embed="rId4"/>
          <a:stretch>
            <a:fillRect/>
          </a:stretch>
        </p:blipFill>
        <p:spPr>
          <a:xfrm>
            <a:off x="469900" y="2743200"/>
            <a:ext cx="8191500" cy="2057400"/>
          </a:xfrm>
          <a:prstGeom prst="rect">
            <a:avLst/>
          </a:prstGeom>
        </p:spPr>
      </p:pic>
      <p:sp>
        <p:nvSpPr>
          <p:cNvPr id="7" name="TextBox 6"/>
          <p:cNvSpPr txBox="1"/>
          <p:nvPr/>
        </p:nvSpPr>
        <p:spPr>
          <a:xfrm>
            <a:off x="787400" y="1129268"/>
            <a:ext cx="2984500" cy="369332"/>
          </a:xfrm>
          <a:prstGeom prst="rect">
            <a:avLst/>
          </a:prstGeom>
          <a:noFill/>
        </p:spPr>
        <p:txBody>
          <a:bodyPr wrap="square" rtlCol="0">
            <a:spAutoFit/>
          </a:bodyPr>
          <a:lstStyle/>
          <a:p>
            <a:r>
              <a:rPr lang="en-US" dirty="0" smtClean="0"/>
              <a:t>Title and dropdown menus</a:t>
            </a:r>
            <a:endParaRPr lang="en-US" dirty="0"/>
          </a:p>
        </p:txBody>
      </p:sp>
      <p:sp>
        <p:nvSpPr>
          <p:cNvPr id="8" name="TextBox 7"/>
          <p:cNvSpPr txBox="1"/>
          <p:nvPr/>
        </p:nvSpPr>
        <p:spPr>
          <a:xfrm>
            <a:off x="457200" y="2272268"/>
            <a:ext cx="2984500" cy="369332"/>
          </a:xfrm>
          <a:prstGeom prst="rect">
            <a:avLst/>
          </a:prstGeom>
          <a:noFill/>
        </p:spPr>
        <p:txBody>
          <a:bodyPr wrap="square" rtlCol="0">
            <a:spAutoFit/>
          </a:bodyPr>
          <a:lstStyle/>
          <a:p>
            <a:r>
              <a:rPr lang="en-US" dirty="0" smtClean="0"/>
              <a:t>Message menu</a:t>
            </a:r>
            <a:endParaRPr lang="en-US" dirty="0"/>
          </a:p>
        </p:txBody>
      </p:sp>
      <p:sp>
        <p:nvSpPr>
          <p:cNvPr id="9" name="TextBox 8"/>
          <p:cNvSpPr txBox="1"/>
          <p:nvPr/>
        </p:nvSpPr>
        <p:spPr>
          <a:xfrm>
            <a:off x="469900" y="5118100"/>
            <a:ext cx="8216900" cy="1323439"/>
          </a:xfrm>
          <a:prstGeom prst="rect">
            <a:avLst/>
          </a:prstGeom>
          <a:noFill/>
        </p:spPr>
        <p:txBody>
          <a:bodyPr wrap="square" rtlCol="0">
            <a:spAutoFit/>
          </a:bodyPr>
          <a:lstStyle/>
          <a:p>
            <a:pPr marL="285750" indent="-285750">
              <a:buFont typeface="Arial"/>
              <a:buChar char="•"/>
            </a:pPr>
            <a:r>
              <a:rPr lang="en-US" sz="2000" dirty="0" smtClean="0"/>
              <a:t>Dynamic Content</a:t>
            </a:r>
          </a:p>
          <a:p>
            <a:pPr marL="285750" indent="-285750">
              <a:buFont typeface="Arial"/>
              <a:buChar char="•"/>
            </a:pPr>
            <a:r>
              <a:rPr lang="en-US" sz="2000" dirty="0" smtClean="0"/>
              <a:t>Notification Menus</a:t>
            </a:r>
          </a:p>
          <a:p>
            <a:pPr marL="285750" indent="-285750">
              <a:buFont typeface="Arial"/>
              <a:buChar char="•"/>
            </a:pPr>
            <a:r>
              <a:rPr lang="en-US" sz="2000" dirty="0" smtClean="0"/>
              <a:t>Task Menus</a:t>
            </a:r>
          </a:p>
          <a:p>
            <a:pPr marL="285750" indent="-285750">
              <a:buFont typeface="Arial"/>
              <a:buChar char="•"/>
            </a:pPr>
            <a:r>
              <a:rPr lang="en-US" sz="2000" dirty="0" smtClean="0"/>
              <a:t>Enable / Disable</a:t>
            </a:r>
            <a:endParaRPr lang="en-US" sz="2000" dirty="0"/>
          </a:p>
        </p:txBody>
      </p:sp>
    </p:spTree>
    <p:extLst>
      <p:ext uri="{BB962C8B-B14F-4D97-AF65-F5344CB8AC3E}">
        <p14:creationId xmlns:p14="http://schemas.microsoft.com/office/powerpoint/2010/main" val="1151163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Sidebar</a:t>
            </a:r>
            <a:endParaRPr lang="en-US" dirty="0"/>
          </a:p>
        </p:txBody>
      </p:sp>
      <p:pic>
        <p:nvPicPr>
          <p:cNvPr id="3" name="Picture 2"/>
          <p:cNvPicPr>
            <a:picLocks noChangeAspect="1"/>
          </p:cNvPicPr>
          <p:nvPr/>
        </p:nvPicPr>
        <p:blipFill>
          <a:blip r:embed="rId3"/>
          <a:stretch>
            <a:fillRect/>
          </a:stretch>
        </p:blipFill>
        <p:spPr>
          <a:xfrm>
            <a:off x="304800" y="1209297"/>
            <a:ext cx="2286000" cy="5346700"/>
          </a:xfrm>
          <a:prstGeom prst="rect">
            <a:avLst/>
          </a:prstGeom>
        </p:spPr>
      </p:pic>
      <p:sp>
        <p:nvSpPr>
          <p:cNvPr id="4" name="TextBox 3"/>
          <p:cNvSpPr txBox="1"/>
          <p:nvPr/>
        </p:nvSpPr>
        <p:spPr>
          <a:xfrm>
            <a:off x="3340100" y="1358900"/>
            <a:ext cx="5537200" cy="2677656"/>
          </a:xfrm>
          <a:prstGeom prst="rect">
            <a:avLst/>
          </a:prstGeom>
          <a:noFill/>
        </p:spPr>
        <p:txBody>
          <a:bodyPr wrap="square" rtlCol="0">
            <a:spAutoFit/>
          </a:bodyPr>
          <a:lstStyle/>
          <a:p>
            <a:pPr marL="342900" indent="-342900">
              <a:buFont typeface="Arial"/>
              <a:buChar char="•"/>
            </a:pPr>
            <a:r>
              <a:rPr lang="en-US" sz="2400" dirty="0" smtClean="0"/>
              <a:t>Menu Items and Tabs</a:t>
            </a:r>
          </a:p>
          <a:p>
            <a:pPr marL="342900" indent="-342900">
              <a:buFont typeface="Arial"/>
              <a:buChar char="•"/>
            </a:pPr>
            <a:r>
              <a:rPr lang="en-US" sz="2400" dirty="0" smtClean="0"/>
              <a:t>Links to switch main content</a:t>
            </a:r>
          </a:p>
          <a:p>
            <a:pPr marL="342900" indent="-342900">
              <a:buFont typeface="Arial"/>
              <a:buChar char="•"/>
            </a:pPr>
            <a:r>
              <a:rPr lang="en-US" sz="2400" dirty="0" smtClean="0"/>
              <a:t>Control widgets</a:t>
            </a:r>
          </a:p>
          <a:p>
            <a:pPr marL="342900" indent="-342900">
              <a:buFont typeface="Arial"/>
              <a:buChar char="•"/>
            </a:pPr>
            <a:r>
              <a:rPr lang="en-US" sz="2400" dirty="0" smtClean="0"/>
              <a:t>Search Tools</a:t>
            </a:r>
          </a:p>
          <a:p>
            <a:pPr marL="342900" indent="-342900">
              <a:buFont typeface="Arial"/>
              <a:buChar char="•"/>
            </a:pPr>
            <a:r>
              <a:rPr lang="en-US" sz="2400" dirty="0" smtClean="0"/>
              <a:t>Dynamic Content</a:t>
            </a:r>
          </a:p>
          <a:p>
            <a:pPr marL="342900" indent="-342900">
              <a:buFont typeface="Arial"/>
              <a:buChar char="•"/>
            </a:pPr>
            <a:r>
              <a:rPr lang="en-US" sz="2400" dirty="0" smtClean="0"/>
              <a:t>Inputs</a:t>
            </a:r>
          </a:p>
          <a:p>
            <a:pPr marL="342900" indent="-342900">
              <a:buFont typeface="Arial"/>
              <a:buChar char="•"/>
            </a:pPr>
            <a:r>
              <a:rPr lang="en-US" sz="2400" dirty="0" smtClean="0"/>
              <a:t>Enable / Disable</a:t>
            </a:r>
            <a:endParaRPr lang="en-US" sz="2400" dirty="0"/>
          </a:p>
        </p:txBody>
      </p:sp>
    </p:spTree>
    <p:extLst>
      <p:ext uri="{BB962C8B-B14F-4D97-AF65-F5344CB8AC3E}">
        <p14:creationId xmlns:p14="http://schemas.microsoft.com/office/powerpoint/2010/main" val="41414728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11063</TotalTime>
  <Words>1349</Words>
  <Application>Microsoft Macintosh PowerPoint</Application>
  <PresentationFormat>On-screen Show (4:3)</PresentationFormat>
  <Paragraphs>152</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Shiny Application Development</vt:lpstr>
      <vt:lpstr>Agenda</vt:lpstr>
      <vt:lpstr>Last Time</vt:lpstr>
      <vt:lpstr>shinydashboard</vt:lpstr>
      <vt:lpstr>Example</vt:lpstr>
      <vt:lpstr>Example</vt:lpstr>
      <vt:lpstr>Structure</vt:lpstr>
      <vt:lpstr>Header</vt:lpstr>
      <vt:lpstr>Sidebar</vt:lpstr>
      <vt:lpstr>Body</vt:lpstr>
      <vt:lpstr>Body</vt:lpstr>
      <vt:lpstr>Body</vt:lpstr>
      <vt:lpstr>Body</vt:lpstr>
      <vt:lpstr>fluidRow()</vt:lpstr>
      <vt:lpstr>column()</vt:lpstr>
      <vt:lpstr>Mixed fluidRow() and columns()</vt:lpstr>
      <vt:lpstr>Links /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Application Development</dc:title>
  <dc:creator>Charles Bradbury</dc:creator>
  <cp:lastModifiedBy>Charles Bradbury</cp:lastModifiedBy>
  <cp:revision>51</cp:revision>
  <dcterms:created xsi:type="dcterms:W3CDTF">2017-05-20T19:14:32Z</dcterms:created>
  <dcterms:modified xsi:type="dcterms:W3CDTF">2017-06-20T23:18:17Z</dcterms:modified>
</cp:coreProperties>
</file>