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7302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lvl1pPr>
    <a:lvl2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lvl2pPr>
    <a:lvl3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lvl3pPr>
    <a:lvl4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lvl4pPr>
    <a:lvl5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lvl5pPr>
    <a:lvl6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lvl6pPr>
    <a:lvl7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lvl7pPr>
    <a:lvl8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lvl8pPr>
    <a:lvl9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p:nvPr>
            <p:ph type="sldImg"/>
          </p:nvPr>
        </p:nvSpPr>
        <p:spPr>
          <a:xfrm>
            <a:off x="1143000" y="685800"/>
            <a:ext cx="4572000" cy="3429000"/>
          </a:xfrm>
          <a:prstGeom prst="rect">
            <a:avLst/>
          </a:prstGeom>
        </p:spPr>
        <p:txBody>
          <a:bodyPr/>
          <a:lstStyle/>
          <a:p>
            <a:pPr/>
          </a:p>
        </p:txBody>
      </p:sp>
      <p:sp>
        <p:nvSpPr>
          <p:cNvPr id="61" name="Shape 6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uFill>
          <a:solidFill>
            <a:srgbClr val="000000"/>
          </a:solidFill>
        </a:uFill>
        <a:latin typeface="+mj-lt"/>
        <a:ea typeface="+mj-ea"/>
        <a:cs typeface="+mj-cs"/>
        <a:sym typeface="News706BT-RomanC"/>
      </a:defRPr>
    </a:lvl1pPr>
    <a:lvl2pPr indent="228600" defTabSz="457200" latinLnBrk="0">
      <a:defRPr sz="1200">
        <a:uFill>
          <a:solidFill>
            <a:srgbClr val="000000"/>
          </a:solidFill>
        </a:uFill>
        <a:latin typeface="+mj-lt"/>
        <a:ea typeface="+mj-ea"/>
        <a:cs typeface="+mj-cs"/>
        <a:sym typeface="News706BT-RomanC"/>
      </a:defRPr>
    </a:lvl2pPr>
    <a:lvl3pPr indent="457200" defTabSz="457200" latinLnBrk="0">
      <a:defRPr sz="1200">
        <a:uFill>
          <a:solidFill>
            <a:srgbClr val="000000"/>
          </a:solidFill>
        </a:uFill>
        <a:latin typeface="+mj-lt"/>
        <a:ea typeface="+mj-ea"/>
        <a:cs typeface="+mj-cs"/>
        <a:sym typeface="News706BT-RomanC"/>
      </a:defRPr>
    </a:lvl3pPr>
    <a:lvl4pPr indent="685800" defTabSz="457200" latinLnBrk="0">
      <a:defRPr sz="1200">
        <a:uFill>
          <a:solidFill>
            <a:srgbClr val="000000"/>
          </a:solidFill>
        </a:uFill>
        <a:latin typeface="+mj-lt"/>
        <a:ea typeface="+mj-ea"/>
        <a:cs typeface="+mj-cs"/>
        <a:sym typeface="News706BT-RomanC"/>
      </a:defRPr>
    </a:lvl4pPr>
    <a:lvl5pPr indent="914400" defTabSz="457200" latinLnBrk="0">
      <a:defRPr sz="1200">
        <a:uFill>
          <a:solidFill>
            <a:srgbClr val="000000"/>
          </a:solidFill>
        </a:uFill>
        <a:latin typeface="+mj-lt"/>
        <a:ea typeface="+mj-ea"/>
        <a:cs typeface="+mj-cs"/>
        <a:sym typeface="News706BT-RomanC"/>
      </a:defRPr>
    </a:lvl5pPr>
    <a:lvl6pPr indent="1143000" defTabSz="457200" latinLnBrk="0">
      <a:defRPr sz="1200">
        <a:uFill>
          <a:solidFill>
            <a:srgbClr val="000000"/>
          </a:solidFill>
        </a:uFill>
        <a:latin typeface="+mj-lt"/>
        <a:ea typeface="+mj-ea"/>
        <a:cs typeface="+mj-cs"/>
        <a:sym typeface="News706BT-RomanC"/>
      </a:defRPr>
    </a:lvl6pPr>
    <a:lvl7pPr indent="1371600" defTabSz="457200" latinLnBrk="0">
      <a:defRPr sz="1200">
        <a:uFill>
          <a:solidFill>
            <a:srgbClr val="000000"/>
          </a:solidFill>
        </a:uFill>
        <a:latin typeface="+mj-lt"/>
        <a:ea typeface="+mj-ea"/>
        <a:cs typeface="+mj-cs"/>
        <a:sym typeface="News706BT-RomanC"/>
      </a:defRPr>
    </a:lvl7pPr>
    <a:lvl8pPr indent="1600200" defTabSz="457200" latinLnBrk="0">
      <a:defRPr sz="1200">
        <a:uFill>
          <a:solidFill>
            <a:srgbClr val="000000"/>
          </a:solidFill>
        </a:uFill>
        <a:latin typeface="+mj-lt"/>
        <a:ea typeface="+mj-ea"/>
        <a:cs typeface="+mj-cs"/>
        <a:sym typeface="News706BT-RomanC"/>
      </a:defRPr>
    </a:lvl8pPr>
    <a:lvl9pPr indent="1828800" defTabSz="457200" latinLnBrk="0">
      <a:defRPr sz="1200">
        <a:uFill>
          <a:solidFill>
            <a:srgbClr val="000000"/>
          </a:solidFill>
        </a:uFill>
        <a:latin typeface="+mj-lt"/>
        <a:ea typeface="+mj-ea"/>
        <a:cs typeface="+mj-cs"/>
        <a:sym typeface="News706BT-RomanC"/>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a:r>
              <a:t>Images, sound, movies, text, etc all examples of data producing lots of (unnecessary) features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sldImg"/>
          </p:nvPr>
        </p:nvSpPr>
        <p:spPr>
          <a:prstGeom prst="rect">
            <a:avLst/>
          </a:prstGeom>
        </p:spPr>
        <p:txBody>
          <a:bodyPr/>
          <a:lstStyle/>
          <a:p>
            <a:pPr/>
          </a:p>
        </p:txBody>
      </p:sp>
      <p:sp>
        <p:nvSpPr>
          <p:cNvPr id="90" name="Shape 90"/>
          <p:cNvSpPr/>
          <p:nvPr>
            <p:ph type="body" sz="quarter" idx="1"/>
          </p:nvPr>
        </p:nvSpPr>
        <p:spPr>
          <a:prstGeom prst="rect">
            <a:avLst/>
          </a:prstGeom>
        </p:spPr>
        <p:txBody>
          <a:bodyPr/>
          <a:lstStyle/>
          <a:p>
            <a:pPr/>
            <a:r>
              <a:t>once a feature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a:pPr/>
          </a:p>
        </p:txBody>
      </p:sp>
      <p:sp>
        <p:nvSpPr>
          <p:cNvPr id="97" name="Shape 97"/>
          <p:cNvSpPr/>
          <p:nvPr>
            <p:ph type="body" sz="quarter" idx="1"/>
          </p:nvPr>
        </p:nvSpPr>
        <p:spPr>
          <a:prstGeom prst="rect">
            <a:avLst/>
          </a:prstGeom>
        </p:spPr>
        <p:txBody>
          <a:bodyPr/>
          <a:lstStyle/>
          <a:p>
            <a:pPr/>
            <a:r>
              <a:t>once a feature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a:p>
        </p:txBody>
      </p:sp>
      <p:sp>
        <p:nvSpPr>
          <p:cNvPr id="114" name="Shape 114"/>
          <p:cNvSpPr/>
          <p:nvPr>
            <p:ph type="body" sz="quarter" idx="1"/>
          </p:nvPr>
        </p:nvSpPr>
        <p:spPr>
          <a:prstGeom prst="rect">
            <a:avLst/>
          </a:prstGeom>
        </p:spPr>
        <p:txBody>
          <a:bodyPr/>
          <a:lstStyle/>
          <a:p>
            <a:pPr/>
            <a:r>
              <a:t>h/t Michigan State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L1 – Laplacean</a:t>
            </a:r>
          </a:p>
          <a:p>
            <a:pPr/>
            <a:r>
              <a:t>L2 – Gaussian</a:t>
            </a:r>
          </a:p>
          <a:p>
            <a:pPr/>
          </a:p>
          <a:p>
            <a:pPr/>
            <a:r>
              <a:t>Quora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The feasible point that minimizes the loss is more likely to happen on the coordinates on graph (a) than on graph (b) since graph (a) is more angular. This effect amplifies when your number of coefficients increases, i.e. from 2 to 200.</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p:spTree>
      <p:nvGrpSpPr>
        <p:cNvPr id="1" name=""/>
        <p:cNvGrpSpPr/>
        <p:nvPr/>
      </p:nvGrpSpPr>
      <p:grpSpPr>
        <a:xfrm>
          <a:off x="0" y="0"/>
          <a:ext cx="0" cy="0"/>
          <a:chOff x="0" y="0"/>
          <a:chExt cx="0" cy="0"/>
        </a:xfrm>
      </p:grpSpPr>
      <p:sp>
        <p:nvSpPr>
          <p:cNvPr id="14" name="Shape 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Agenda">
    <p:bg>
      <p:bgPr>
        <a:solidFill>
          <a:srgbClr val="FFFFFF"/>
        </a:solidFill>
      </p:bgPr>
    </p:bg>
    <p:spTree>
      <p:nvGrpSpPr>
        <p:cNvPr id="1" name=""/>
        <p:cNvGrpSpPr/>
        <p:nvPr/>
      </p:nvGrpSpPr>
      <p:grpSpPr>
        <a:xfrm>
          <a:off x="0" y="0"/>
          <a:ext cx="0" cy="0"/>
          <a:chOff x="0" y="0"/>
          <a:chExt cx="0" cy="0"/>
        </a:xfrm>
      </p:grpSpPr>
      <p:sp>
        <p:nvSpPr>
          <p:cNvPr id="21" name="Shape 21"/>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22" name="Shape 22"/>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23" name="Shape 23"/>
          <p:cNvSpPr/>
          <p:nvPr/>
        </p:nvSpPr>
        <p:spPr>
          <a:xfrm>
            <a:off x="635000" y="736600"/>
            <a:ext cx="772160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Agenda</a:t>
            </a:r>
          </a:p>
        </p:txBody>
      </p:sp>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Bio w/o Pic">
    <p:bg>
      <p:bgPr>
        <a:solidFill>
          <a:srgbClr val="FFFFFF"/>
        </a:solidFill>
      </p:bgPr>
    </p:bg>
    <p:spTree>
      <p:nvGrpSpPr>
        <p:cNvPr id="1" name=""/>
        <p:cNvGrpSpPr/>
        <p:nvPr/>
      </p:nvGrpSpPr>
      <p:grpSpPr>
        <a:xfrm>
          <a:off x="0" y="0"/>
          <a:ext cx="0" cy="0"/>
          <a:chOff x="0" y="0"/>
          <a:chExt cx="0" cy="0"/>
        </a:xfrm>
      </p:grpSpPr>
      <p:sp>
        <p:nvSpPr>
          <p:cNvPr id="31" name="Shape 31"/>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32" name="Shape 32"/>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33" name="Shape 33"/>
          <p:cNvSpPr/>
          <p:nvPr/>
        </p:nvSpPr>
        <p:spPr>
          <a:xfrm>
            <a:off x="635000" y="736600"/>
            <a:ext cx="772160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Agenda</a:t>
            </a:r>
          </a:p>
        </p:txBody>
      </p:sp>
      <p:sp>
        <p:nvSpPr>
          <p:cNvPr id="34" name="Shape 34"/>
          <p:cNvSpPr/>
          <p:nvPr/>
        </p:nvSpPr>
        <p:spPr>
          <a:xfrm>
            <a:off x="635000" y="1587500"/>
            <a:ext cx="11734800" cy="4546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cap="all" spc="-72" sz="3600">
                <a:uFill>
                  <a:solidFill>
                    <a:srgbClr val="000000"/>
                  </a:solidFill>
                </a:uFill>
                <a:latin typeface="PFDinTextCompPro-Bold"/>
                <a:ea typeface="PFDinTextCompPro-Bold"/>
                <a:cs typeface="PFDinTextCompPro-Bold"/>
                <a:sym typeface="PFDinTextCompPro-Bold"/>
              </a:defRPr>
            </a:lvl1pPr>
          </a:lstStyle>
          <a:p>
            <a:pPr/>
            <a:r>
              <a:t>name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io w/ Pic">
    <p:bg>
      <p:bgPr>
        <a:solidFill>
          <a:srgbClr val="FFFFFF"/>
        </a:solidFill>
      </p:bgPr>
    </p:bg>
    <p:spTree>
      <p:nvGrpSpPr>
        <p:cNvPr id="1" name=""/>
        <p:cNvGrpSpPr/>
        <p:nvPr/>
      </p:nvGrpSpPr>
      <p:grpSpPr>
        <a:xfrm>
          <a:off x="0" y="0"/>
          <a:ext cx="0" cy="0"/>
          <a:chOff x="0" y="0"/>
          <a:chExt cx="0" cy="0"/>
        </a:xfrm>
      </p:grpSpPr>
      <p:sp>
        <p:nvSpPr>
          <p:cNvPr id="42" name="Shape 42"/>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43" name="Shape 43"/>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44" name="Shape 44"/>
          <p:cNvSpPr/>
          <p:nvPr/>
        </p:nvSpPr>
        <p:spPr>
          <a:xfrm>
            <a:off x="635000" y="736600"/>
            <a:ext cx="772160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hello!</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Full Image">
    <p:bg>
      <p:bgPr>
        <a:solidFill>
          <a:srgbClr val="FFFFFF"/>
        </a:solidFill>
      </p:bgPr>
    </p:bg>
    <p:spTree>
      <p:nvGrpSpPr>
        <p:cNvPr id="1" name=""/>
        <p:cNvGrpSpPr/>
        <p:nvPr/>
      </p:nvGrpSpPr>
      <p:grpSpPr>
        <a:xfrm>
          <a:off x="0" y="0"/>
          <a:ext cx="0" cy="0"/>
          <a:chOff x="0" y="0"/>
          <a:chExt cx="0" cy="0"/>
        </a:xfrm>
      </p:grpSpPr>
      <p:sp>
        <p:nvSpPr>
          <p:cNvPr id="52" name="Shape 52"/>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53" name="Shape 53"/>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nvSpPr>
        <p:spPr>
          <a:xfrm>
            <a:off x="635000" y="634999"/>
            <a:ext cx="11734801" cy="13"/>
          </a:xfrm>
          <a:prstGeom prst="line">
            <a:avLst/>
          </a:prstGeom>
          <a:ln w="12700">
            <a:solidFill>
              <a:srgbClr val="FFFFFF"/>
            </a:solidFill>
            <a:miter lim="400000"/>
          </a:ln>
        </p:spPr>
        <p:txBody>
          <a:bodyPr lIns="45718" tIns="45718" rIns="45718" bIns="45718"/>
          <a:lstStyle/>
          <a:p>
            <a:pPr>
              <a:defRPr>
                <a:solidFill>
                  <a:srgbClr val="FFFFFF"/>
                </a:solidFill>
              </a:defRPr>
            </a:pPr>
          </a:p>
        </p:txBody>
      </p:sp>
      <p:sp>
        <p:nvSpPr>
          <p:cNvPr id="3" name="Shape 3"/>
          <p:cNvSpPr/>
          <p:nvPr/>
        </p:nvSpPr>
        <p:spPr>
          <a:xfrm>
            <a:off x="635000" y="1219199"/>
            <a:ext cx="11734801" cy="13"/>
          </a:xfrm>
          <a:prstGeom prst="line">
            <a:avLst/>
          </a:prstGeom>
          <a:ln w="12700">
            <a:solidFill>
              <a:srgbClr val="FFFFFF"/>
            </a:solidFill>
            <a:miter lim="400000"/>
          </a:ln>
        </p:spPr>
        <p:txBody>
          <a:bodyPr lIns="45718" tIns="45718" rIns="45718" bIns="45718"/>
          <a:lstStyle/>
          <a:p>
            <a:pPr>
              <a:defRPr>
                <a:solidFill>
                  <a:srgbClr val="FFFFFF"/>
                </a:solidFill>
              </a:defRPr>
            </a:pPr>
          </a:p>
        </p:txBody>
      </p:sp>
      <p:pic>
        <p:nvPicPr>
          <p:cNvPr id="4" name="image2.png" descr="GA_primary_horiz_rev.png"/>
          <p:cNvPicPr>
            <a:picLocks noChangeAspect="1"/>
          </p:cNvPicPr>
          <p:nvPr/>
        </p:nvPicPr>
        <p:blipFill>
          <a:blip r:embed="rId2">
            <a:extLst/>
          </a:blip>
          <a:stretch>
            <a:fillRect/>
          </a:stretch>
        </p:blipFill>
        <p:spPr>
          <a:xfrm>
            <a:off x="561020" y="681475"/>
            <a:ext cx="2586634" cy="440698"/>
          </a:xfrm>
          <a:prstGeom prst="rect">
            <a:avLst/>
          </a:prstGeom>
          <a:ln w="12700">
            <a:miter lim="400000"/>
          </a:ln>
        </p:spPr>
      </p:pic>
      <p:sp>
        <p:nvSpPr>
          <p:cNvPr id="5" name="Shape 5"/>
          <p:cNvSpPr/>
          <p:nvPr>
            <p:ph type="title"/>
          </p:nvPr>
        </p:nvSpPr>
        <p:spPr>
          <a:xfrm>
            <a:off x="1948462" y="819840"/>
            <a:ext cx="10403841" cy="1776605"/>
          </a:xfrm>
          <a:prstGeom prst="rect">
            <a:avLst/>
          </a:prstGeom>
          <a:ln w="12700">
            <a:miter lim="400000"/>
          </a:ln>
        </p:spPr>
        <p:txBody>
          <a:bodyPr lIns="45719" rIns="45719" anchor="ctr"/>
          <a:lstStyle/>
          <a:p>
            <a:pPr/>
          </a:p>
        </p:txBody>
      </p:sp>
      <p:sp>
        <p:nvSpPr>
          <p:cNvPr id="6" name="Shape 6"/>
          <p:cNvSpPr/>
          <p:nvPr>
            <p:ph type="body" idx="1"/>
          </p:nvPr>
        </p:nvSpPr>
        <p:spPr>
          <a:xfrm>
            <a:off x="7258755" y="2596444"/>
            <a:ext cx="5093548" cy="4706056"/>
          </a:xfrm>
          <a:prstGeom prst="rect">
            <a:avLst/>
          </a:prstGeom>
          <a:ln w="12700">
            <a:miter lim="400000"/>
          </a:ln>
        </p:spPr>
        <p:txBody>
          <a:bodyPr lIns="45719" rIns="45719"/>
          <a:lstStyle/>
          <a:p>
            <a:pPr/>
          </a:p>
        </p:txBody>
      </p:sp>
      <p:sp>
        <p:nvSpPr>
          <p:cNvPr id="7" name="Shape 7"/>
          <p:cNvSpPr/>
          <p:nvPr>
            <p:ph type="sldNum" sz="quarter" idx="2"/>
          </p:nvPr>
        </p:nvSpPr>
        <p:spPr>
          <a:xfrm>
            <a:off x="6285653" y="6571485"/>
            <a:ext cx="3034454" cy="393701"/>
          </a:xfrm>
          <a:prstGeom prst="rect">
            <a:avLst/>
          </a:prstGeom>
          <a:ln w="12700">
            <a:miter lim="400000"/>
          </a:ln>
        </p:spPr>
        <p:txBody>
          <a:bodyPr wrap="none" lIns="45719" rIns="45719" anchor="ctr">
            <a:spAutoFit/>
          </a:bodyPr>
          <a:lstStyle>
            <a:lvl1pPr algn="r">
              <a:defRPr sz="1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Lst>
  <p:transition xmlns:p14="http://schemas.microsoft.com/office/powerpoint/2010/main" spd="med" advClick="1"/>
  <p:txStyles>
    <p:titleStyle>
      <a:lvl1pPr marL="0" marR="0" indent="0" algn="l" defTabSz="647700" rtl="0" latinLnBrk="0">
        <a:lnSpc>
          <a:spcPts val="3200"/>
        </a:lnSpc>
        <a:spcBef>
          <a:spcPts val="0"/>
        </a:spcBef>
        <a:spcAft>
          <a:spcPts val="0"/>
        </a:spcAft>
        <a:buClrTx/>
        <a:buSzTx/>
        <a:buFontTx/>
        <a:buNone/>
        <a:tabLst/>
        <a:defRPr b="0" baseline="0" cap="all" i="0" spc="-64" strike="noStrike" sz="3200" u="none">
          <a:ln>
            <a:noFill/>
          </a:ln>
          <a:solidFill>
            <a:srgbClr val="000000"/>
          </a:solidFill>
          <a:uFill>
            <a:solidFill>
              <a:srgbClr val="000000"/>
            </a:solidFill>
          </a:uFill>
          <a:latin typeface="PFDinTextCompPro-Bold"/>
          <a:ea typeface="PFDinTextCompPro-Bold"/>
          <a:cs typeface="PFDinTextCompPro-Bold"/>
          <a:sym typeface="PFDinTextCompPro-Bold"/>
        </a:defRPr>
      </a:lvl1pPr>
      <a:lvl2pPr marL="0" marR="0" indent="0" algn="l" defTabSz="647700" rtl="0" latinLnBrk="0">
        <a:lnSpc>
          <a:spcPts val="3200"/>
        </a:lnSpc>
        <a:spcBef>
          <a:spcPts val="0"/>
        </a:spcBef>
        <a:spcAft>
          <a:spcPts val="0"/>
        </a:spcAft>
        <a:buClrTx/>
        <a:buSzTx/>
        <a:buFontTx/>
        <a:buNone/>
        <a:tabLst/>
        <a:defRPr b="0" baseline="0" cap="all" i="0" spc="-64" strike="noStrike" sz="3200" u="none">
          <a:ln>
            <a:noFill/>
          </a:ln>
          <a:solidFill>
            <a:srgbClr val="000000"/>
          </a:solidFill>
          <a:uFill>
            <a:solidFill>
              <a:srgbClr val="000000"/>
            </a:solidFill>
          </a:uFill>
          <a:latin typeface="PFDinTextCompPro-Bold"/>
          <a:ea typeface="PFDinTextCompPro-Bold"/>
          <a:cs typeface="PFDinTextCompPro-Bold"/>
          <a:sym typeface="PFDinTextCompPro-Bold"/>
        </a:defRPr>
      </a:lvl2pPr>
      <a:lvl3pPr marL="0" marR="0" indent="0" algn="l" defTabSz="647700" rtl="0" latinLnBrk="0">
        <a:lnSpc>
          <a:spcPts val="3200"/>
        </a:lnSpc>
        <a:spcBef>
          <a:spcPts val="0"/>
        </a:spcBef>
        <a:spcAft>
          <a:spcPts val="0"/>
        </a:spcAft>
        <a:buClrTx/>
        <a:buSzTx/>
        <a:buFontTx/>
        <a:buNone/>
        <a:tabLst/>
        <a:defRPr b="0" baseline="0" cap="all" i="0" spc="-64" strike="noStrike" sz="3200" u="none">
          <a:ln>
            <a:noFill/>
          </a:ln>
          <a:solidFill>
            <a:srgbClr val="000000"/>
          </a:solidFill>
          <a:uFill>
            <a:solidFill>
              <a:srgbClr val="000000"/>
            </a:solidFill>
          </a:uFill>
          <a:latin typeface="PFDinTextCompPro-Bold"/>
          <a:ea typeface="PFDinTextCompPro-Bold"/>
          <a:cs typeface="PFDinTextCompPro-Bold"/>
          <a:sym typeface="PFDinTextCompPro-Bold"/>
        </a:defRPr>
      </a:lvl3pPr>
      <a:lvl4pPr marL="0" marR="0" indent="0" algn="l" defTabSz="647700" rtl="0" latinLnBrk="0">
        <a:lnSpc>
          <a:spcPts val="3200"/>
        </a:lnSpc>
        <a:spcBef>
          <a:spcPts val="0"/>
        </a:spcBef>
        <a:spcAft>
          <a:spcPts val="0"/>
        </a:spcAft>
        <a:buClrTx/>
        <a:buSzTx/>
        <a:buFontTx/>
        <a:buNone/>
        <a:tabLst/>
        <a:defRPr b="0" baseline="0" cap="all" i="0" spc="-64" strike="noStrike" sz="3200" u="none">
          <a:ln>
            <a:noFill/>
          </a:ln>
          <a:solidFill>
            <a:srgbClr val="000000"/>
          </a:solidFill>
          <a:uFill>
            <a:solidFill>
              <a:srgbClr val="000000"/>
            </a:solidFill>
          </a:uFill>
          <a:latin typeface="PFDinTextCompPro-Bold"/>
          <a:ea typeface="PFDinTextCompPro-Bold"/>
          <a:cs typeface="PFDinTextCompPro-Bold"/>
          <a:sym typeface="PFDinTextCompPro-Bold"/>
        </a:defRPr>
      </a:lvl4pPr>
      <a:lvl5pPr marL="0" marR="0" indent="0" algn="l" defTabSz="647700" rtl="0" latinLnBrk="0">
        <a:lnSpc>
          <a:spcPts val="3200"/>
        </a:lnSpc>
        <a:spcBef>
          <a:spcPts val="0"/>
        </a:spcBef>
        <a:spcAft>
          <a:spcPts val="0"/>
        </a:spcAft>
        <a:buClrTx/>
        <a:buSzTx/>
        <a:buFontTx/>
        <a:buNone/>
        <a:tabLst/>
        <a:defRPr b="0" baseline="0" cap="all" i="0" spc="-64" strike="noStrike" sz="3200" u="none">
          <a:ln>
            <a:noFill/>
          </a:ln>
          <a:solidFill>
            <a:srgbClr val="000000"/>
          </a:solidFill>
          <a:uFill>
            <a:solidFill>
              <a:srgbClr val="000000"/>
            </a:solidFill>
          </a:uFill>
          <a:latin typeface="PFDinTextCompPro-Bold"/>
          <a:ea typeface="PFDinTextCompPro-Bold"/>
          <a:cs typeface="PFDinTextCompPro-Bold"/>
          <a:sym typeface="PFDinTextCompPro-Bold"/>
        </a:defRPr>
      </a:lvl5pPr>
      <a:lvl6pPr marL="0" marR="0" indent="0" algn="l" defTabSz="647700" rtl="0" latinLnBrk="0">
        <a:lnSpc>
          <a:spcPts val="3200"/>
        </a:lnSpc>
        <a:spcBef>
          <a:spcPts val="0"/>
        </a:spcBef>
        <a:spcAft>
          <a:spcPts val="0"/>
        </a:spcAft>
        <a:buClrTx/>
        <a:buSzTx/>
        <a:buFontTx/>
        <a:buNone/>
        <a:tabLst/>
        <a:defRPr b="0" baseline="0" cap="all" i="0" spc="-64" strike="noStrike" sz="3200" u="none">
          <a:ln>
            <a:noFill/>
          </a:ln>
          <a:solidFill>
            <a:srgbClr val="000000"/>
          </a:solidFill>
          <a:uFill>
            <a:solidFill>
              <a:srgbClr val="000000"/>
            </a:solidFill>
          </a:uFill>
          <a:latin typeface="PFDinTextCompPro-Bold"/>
          <a:ea typeface="PFDinTextCompPro-Bold"/>
          <a:cs typeface="PFDinTextCompPro-Bold"/>
          <a:sym typeface="PFDinTextCompPro-Bold"/>
        </a:defRPr>
      </a:lvl6pPr>
      <a:lvl7pPr marL="0" marR="0" indent="0" algn="l" defTabSz="647700" rtl="0" latinLnBrk="0">
        <a:lnSpc>
          <a:spcPts val="3200"/>
        </a:lnSpc>
        <a:spcBef>
          <a:spcPts val="0"/>
        </a:spcBef>
        <a:spcAft>
          <a:spcPts val="0"/>
        </a:spcAft>
        <a:buClrTx/>
        <a:buSzTx/>
        <a:buFontTx/>
        <a:buNone/>
        <a:tabLst/>
        <a:defRPr b="0" baseline="0" cap="all" i="0" spc="-64" strike="noStrike" sz="3200" u="none">
          <a:ln>
            <a:noFill/>
          </a:ln>
          <a:solidFill>
            <a:srgbClr val="000000"/>
          </a:solidFill>
          <a:uFill>
            <a:solidFill>
              <a:srgbClr val="000000"/>
            </a:solidFill>
          </a:uFill>
          <a:latin typeface="PFDinTextCompPro-Bold"/>
          <a:ea typeface="PFDinTextCompPro-Bold"/>
          <a:cs typeface="PFDinTextCompPro-Bold"/>
          <a:sym typeface="PFDinTextCompPro-Bold"/>
        </a:defRPr>
      </a:lvl7pPr>
      <a:lvl8pPr marL="0" marR="0" indent="0" algn="l" defTabSz="647700" rtl="0" latinLnBrk="0">
        <a:lnSpc>
          <a:spcPts val="3200"/>
        </a:lnSpc>
        <a:spcBef>
          <a:spcPts val="0"/>
        </a:spcBef>
        <a:spcAft>
          <a:spcPts val="0"/>
        </a:spcAft>
        <a:buClrTx/>
        <a:buSzTx/>
        <a:buFontTx/>
        <a:buNone/>
        <a:tabLst/>
        <a:defRPr b="0" baseline="0" cap="all" i="0" spc="-64" strike="noStrike" sz="3200" u="none">
          <a:ln>
            <a:noFill/>
          </a:ln>
          <a:solidFill>
            <a:srgbClr val="000000"/>
          </a:solidFill>
          <a:uFill>
            <a:solidFill>
              <a:srgbClr val="000000"/>
            </a:solidFill>
          </a:uFill>
          <a:latin typeface="PFDinTextCompPro-Bold"/>
          <a:ea typeface="PFDinTextCompPro-Bold"/>
          <a:cs typeface="PFDinTextCompPro-Bold"/>
          <a:sym typeface="PFDinTextCompPro-Bold"/>
        </a:defRPr>
      </a:lvl8pPr>
      <a:lvl9pPr marL="0" marR="0" indent="0" algn="l" defTabSz="647700" rtl="0" latinLnBrk="0">
        <a:lnSpc>
          <a:spcPts val="3200"/>
        </a:lnSpc>
        <a:spcBef>
          <a:spcPts val="0"/>
        </a:spcBef>
        <a:spcAft>
          <a:spcPts val="0"/>
        </a:spcAft>
        <a:buClrTx/>
        <a:buSzTx/>
        <a:buFontTx/>
        <a:buNone/>
        <a:tabLst/>
        <a:defRPr b="0" baseline="0" cap="all" i="0" spc="-64" strike="noStrike" sz="3200" u="none">
          <a:ln>
            <a:noFill/>
          </a:ln>
          <a:solidFill>
            <a:srgbClr val="000000"/>
          </a:solidFill>
          <a:uFill>
            <a:solidFill>
              <a:srgbClr val="000000"/>
            </a:solidFill>
          </a:uFill>
          <a:latin typeface="PFDinTextCompPro-Bold"/>
          <a:ea typeface="PFDinTextCompPro-Bold"/>
          <a:cs typeface="PFDinTextCompPro-Bold"/>
          <a:sym typeface="PFDinTextCompPro-Bold"/>
        </a:defRPr>
      </a:lvl9pPr>
    </p:titleStyle>
    <p:bodyStyle>
      <a:lvl1pPr marL="203200" marR="0" indent="-203200" algn="l" defTabSz="647700" rtl="0" latinLnBrk="0">
        <a:lnSpc>
          <a:spcPts val="3400"/>
        </a:lnSpc>
        <a:spcBef>
          <a:spcPts val="0"/>
        </a:spcBef>
        <a:spcAft>
          <a:spcPts val="0"/>
        </a:spcAft>
        <a:buClrTx/>
        <a:buSzPct val="70000"/>
        <a:buFont typeface="Lucida Grande"/>
        <a:buChar char="‣"/>
        <a:tabLst/>
        <a:defRPr b="0" baseline="0" cap="none" i="0" spc="0" strike="noStrike" sz="2800" u="none">
          <a:ln>
            <a:noFill/>
          </a:ln>
          <a:solidFill>
            <a:srgbClr val="000000"/>
          </a:solidFill>
          <a:uFill>
            <a:solidFill>
              <a:srgbClr val="000000"/>
            </a:solidFill>
          </a:uFill>
          <a:latin typeface="+mj-lt"/>
          <a:ea typeface="+mj-ea"/>
          <a:cs typeface="+mj-cs"/>
          <a:sym typeface="News706BT-RomanC"/>
        </a:defRPr>
      </a:lvl1pPr>
      <a:lvl2pPr marL="406400" marR="0" indent="-203200" algn="l" defTabSz="647700" rtl="0" latinLnBrk="0">
        <a:lnSpc>
          <a:spcPts val="3400"/>
        </a:lnSpc>
        <a:spcBef>
          <a:spcPts val="0"/>
        </a:spcBef>
        <a:spcAft>
          <a:spcPts val="0"/>
        </a:spcAft>
        <a:buClrTx/>
        <a:buSzPct val="70000"/>
        <a:buFont typeface="Lucida Grande"/>
        <a:buChar char="‣"/>
        <a:tabLst/>
        <a:defRPr b="0" baseline="0" cap="none" i="0" spc="0" strike="noStrike" sz="2800" u="none">
          <a:ln>
            <a:noFill/>
          </a:ln>
          <a:solidFill>
            <a:srgbClr val="000000"/>
          </a:solidFill>
          <a:uFill>
            <a:solidFill>
              <a:srgbClr val="000000"/>
            </a:solidFill>
          </a:uFill>
          <a:latin typeface="+mj-lt"/>
          <a:ea typeface="+mj-ea"/>
          <a:cs typeface="+mj-cs"/>
          <a:sym typeface="News706BT-RomanC"/>
        </a:defRPr>
      </a:lvl2pPr>
      <a:lvl3pPr marL="609600" marR="0" indent="-203200" algn="l" defTabSz="647700" rtl="0" latinLnBrk="0">
        <a:lnSpc>
          <a:spcPts val="3400"/>
        </a:lnSpc>
        <a:spcBef>
          <a:spcPts val="0"/>
        </a:spcBef>
        <a:spcAft>
          <a:spcPts val="0"/>
        </a:spcAft>
        <a:buClrTx/>
        <a:buSzPct val="70000"/>
        <a:buFont typeface="Lucida Grande"/>
        <a:buChar char="‣"/>
        <a:tabLst/>
        <a:defRPr b="0" baseline="0" cap="none" i="0" spc="0" strike="noStrike" sz="2800" u="none">
          <a:ln>
            <a:noFill/>
          </a:ln>
          <a:solidFill>
            <a:srgbClr val="000000"/>
          </a:solidFill>
          <a:uFill>
            <a:solidFill>
              <a:srgbClr val="000000"/>
            </a:solidFill>
          </a:uFill>
          <a:latin typeface="+mj-lt"/>
          <a:ea typeface="+mj-ea"/>
          <a:cs typeface="+mj-cs"/>
          <a:sym typeface="News706BT-RomanC"/>
        </a:defRPr>
      </a:lvl3pPr>
      <a:lvl4pPr marL="812800" marR="0" indent="-203200" algn="l" defTabSz="647700" rtl="0" latinLnBrk="0">
        <a:lnSpc>
          <a:spcPts val="3400"/>
        </a:lnSpc>
        <a:spcBef>
          <a:spcPts val="0"/>
        </a:spcBef>
        <a:spcAft>
          <a:spcPts val="0"/>
        </a:spcAft>
        <a:buClrTx/>
        <a:buSzPct val="70000"/>
        <a:buFont typeface="Lucida Grande"/>
        <a:buChar char="‣"/>
        <a:tabLst/>
        <a:defRPr b="0" baseline="0" cap="none" i="0" spc="0" strike="noStrike" sz="2800" u="none">
          <a:ln>
            <a:noFill/>
          </a:ln>
          <a:solidFill>
            <a:srgbClr val="000000"/>
          </a:solidFill>
          <a:uFill>
            <a:solidFill>
              <a:srgbClr val="000000"/>
            </a:solidFill>
          </a:uFill>
          <a:latin typeface="+mj-lt"/>
          <a:ea typeface="+mj-ea"/>
          <a:cs typeface="+mj-cs"/>
          <a:sym typeface="News706BT-RomanC"/>
        </a:defRPr>
      </a:lvl4pPr>
      <a:lvl5pPr marL="1016000" marR="0" indent="-203200" algn="l" defTabSz="647700" rtl="0" latinLnBrk="0">
        <a:lnSpc>
          <a:spcPts val="3400"/>
        </a:lnSpc>
        <a:spcBef>
          <a:spcPts val="0"/>
        </a:spcBef>
        <a:spcAft>
          <a:spcPts val="0"/>
        </a:spcAft>
        <a:buClrTx/>
        <a:buSzPct val="70000"/>
        <a:buFont typeface="Lucida Grande"/>
        <a:buChar char="‣"/>
        <a:tabLst/>
        <a:defRPr b="0" baseline="0" cap="none" i="0" spc="0" strike="noStrike" sz="2800" u="none">
          <a:ln>
            <a:noFill/>
          </a:ln>
          <a:solidFill>
            <a:srgbClr val="000000"/>
          </a:solidFill>
          <a:uFill>
            <a:solidFill>
              <a:srgbClr val="000000"/>
            </a:solidFill>
          </a:uFill>
          <a:latin typeface="+mj-lt"/>
          <a:ea typeface="+mj-ea"/>
          <a:cs typeface="+mj-cs"/>
          <a:sym typeface="News706BT-RomanC"/>
        </a:defRPr>
      </a:lvl5pPr>
      <a:lvl6pPr marL="1219200" marR="0" indent="-203200" algn="l" defTabSz="647700" rtl="0" latinLnBrk="0">
        <a:lnSpc>
          <a:spcPts val="3400"/>
        </a:lnSpc>
        <a:spcBef>
          <a:spcPts val="0"/>
        </a:spcBef>
        <a:spcAft>
          <a:spcPts val="0"/>
        </a:spcAft>
        <a:buClrTx/>
        <a:buSzPct val="70000"/>
        <a:buFont typeface="Lucida Grande"/>
        <a:buChar char="‣"/>
        <a:tabLst/>
        <a:defRPr b="0" baseline="0" cap="none" i="0" spc="0" strike="noStrike" sz="2800" u="none">
          <a:ln>
            <a:noFill/>
          </a:ln>
          <a:solidFill>
            <a:srgbClr val="000000"/>
          </a:solidFill>
          <a:uFill>
            <a:solidFill>
              <a:srgbClr val="000000"/>
            </a:solidFill>
          </a:uFill>
          <a:latin typeface="+mj-lt"/>
          <a:ea typeface="+mj-ea"/>
          <a:cs typeface="+mj-cs"/>
          <a:sym typeface="News706BT-RomanC"/>
        </a:defRPr>
      </a:lvl6pPr>
      <a:lvl7pPr marL="1422400" marR="0" indent="-203200" algn="l" defTabSz="647700" rtl="0" latinLnBrk="0">
        <a:lnSpc>
          <a:spcPts val="3400"/>
        </a:lnSpc>
        <a:spcBef>
          <a:spcPts val="0"/>
        </a:spcBef>
        <a:spcAft>
          <a:spcPts val="0"/>
        </a:spcAft>
        <a:buClrTx/>
        <a:buSzPct val="70000"/>
        <a:buFont typeface="Lucida Grande"/>
        <a:buChar char="‣"/>
        <a:tabLst/>
        <a:defRPr b="0" baseline="0" cap="none" i="0" spc="0" strike="noStrike" sz="2800" u="none">
          <a:ln>
            <a:noFill/>
          </a:ln>
          <a:solidFill>
            <a:srgbClr val="000000"/>
          </a:solidFill>
          <a:uFill>
            <a:solidFill>
              <a:srgbClr val="000000"/>
            </a:solidFill>
          </a:uFill>
          <a:latin typeface="+mj-lt"/>
          <a:ea typeface="+mj-ea"/>
          <a:cs typeface="+mj-cs"/>
          <a:sym typeface="News706BT-RomanC"/>
        </a:defRPr>
      </a:lvl7pPr>
      <a:lvl8pPr marL="1625600" marR="0" indent="-203200" algn="l" defTabSz="647700" rtl="0" latinLnBrk="0">
        <a:lnSpc>
          <a:spcPts val="3400"/>
        </a:lnSpc>
        <a:spcBef>
          <a:spcPts val="0"/>
        </a:spcBef>
        <a:spcAft>
          <a:spcPts val="0"/>
        </a:spcAft>
        <a:buClrTx/>
        <a:buSzPct val="70000"/>
        <a:buFont typeface="Lucida Grande"/>
        <a:buChar char="‣"/>
        <a:tabLst/>
        <a:defRPr b="0" baseline="0" cap="none" i="0" spc="0" strike="noStrike" sz="2800" u="none">
          <a:ln>
            <a:noFill/>
          </a:ln>
          <a:solidFill>
            <a:srgbClr val="000000"/>
          </a:solidFill>
          <a:uFill>
            <a:solidFill>
              <a:srgbClr val="000000"/>
            </a:solidFill>
          </a:uFill>
          <a:latin typeface="+mj-lt"/>
          <a:ea typeface="+mj-ea"/>
          <a:cs typeface="+mj-cs"/>
          <a:sym typeface="News706BT-RomanC"/>
        </a:defRPr>
      </a:lvl8pPr>
      <a:lvl9pPr marL="1828800" marR="0" indent="-203200" algn="l" defTabSz="647700" rtl="0" latinLnBrk="0">
        <a:lnSpc>
          <a:spcPts val="3400"/>
        </a:lnSpc>
        <a:spcBef>
          <a:spcPts val="0"/>
        </a:spcBef>
        <a:spcAft>
          <a:spcPts val="0"/>
        </a:spcAft>
        <a:buClrTx/>
        <a:buSzPct val="70000"/>
        <a:buFont typeface="Lucida Grande"/>
        <a:buChar char="‣"/>
        <a:tabLst/>
        <a:defRPr b="0" baseline="0" cap="none" i="0" spc="0" strike="noStrike" sz="2800" u="none">
          <a:ln>
            <a:noFill/>
          </a:ln>
          <a:solidFill>
            <a:srgbClr val="000000"/>
          </a:solidFill>
          <a:uFill>
            <a:solidFill>
              <a:srgbClr val="000000"/>
            </a:solidFill>
          </a:uFill>
          <a:latin typeface="+mj-lt"/>
          <a:ea typeface="+mj-ea"/>
          <a:cs typeface="+mj-cs"/>
          <a:sym typeface="News706BT-RomanC"/>
        </a:defRPr>
      </a:lvl9pPr>
    </p:bodyStyle>
    <p:otherStyle>
      <a:lvl1pPr marL="0" marR="0" indent="0" algn="r" defTabSz="13081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FFFFFF"/>
            </a:solidFill>
          </a:uFill>
          <a:latin typeface="+mn-lt"/>
          <a:ea typeface="+mn-ea"/>
          <a:cs typeface="+mn-cs"/>
          <a:sym typeface="News706BT-RomanC"/>
        </a:defRPr>
      </a:lvl1pPr>
      <a:lvl2pPr marL="0" marR="0" indent="0" algn="r" defTabSz="13081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FFFFFF"/>
            </a:solidFill>
          </a:uFill>
          <a:latin typeface="+mn-lt"/>
          <a:ea typeface="+mn-ea"/>
          <a:cs typeface="+mn-cs"/>
          <a:sym typeface="News706BT-RomanC"/>
        </a:defRPr>
      </a:lvl2pPr>
      <a:lvl3pPr marL="0" marR="0" indent="0" algn="r" defTabSz="13081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FFFFFF"/>
            </a:solidFill>
          </a:uFill>
          <a:latin typeface="+mn-lt"/>
          <a:ea typeface="+mn-ea"/>
          <a:cs typeface="+mn-cs"/>
          <a:sym typeface="News706BT-RomanC"/>
        </a:defRPr>
      </a:lvl3pPr>
      <a:lvl4pPr marL="0" marR="0" indent="0" algn="r" defTabSz="13081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FFFFFF"/>
            </a:solidFill>
          </a:uFill>
          <a:latin typeface="+mn-lt"/>
          <a:ea typeface="+mn-ea"/>
          <a:cs typeface="+mn-cs"/>
          <a:sym typeface="News706BT-RomanC"/>
        </a:defRPr>
      </a:lvl4pPr>
      <a:lvl5pPr marL="0" marR="0" indent="0" algn="r" defTabSz="13081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FFFFFF"/>
            </a:solidFill>
          </a:uFill>
          <a:latin typeface="+mn-lt"/>
          <a:ea typeface="+mn-ea"/>
          <a:cs typeface="+mn-cs"/>
          <a:sym typeface="News706BT-RomanC"/>
        </a:defRPr>
      </a:lvl5pPr>
      <a:lvl6pPr marL="0" marR="0" indent="0" algn="r" defTabSz="13081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FFFFFF"/>
            </a:solidFill>
          </a:uFill>
          <a:latin typeface="+mn-lt"/>
          <a:ea typeface="+mn-ea"/>
          <a:cs typeface="+mn-cs"/>
          <a:sym typeface="News706BT-RomanC"/>
        </a:defRPr>
      </a:lvl6pPr>
      <a:lvl7pPr marL="0" marR="0" indent="0" algn="r" defTabSz="13081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FFFFFF"/>
            </a:solidFill>
          </a:uFill>
          <a:latin typeface="+mn-lt"/>
          <a:ea typeface="+mn-ea"/>
          <a:cs typeface="+mn-cs"/>
          <a:sym typeface="News706BT-RomanC"/>
        </a:defRPr>
      </a:lvl7pPr>
      <a:lvl8pPr marL="0" marR="0" indent="0" algn="r" defTabSz="13081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FFFFFF"/>
            </a:solidFill>
          </a:uFill>
          <a:latin typeface="+mn-lt"/>
          <a:ea typeface="+mn-ea"/>
          <a:cs typeface="+mn-cs"/>
          <a:sym typeface="News706BT-RomanC"/>
        </a:defRPr>
      </a:lvl8pPr>
      <a:lvl9pPr marL="0" marR="0" indent="0" algn="r" defTabSz="13081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
            <a:solidFill>
              <a:srgbClr val="FFFFFF"/>
            </a:solidFill>
          </a:uFill>
          <a:latin typeface="+mn-lt"/>
          <a:ea typeface="+mn-ea"/>
          <a:cs typeface="+mn-cs"/>
          <a:sym typeface="News706BT-RomanC"/>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nvSpPr>
        <p:spPr>
          <a:xfrm>
            <a:off x="635000" y="634999"/>
            <a:ext cx="11734801" cy="13"/>
          </a:xfrm>
          <a:prstGeom prst="line">
            <a:avLst/>
          </a:prstGeom>
          <a:ln w="12700">
            <a:solidFill>
              <a:srgbClr val="FFFFFF"/>
            </a:solidFill>
            <a:miter lim="400000"/>
          </a:ln>
        </p:spPr>
        <p:txBody>
          <a:bodyPr lIns="45718" tIns="45718" rIns="45718" bIns="45718"/>
          <a:lstStyle/>
          <a:p>
            <a:pPr>
              <a:defRPr>
                <a:solidFill>
                  <a:srgbClr val="FFFFFF"/>
                </a:solidFill>
              </a:defRPr>
            </a:pPr>
          </a:p>
        </p:txBody>
      </p:sp>
      <p:sp>
        <p:nvSpPr>
          <p:cNvPr id="64" name="Shape 64"/>
          <p:cNvSpPr/>
          <p:nvPr/>
        </p:nvSpPr>
        <p:spPr>
          <a:xfrm>
            <a:off x="635000" y="1219199"/>
            <a:ext cx="11734801" cy="13"/>
          </a:xfrm>
          <a:prstGeom prst="line">
            <a:avLst/>
          </a:prstGeom>
          <a:ln w="12700">
            <a:solidFill>
              <a:srgbClr val="FFFFFF"/>
            </a:solidFill>
            <a:miter lim="400000"/>
          </a:ln>
        </p:spPr>
        <p:txBody>
          <a:bodyPr lIns="45718" tIns="45718" rIns="45718" bIns="45718"/>
          <a:lstStyle/>
          <a:p>
            <a:pPr>
              <a:defRPr>
                <a:solidFill>
                  <a:srgbClr val="FFFFFF"/>
                </a:solidFill>
              </a:defRPr>
            </a:pPr>
          </a:p>
        </p:txBody>
      </p:sp>
      <p:sp>
        <p:nvSpPr>
          <p:cNvPr id="65" name="Shape 65"/>
          <p:cNvSpPr/>
          <p:nvPr/>
        </p:nvSpPr>
        <p:spPr>
          <a:xfrm>
            <a:off x="635000" y="1824760"/>
            <a:ext cx="11734800" cy="121666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65000"/>
              </a:lnSpc>
              <a:defRPr cap="all" spc="-254" sz="9600">
                <a:solidFill>
                  <a:srgbClr val="FFFFFF"/>
                </a:solidFill>
                <a:latin typeface="PFDinTextCompPro-Bold"/>
                <a:ea typeface="PFDinTextCompPro-Bold"/>
                <a:cs typeface="PFDinTextCompPro-Bold"/>
                <a:sym typeface="PFDinTextCompPro-Bold"/>
              </a:defRPr>
            </a:lvl1pPr>
          </a:lstStyle>
          <a:p>
            <a:pPr/>
            <a:r>
              <a:t>FEATURE SELECTION</a:t>
            </a:r>
          </a:p>
        </p:txBody>
      </p:sp>
      <p:sp>
        <p:nvSpPr>
          <p:cNvPr id="66" name="Shape 66"/>
          <p:cNvSpPr/>
          <p:nvPr/>
        </p:nvSpPr>
        <p:spPr>
          <a:xfrm>
            <a:off x="635000" y="6172199"/>
            <a:ext cx="11734800" cy="2922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110000"/>
              </a:lnSpc>
              <a:defRPr>
                <a:solidFill>
                  <a:srgbClr val="FFFFFF"/>
                </a:solidFill>
              </a:defRPr>
            </a:lvl1pPr>
          </a:lstStyle>
          <a:p>
            <a:pPr/>
            <a:r>
              <a:t>Joseph Nelson, Data Science Immersive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17" name="Shape 117"/>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18" name="Shape 118"/>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Top-DOWN feature selection</a:t>
            </a:r>
          </a:p>
        </p:txBody>
      </p:sp>
      <p:sp>
        <p:nvSpPr>
          <p:cNvPr id="119" name="Shape 119"/>
          <p:cNvSpPr/>
          <p:nvPr/>
        </p:nvSpPr>
        <p:spPr>
          <a:xfrm>
            <a:off x="635000" y="2014995"/>
            <a:ext cx="11734800" cy="20668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800">
                <a:uFillTx/>
              </a:defRPr>
            </a:pPr>
            <a:r>
              <a:t>Another way to select features is to impose a global constraint on the model. For example, in the case of text vectorization, we could impose that a feature needs to have a document frequency higher than a certain threshold to be considered relevant.</a:t>
            </a:r>
          </a:p>
          <a:p>
            <a:pPr lvl="1" marL="177800" indent="-177800" defTabSz="647700">
              <a:lnSpc>
                <a:spcPct val="110000"/>
              </a:lnSpc>
              <a:spcBef>
                <a:spcPts val="400"/>
              </a:spcBef>
              <a:buSzPct val="85000"/>
              <a:buFont typeface="Lucida Grande"/>
              <a:buChar char="‣"/>
              <a:defRPr sz="2800">
                <a:uFillTx/>
              </a:defRPr>
            </a:pPr>
            <a:r>
              <a:t>This is fairly common in text and visual/auditory data.</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22" name="Shape 122"/>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23" name="Shape 123"/>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Random Shuffling feature selection</a:t>
            </a:r>
          </a:p>
        </p:txBody>
      </p:sp>
      <p:sp>
        <p:nvSpPr>
          <p:cNvPr id="124" name="Shape 124"/>
          <p:cNvSpPr/>
          <p:nvPr/>
        </p:nvSpPr>
        <p:spPr>
          <a:xfrm>
            <a:off x="635000" y="2014995"/>
            <a:ext cx="11734800" cy="24830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800">
                <a:uFillTx/>
              </a:defRPr>
            </a:pPr>
            <a:r>
              <a:t>There are other ways to check if a feature has any predictive power, such as random shuffling. First, we calculate the score of the model, then we randomize the values along that column. </a:t>
            </a:r>
          </a:p>
          <a:p>
            <a:pPr lvl="1" marL="177800" indent="-177800" defTabSz="647700">
              <a:lnSpc>
                <a:spcPct val="110000"/>
              </a:lnSpc>
              <a:spcBef>
                <a:spcPts val="400"/>
              </a:spcBef>
              <a:buSzPct val="85000"/>
              <a:buFont typeface="Lucida Grande"/>
              <a:buChar char="‣"/>
              <a:defRPr sz="2800">
                <a:uFillTx/>
              </a:defRPr>
            </a:pPr>
            <a:r>
              <a:t>If the feature has any predictive power, this should yield a worse score. On the other hand, if the feature has no predictive power, this will result in no change and we’ll know we can toss that feature.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27" name="Shape 127"/>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28" name="Shape 128"/>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regularization</a:t>
            </a:r>
          </a:p>
        </p:txBody>
      </p:sp>
      <p:sp>
        <p:nvSpPr>
          <p:cNvPr id="129" name="Shape 129"/>
          <p:cNvSpPr/>
          <p:nvPr/>
        </p:nvSpPr>
        <p:spPr>
          <a:xfrm>
            <a:off x="635000" y="2014995"/>
            <a:ext cx="11734800" cy="28991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800">
                <a:uFillTx/>
              </a:defRPr>
            </a:pPr>
            <a:r>
              <a:t>Regularization is an example of a top-down technique that works with parametric models (such as logistic regressions and support vector machines). It imposes a global constraint on the values of the parameters that define the model. </a:t>
            </a:r>
          </a:p>
          <a:p>
            <a:pPr lvl="1" marL="177800" indent="-177800" defTabSz="647700">
              <a:lnSpc>
                <a:spcPct val="110000"/>
              </a:lnSpc>
              <a:spcBef>
                <a:spcPts val="400"/>
              </a:spcBef>
              <a:buSzPct val="85000"/>
              <a:buFont typeface="Lucida Grande"/>
              <a:buChar char="‣"/>
              <a:defRPr sz="2800">
                <a:uFillTx/>
              </a:defRPr>
            </a:pPr>
            <a:r>
              <a:t>The regularized model is found solving a new minimization problem where two terms are present: the term defining the model and the term defining the regularization.</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32" name="Shape 132"/>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33" name="Shape 133"/>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L1 and l2 regularization</a:t>
            </a:r>
          </a:p>
        </p:txBody>
      </p:sp>
      <p:sp>
        <p:nvSpPr>
          <p:cNvPr id="134" name="Shape 134"/>
          <p:cNvSpPr/>
          <p:nvPr/>
        </p:nvSpPr>
        <p:spPr>
          <a:xfrm>
            <a:off x="634999" y="2014994"/>
            <a:ext cx="6420503" cy="368067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800">
                <a:uFillTx/>
              </a:defRPr>
            </a:pPr>
            <a:r>
              <a:t>Regularization works by adding the penalty associated with the coefficient values to the error of the hypothesis. This way, an accurate hypothesis with unlikely coefficients would be penalized, while a somewhat less accurate but more conservative hypothesis with low coefficients would be penalized less.</a:t>
            </a:r>
          </a:p>
        </p:txBody>
      </p:sp>
      <p:pic>
        <p:nvPicPr>
          <p:cNvPr id="135" name="image3.png"/>
          <p:cNvPicPr>
            <a:picLocks noChangeAspect="1"/>
          </p:cNvPicPr>
          <p:nvPr/>
        </p:nvPicPr>
        <p:blipFill>
          <a:blip r:embed="rId3">
            <a:extLst/>
          </a:blip>
          <a:stretch>
            <a:fillRect/>
          </a:stretch>
        </p:blipFill>
        <p:spPr>
          <a:xfrm>
            <a:off x="7055501" y="1648903"/>
            <a:ext cx="5422901" cy="5321301"/>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40" name="Shape 140"/>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41" name="Shape 141"/>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L1 and l2 regularization</a:t>
            </a:r>
          </a:p>
        </p:txBody>
      </p:sp>
      <p:sp>
        <p:nvSpPr>
          <p:cNvPr id="142" name="Shape 142"/>
          <p:cNvSpPr/>
          <p:nvPr/>
        </p:nvSpPr>
        <p:spPr>
          <a:xfrm>
            <a:off x="634999" y="2014994"/>
            <a:ext cx="6420503" cy="16507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800">
                <a:uFillTx/>
              </a:defRPr>
            </a:pPr>
            <a:r>
              <a:t>L1: Stricter constraints; more angular distribution for inclusion.</a:t>
            </a:r>
          </a:p>
          <a:p>
            <a:pPr lvl="1" marL="177800" indent="-177800" defTabSz="647700">
              <a:lnSpc>
                <a:spcPct val="110000"/>
              </a:lnSpc>
              <a:spcBef>
                <a:spcPts val="400"/>
              </a:spcBef>
              <a:buSzPct val="85000"/>
              <a:buFont typeface="Lucida Grande"/>
              <a:buChar char="‣"/>
              <a:defRPr sz="2800">
                <a:uFillTx/>
              </a:defRPr>
            </a:pPr>
            <a:r>
              <a:t>L2: Looser constraints; increases inclusion of features.</a:t>
            </a:r>
          </a:p>
        </p:txBody>
      </p:sp>
      <p:pic>
        <p:nvPicPr>
          <p:cNvPr id="143" name="image4.png"/>
          <p:cNvPicPr>
            <a:picLocks noChangeAspect="1"/>
          </p:cNvPicPr>
          <p:nvPr/>
        </p:nvPicPr>
        <p:blipFill>
          <a:blip r:embed="rId3">
            <a:extLst/>
          </a:blip>
          <a:stretch>
            <a:fillRect/>
          </a:stretch>
        </p:blipFill>
        <p:spPr>
          <a:xfrm>
            <a:off x="7055501" y="2479119"/>
            <a:ext cx="5778501" cy="3594101"/>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48" name="Shape 148"/>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49" name="Shape 149"/>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regularization</a:t>
            </a:r>
          </a:p>
        </p:txBody>
      </p:sp>
      <p:sp>
        <p:nvSpPr>
          <p:cNvPr id="150" name="Shape 150"/>
          <p:cNvSpPr/>
          <p:nvPr/>
        </p:nvSpPr>
        <p:spPr>
          <a:xfrm>
            <a:off x="635000" y="2014995"/>
            <a:ext cx="11734800" cy="7676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800">
                <a:uFillTx/>
              </a:defRPr>
            </a:pPr>
            <a:r>
              <a:t>Regularization allows us to reduce overfitting by generalizing the values we have available in our training set.</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nvSpPr>
        <p:spPr>
          <a:xfrm>
            <a:off x="3251200" y="1647918"/>
            <a:ext cx="6502400" cy="45111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feature_selection.GenericUnivariateSelect([...]) feature_selection.SelectPercentile([...]) feature_selection.SelectKBest([score_func, k]) feature_selection.SelectFpr([score_func, alpha]) feature_selection.SelectFdr([score_func, alpha]) feature_selection.SelectFromModel(estimator) feature_selection.SelectFwe([score_func, alpha]) feature_selection.RFE(estimator[, ...]) feature_selection.RFECV(estimator[, step, ...]) feature_selection.VarianceThreshold([threshold])</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69" name="Shape 69"/>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70" name="Shape 70"/>
          <p:cNvSpPr/>
          <p:nvPr/>
        </p:nvSpPr>
        <p:spPr>
          <a:xfrm>
            <a:off x="635000" y="736600"/>
            <a:ext cx="772160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Agenda</a:t>
            </a:r>
          </a:p>
        </p:txBody>
      </p:sp>
      <p:sp>
        <p:nvSpPr>
          <p:cNvPr id="71" name="Shape 71"/>
          <p:cNvSpPr/>
          <p:nvPr/>
        </p:nvSpPr>
        <p:spPr>
          <a:xfrm>
            <a:off x="635000" y="2273300"/>
            <a:ext cx="11734800" cy="23607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500">
                <a:uFill>
                  <a:solidFill>
                    <a:srgbClr val="000000"/>
                  </a:solidFill>
                </a:uFill>
              </a:defRPr>
            </a:pPr>
            <a:r>
              <a:t>What is Feature Selection?</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Types of Feature Selection</a:t>
            </a:r>
          </a:p>
          <a:p>
            <a:pPr lvl="1" marL="177800" indent="-177800" defTabSz="647700">
              <a:lnSpc>
                <a:spcPct val="110000"/>
              </a:lnSpc>
              <a:spcBef>
                <a:spcPts val="400"/>
              </a:spcBef>
              <a:buSzPct val="85000"/>
              <a:buFont typeface="Lucida Grande"/>
              <a:buChar char="‣"/>
              <a:defRPr sz="2500">
                <a:uFill>
                  <a:solidFill>
                    <a:srgbClr val="000000"/>
                  </a:solidFill>
                </a:uFill>
              </a:defRPr>
            </a:pPr>
            <a:r>
              <a:t>Regularization</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Coding Implementation</a:t>
            </a:r>
          </a:p>
          <a:p>
            <a:pPr lvl="1" marL="177800" indent="-177800" defTabSz="647700">
              <a:lnSpc>
                <a:spcPct val="110000"/>
              </a:lnSpc>
              <a:spcBef>
                <a:spcPts val="400"/>
              </a:spcBef>
              <a:buSzPct val="85000"/>
              <a:buFont typeface="Lucida Grande"/>
              <a:buChar char="‣"/>
              <a:defRPr sz="2500">
                <a:uFill>
                  <a:solidFill>
                    <a:srgbClr val="000000"/>
                  </a:solidFill>
                </a:uFill>
              </a:defRPr>
            </a:pPr>
            <a:r>
              <a:t>Scikit-Learn Documentation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74" name="Shape 74"/>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75" name="Shape 75"/>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What is Feature selection?</a:t>
            </a:r>
          </a:p>
        </p:txBody>
      </p:sp>
      <p:sp>
        <p:nvSpPr>
          <p:cNvPr id="76" name="Shape 76"/>
          <p:cNvSpPr/>
          <p:nvPr/>
        </p:nvSpPr>
        <p:spPr>
          <a:xfrm>
            <a:off x="635000" y="2014995"/>
            <a:ext cx="11734800" cy="3038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500">
                <a:uFill>
                  <a:solidFill>
                    <a:srgbClr val="000000"/>
                  </a:solidFill>
                </a:uFill>
              </a:defRPr>
            </a:pPr>
            <a:r>
              <a:t>Why is it useful?</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79" name="Shape 79"/>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80" name="Shape 80"/>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What is Feature selection?</a:t>
            </a:r>
          </a:p>
        </p:txBody>
      </p:sp>
      <p:sp>
        <p:nvSpPr>
          <p:cNvPr id="81" name="Shape 81"/>
          <p:cNvSpPr/>
          <p:nvPr/>
        </p:nvSpPr>
        <p:spPr>
          <a:xfrm>
            <a:off x="635000" y="2014995"/>
            <a:ext cx="11734800" cy="45242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500">
                <a:uFill>
                  <a:solidFill>
                    <a:srgbClr val="000000"/>
                  </a:solidFill>
                </a:uFill>
              </a:defRPr>
            </a:pPr>
            <a:r>
              <a:t>While there are many potential features that may be used for a test, only some may have predictive power.</a:t>
            </a:r>
          </a:p>
          <a:p>
            <a:pPr lvl="1" marL="177800" indent="-177800" defTabSz="647700">
              <a:lnSpc>
                <a:spcPct val="110000"/>
              </a:lnSpc>
              <a:spcBef>
                <a:spcPts val="400"/>
              </a:spcBef>
              <a:buSzPct val="85000"/>
              <a:buFont typeface="Lucida Grande"/>
              <a:buChar char="‣"/>
              <a:defRPr sz="2500">
                <a:uFill>
                  <a:solidFill>
                    <a:srgbClr val="000000"/>
                  </a:solidFill>
                </a:uFill>
              </a:defRPr>
            </a:pPr>
            <a:r>
              <a:t>Envision text or music data — many features are produced, but only some have predictive power.</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Given an n-by-d pattern matrix (n patterns in d-dimensional space), generate an n-by-m pattern matrix where m &lt;&lt; d.</a:t>
            </a:r>
          </a:p>
          <a:p>
            <a:pPr lvl="1" marL="177800" indent="-177800" defTabSz="647700">
              <a:lnSpc>
                <a:spcPct val="110000"/>
              </a:lnSpc>
              <a:spcBef>
                <a:spcPts val="400"/>
              </a:spcBef>
              <a:buSzPct val="85000"/>
              <a:buFont typeface="Lucida Grande"/>
              <a:buChar char="‣"/>
              <a:defRPr sz="2500">
                <a:uFill>
                  <a:solidFill>
                    <a:srgbClr val="000000"/>
                  </a:solidFill>
                </a:uFill>
              </a:defRPr>
            </a:pPr>
            <a:r>
              <a:t>There are three types of feature selection: bottom up, top down, and random shuffling.</a:t>
            </a:r>
          </a:p>
          <a:p>
            <a:pPr lvl="1" marL="177800" indent="-177800" defTabSz="647700">
              <a:lnSpc>
                <a:spcPct val="110000"/>
              </a:lnSpc>
              <a:spcBef>
                <a:spcPts val="400"/>
              </a:spcBef>
              <a:buSzPct val="85000"/>
              <a:buFont typeface="Lucida Grande"/>
              <a:buChar char="‣"/>
              <a:defRPr sz="2500">
                <a:uFill>
                  <a:solidFill>
                    <a:srgbClr val="000000"/>
                  </a:solidFill>
                </a:uFill>
              </a:defRPr>
            </a:pPr>
          </a:p>
          <a:p>
            <a:pPr lvl="1" marL="177800" indent="-177800" defTabSz="647700">
              <a:lnSpc>
                <a:spcPct val="110000"/>
              </a:lnSpc>
              <a:spcBef>
                <a:spcPts val="400"/>
              </a:spcBef>
              <a:buSzPct val="85000"/>
              <a:buFont typeface="Lucida Grande"/>
              <a:buChar char="‣"/>
              <a:defRPr sz="2500">
                <a:uFill>
                  <a:solidFill>
                    <a:srgbClr val="000000"/>
                  </a:solidFill>
                </a:uFill>
              </a:defRPr>
            </a:pPr>
            <a:r>
              <a:t>Selection versus extraction: Selection chooses current features, while extraction produces interactions of current features (linear or non-linear combinations).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86" name="Shape 86"/>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87" name="Shape 87"/>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Bottom-up feature selection</a:t>
            </a:r>
          </a:p>
        </p:txBody>
      </p:sp>
      <p:sp>
        <p:nvSpPr>
          <p:cNvPr id="88" name="Shape 88"/>
          <p:cNvSpPr/>
          <p:nvPr/>
        </p:nvSpPr>
        <p:spPr>
          <a:xfrm>
            <a:off x="635000" y="2055634"/>
            <a:ext cx="11734800" cy="22591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500">
                <a:uFill>
                  <a:solidFill>
                    <a:srgbClr val="000000"/>
                  </a:solidFill>
                </a:uFill>
              </a:defRPr>
            </a:pPr>
            <a:r>
              <a:t>This type of feature selection iteratively adds additional features to our model based on performance.</a:t>
            </a:r>
          </a:p>
          <a:p>
            <a:pPr lvl="1" marL="177800" indent="-177800" defTabSz="647700">
              <a:lnSpc>
                <a:spcPct val="110000"/>
              </a:lnSpc>
              <a:spcBef>
                <a:spcPts val="400"/>
              </a:spcBef>
              <a:buSzPct val="85000"/>
              <a:buFont typeface="Lucida Grande"/>
              <a:buChar char="‣"/>
              <a:defRPr sz="2500">
                <a:uFill>
                  <a:solidFill>
                    <a:srgbClr val="000000"/>
                  </a:solidFill>
                </a:uFill>
              </a:defRPr>
            </a:pPr>
            <a:r>
              <a:t>We’ll discuss two types:</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1) Sequential forward selection: Starts with an empty set (X=0) and iteratively adds best performing features.</a:t>
            </a:r>
          </a:p>
          <a:p>
            <a:pPr lvl="1" marL="177800" indent="-177800" defTabSz="647700">
              <a:lnSpc>
                <a:spcPct val="110000"/>
              </a:lnSpc>
              <a:spcBef>
                <a:spcPts val="400"/>
              </a:spcBef>
              <a:buSzPct val="85000"/>
              <a:buFont typeface="Lucida Grande"/>
              <a:buChar char="‣"/>
              <a:defRPr sz="2500">
                <a:uFill>
                  <a:solidFill>
                    <a:srgbClr val="000000"/>
                  </a:solidFill>
                </a:uFill>
              </a:defRPr>
            </a:pPr>
            <a:r>
              <a:t>Disadvantage: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93" name="Shape 93"/>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94" name="Shape 94"/>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Bottom-up feature selection</a:t>
            </a:r>
          </a:p>
        </p:txBody>
      </p:sp>
      <p:sp>
        <p:nvSpPr>
          <p:cNvPr id="95" name="Shape 95"/>
          <p:cNvSpPr/>
          <p:nvPr/>
        </p:nvSpPr>
        <p:spPr>
          <a:xfrm>
            <a:off x="635000" y="2014995"/>
            <a:ext cx="11734800" cy="26197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500">
                <a:uFill>
                  <a:solidFill>
                    <a:srgbClr val="000000"/>
                  </a:solidFill>
                </a:uFill>
              </a:defRPr>
            </a:pPr>
            <a:r>
              <a:t>This type of feature selection iteratively adds additional features to our model based on performance.</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We’ll discuss two types:</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1) Sequential forward selection: Starts with an empty set (X=0) and iteratively adds best performing features.</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Disadvantage: Once a feature is added, it cannot be discarded. It also does not consider feature interaction.</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00" name="Shape 100"/>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01" name="Shape 101"/>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Bottom-up feature selection</a:t>
            </a:r>
          </a:p>
        </p:txBody>
      </p:sp>
      <p:sp>
        <p:nvSpPr>
          <p:cNvPr id="102" name="Shape 102"/>
          <p:cNvSpPr/>
          <p:nvPr/>
        </p:nvSpPr>
        <p:spPr>
          <a:xfrm>
            <a:off x="635000" y="2014995"/>
            <a:ext cx="11734800" cy="38031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500">
                <a:uFill>
                  <a:solidFill>
                    <a:srgbClr val="000000"/>
                  </a:solidFill>
                </a:uFill>
              </a:defRPr>
            </a:pPr>
            <a:r>
              <a:t>This type of feature selection iteratively adds additional features to our model based on performance.</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We’ll discuss two types:</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1) Sequential forward selection: Starts with an empty set (X=0) and iteratively adds best performing features.</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Disadvantage: Once a feature is added, it cannot be discarded. It also does not consider feature interaction.</a:t>
            </a:r>
            <a:endParaRPr sz="2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2) Sequential backward selection (SBS): Starts with X=D and iteratively deletes the least significant features. </a:t>
            </a:r>
          </a:p>
          <a:p>
            <a:pPr lvl="1" marL="177800" indent="-177800" defTabSz="647700">
              <a:lnSpc>
                <a:spcPct val="110000"/>
              </a:lnSpc>
              <a:spcBef>
                <a:spcPts val="400"/>
              </a:spcBef>
              <a:buSzPct val="85000"/>
              <a:buFont typeface="Lucida Grande"/>
              <a:buChar char="‣"/>
              <a:defRPr sz="2500">
                <a:uFill>
                  <a:solidFill>
                    <a:srgbClr val="000000"/>
                  </a:solidFill>
                </a:uFill>
              </a:defRPr>
            </a:pPr>
            <a:r>
              <a:t>Disadvantage: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05" name="Shape 105"/>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06" name="Shape 106"/>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Bottom-up feature selection</a:t>
            </a:r>
          </a:p>
        </p:txBody>
      </p:sp>
      <p:sp>
        <p:nvSpPr>
          <p:cNvPr id="107" name="Shape 107"/>
          <p:cNvSpPr/>
          <p:nvPr/>
        </p:nvSpPr>
        <p:spPr>
          <a:xfrm>
            <a:off x="634998" y="1582861"/>
            <a:ext cx="11734801" cy="45750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500">
                <a:uFill>
                  <a:solidFill>
                    <a:srgbClr val="000000"/>
                  </a:solidFill>
                </a:uFill>
              </a:defRPr>
            </a:pPr>
            <a:r>
              <a:t>This type of feature selection iteratively adds additional features to our model based on performance.</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We’ll discuss two types:</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1) Sequential forward selection: Starts with an empty set (X=0) and iteratively adds best performing features.</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Disadvantage: Once a feature is added, it cannot be discarded. It also does not consider feature interaction.</a:t>
            </a:r>
            <a:endParaRPr sz="2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2) Sequential backward selection (SBS): Starts with X=D and iteratively deletes the least significant features. </a:t>
            </a:r>
            <a:endParaRPr sz="1800">
              <a:uFillTx/>
            </a:endParaRPr>
          </a:p>
          <a:p>
            <a:pPr lvl="1" marL="177800" indent="-177800" defTabSz="647700">
              <a:lnSpc>
                <a:spcPct val="110000"/>
              </a:lnSpc>
              <a:spcBef>
                <a:spcPts val="400"/>
              </a:spcBef>
              <a:buSzPct val="85000"/>
              <a:buFont typeface="Lucida Grande"/>
              <a:buChar char="‣"/>
              <a:defRPr sz="2500">
                <a:uFill>
                  <a:solidFill>
                    <a:srgbClr val="000000"/>
                  </a:solidFill>
                </a:uFill>
              </a:defRPr>
            </a:pPr>
            <a:r>
              <a:t>Disadvantage: There is a nesting problem (as above), plus it’s computationally more expensive than SFS.</a:t>
            </a:r>
          </a:p>
          <a:p>
            <a:pPr lvl="1" marL="177800" indent="-177800" defTabSz="647700">
              <a:lnSpc>
                <a:spcPct val="110000"/>
              </a:lnSpc>
              <a:spcBef>
                <a:spcPts val="400"/>
              </a:spcBef>
              <a:buSzPct val="85000"/>
              <a:buFont typeface="Lucida Grande"/>
              <a:buChar char="‣"/>
              <a:defRPr sz="2500">
                <a:uFill>
                  <a:solidFill>
                    <a:srgbClr val="000000"/>
                  </a:solidFill>
                </a:uFill>
              </a:defRPr>
            </a:pPr>
            <a:r>
              <a:t>Generalized versions of these searches do the same, but model entire subsets. </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nvSpPr>
        <p:spPr>
          <a:xfrm>
            <a:off x="635000" y="6349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10" name="Shape 110"/>
          <p:cNvSpPr/>
          <p:nvPr/>
        </p:nvSpPr>
        <p:spPr>
          <a:xfrm>
            <a:off x="635000" y="1219199"/>
            <a:ext cx="11734801" cy="13"/>
          </a:xfrm>
          <a:prstGeom prst="line">
            <a:avLst/>
          </a:prstGeom>
          <a:ln w="12700">
            <a:solidFill>
              <a:srgbClr val="000000"/>
            </a:solidFill>
            <a:miter lim="400000"/>
          </a:ln>
        </p:spPr>
        <p:txBody>
          <a:bodyPr lIns="45718" tIns="45718" rIns="45718" bIns="45718"/>
          <a:lstStyle/>
          <a:p>
            <a:pPr>
              <a:defRPr>
                <a:solidFill>
                  <a:srgbClr val="FFFFFF"/>
                </a:solidFill>
              </a:defRPr>
            </a:pPr>
          </a:p>
        </p:txBody>
      </p:sp>
      <p:sp>
        <p:nvSpPr>
          <p:cNvPr id="111" name="Shape 111"/>
          <p:cNvSpPr/>
          <p:nvPr/>
        </p:nvSpPr>
        <p:spPr>
          <a:xfrm>
            <a:off x="634998" y="736598"/>
            <a:ext cx="9562960" cy="414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47700">
              <a:lnSpc>
                <a:spcPts val="3200"/>
              </a:lnSpc>
              <a:defRPr cap="all" spc="-56" sz="2800">
                <a:uFill>
                  <a:solidFill>
                    <a:srgbClr val="000000"/>
                  </a:solidFill>
                </a:uFill>
                <a:latin typeface="PFDinTextCompPro-Bold"/>
                <a:ea typeface="PFDinTextCompPro-Bold"/>
                <a:cs typeface="PFDinTextCompPro-Bold"/>
                <a:sym typeface="PFDinTextCompPro-Bold"/>
              </a:defRPr>
            </a:lvl1pPr>
          </a:lstStyle>
          <a:p>
            <a:pPr/>
            <a:r>
              <a:t>Bottom-up feature selection</a:t>
            </a:r>
          </a:p>
        </p:txBody>
      </p:sp>
      <p:sp>
        <p:nvSpPr>
          <p:cNvPr id="112" name="Shape 112"/>
          <p:cNvSpPr/>
          <p:nvPr/>
        </p:nvSpPr>
        <p:spPr>
          <a:xfrm>
            <a:off x="634998" y="1320797"/>
            <a:ext cx="11734801" cy="51137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177800" indent="-177800" defTabSz="647700">
              <a:lnSpc>
                <a:spcPct val="110000"/>
              </a:lnSpc>
              <a:spcBef>
                <a:spcPts val="400"/>
              </a:spcBef>
              <a:buSzPct val="85000"/>
              <a:buFont typeface="Lucida Grande"/>
              <a:buChar char="‣"/>
              <a:defRPr sz="2500">
                <a:uFill>
                  <a:solidFill>
                    <a:srgbClr val="000000"/>
                  </a:solidFill>
                </a:uFill>
              </a:defRPr>
            </a:pPr>
            <a:r>
              <a:t>Sequential floating forward search (SFFS):</a:t>
            </a:r>
            <a:endParaRPr sz="1800">
              <a:uFillTx/>
            </a:endParaRPr>
          </a:p>
          <a:p>
            <a:pPr lvl="1" marL="177800" indent="-177800" defTabSz="647700">
              <a:lnSpc>
                <a:spcPct val="110000"/>
              </a:lnSpc>
              <a:spcBef>
                <a:spcPts val="400"/>
              </a:spcBef>
              <a:buSzPct val="85000"/>
              <a:buFont typeface="Lucida Grande"/>
              <a:buChar char="‣"/>
              <a:defRPr sz="2600">
                <a:uFill>
                  <a:solidFill>
                    <a:srgbClr val="000000"/>
                  </a:solidFill>
                </a:uFill>
              </a:defRPr>
            </a:pPr>
            <a:r>
              <a:t>Step 1: Inclusion. Use the basic SFS method to select the most significant feature with respect to X and include it in X. Stop if d features have been selected, otherwise go to Step 2.</a:t>
            </a:r>
          </a:p>
          <a:p>
            <a:pPr lvl="1" marL="177800" indent="-177800" defTabSz="647700">
              <a:lnSpc>
                <a:spcPct val="110000"/>
              </a:lnSpc>
              <a:spcBef>
                <a:spcPts val="400"/>
              </a:spcBef>
              <a:buSzPct val="85000"/>
              <a:buFont typeface="Lucida Grande"/>
              <a:buChar char="‣"/>
              <a:defRPr sz="2600">
                <a:uFillTx/>
              </a:defRPr>
            </a:pPr>
            <a:r>
              <a:t>Step 2: Conditional exclusion. Find the least significant feature k in X. If it is the feature just added, then keep it and return to Step 1. Otherwise, exclude the feature k. Note that X is now better than it was before Step 1. Continue to Step 3.</a:t>
            </a:r>
          </a:p>
          <a:p>
            <a:pPr marL="177800" indent="-177800" defTabSz="647700">
              <a:lnSpc>
                <a:spcPct val="110000"/>
              </a:lnSpc>
              <a:spcBef>
                <a:spcPts val="400"/>
              </a:spcBef>
              <a:buSzPct val="85000"/>
              <a:buFont typeface="Lucida Grande"/>
              <a:buChar char="‣"/>
              <a:defRPr sz="2600">
                <a:uFillTx/>
              </a:defRPr>
            </a:pPr>
            <a:r>
              <a:t>Step 3: Continuation of conditional exclusion. Again, find the least significant feature in X. If 1) its removal will leave X with at least two features and 2) the value of J(X) is greater than the criterion value of the best feature subset of that size found so far, then remove it and repeat Step 3. When these two conditions cease to be satisfied, return to Step 1.</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News706BT-RomanC"/>
        <a:ea typeface="News706BT-RomanC"/>
        <a:cs typeface="News706BT-RomanC"/>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News706BT-RomanC"/>
        <a:ea typeface="News706BT-RomanC"/>
        <a:cs typeface="News706BT-RomanC"/>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3081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FFFFFF"/>
              </a:solidFill>
            </a:uFill>
            <a:latin typeface="+mj-lt"/>
            <a:ea typeface="+mj-ea"/>
            <a:cs typeface="+mj-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