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464" r:id="rId4"/>
    <p:sldId id="486" r:id="rId5"/>
    <p:sldId id="487" r:id="rId6"/>
    <p:sldId id="466" r:id="rId7"/>
    <p:sldId id="488" r:id="rId8"/>
    <p:sldId id="489" r:id="rId9"/>
    <p:sldId id="465" r:id="rId10"/>
    <p:sldId id="490" r:id="rId11"/>
    <p:sldId id="491" r:id="rId12"/>
    <p:sldId id="492" r:id="rId13"/>
    <p:sldId id="493" r:id="rId14"/>
    <p:sldId id="494" r:id="rId15"/>
    <p:sldId id="495" r:id="rId16"/>
    <p:sldId id="500" r:id="rId17"/>
    <p:sldId id="496" r:id="rId18"/>
    <p:sldId id="498" r:id="rId19"/>
    <p:sldId id="499" r:id="rId20"/>
    <p:sldId id="501" r:id="rId21"/>
    <p:sldId id="502" r:id="rId22"/>
    <p:sldId id="503" r:id="rId23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91651" autoAdjust="0"/>
  </p:normalViewPr>
  <p:slideViewPr>
    <p:cSldViewPr snapToGrid="0" snapToObjects="1">
      <p:cViewPr>
        <p:scale>
          <a:sx n="100" d="100"/>
          <a:sy n="100" d="100"/>
        </p:scale>
        <p:origin x="400" y="14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9BB4-54A9-D349-9035-4225BC886A1D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EA97-F761-3049-9B2D-71E8D3F4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8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smtClean="0"/>
              <a:t>-values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P-values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P-values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P-values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P-values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ransition spd="med"/>
  <p:hf sldNum="0" hdr="0" ftr="0" dt="0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log.optimizely.com/2010/11/29/how-obama-raised-60-million-by-running-a-simple-experimen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vwo.com/blog/amd-3600-social-sharing-increas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824761"/>
            <a:ext cx="11734800" cy="1839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88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</a:t>
            </a:r>
          </a:p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88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a/B Testing</a:t>
            </a:r>
            <a:endParaRPr sz="88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Joseph Nelson, Data Science Immersive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A/B Test Design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1. What element(s) will be changed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While working with </a:t>
            </a:r>
            <a:r>
              <a:rPr lang="en-US" sz="2500" dirty="0" smtClean="0">
                <a:uFill>
                  <a:solidFill/>
                </a:uFill>
              </a:rPr>
              <a:t>a (or as a) </a:t>
            </a:r>
            <a:r>
              <a:rPr lang="en-US" sz="2500" dirty="0">
                <a:uFill>
                  <a:solidFill/>
                </a:uFill>
              </a:rPr>
              <a:t>PM, you will likely have little say in what elements are changed for a test. Keep in mind that to prevent false correlations in the data, the </a:t>
            </a:r>
            <a:r>
              <a:rPr lang="en-US" sz="2500" b="1" dirty="0">
                <a:uFill>
                  <a:solidFill/>
                </a:uFill>
              </a:rPr>
              <a:t>smallest changes possible </a:t>
            </a:r>
            <a:r>
              <a:rPr lang="en-US" sz="2500" dirty="0">
                <a:uFill>
                  <a:solidFill/>
                </a:uFill>
              </a:rPr>
              <a:t>will likely have the most meaningful results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2. Who will be a part of the test group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3. How long will the test run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4. Why is this test truly necessary?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5287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A/B Test Design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1. What element(s) will be changed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2</a:t>
            </a:r>
            <a:r>
              <a:rPr lang="en-US" sz="2500" dirty="0">
                <a:uFill>
                  <a:solidFill/>
                </a:uFill>
              </a:rPr>
              <a:t>. Who will be a part of the test group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Will you be splitting the incoming traffic 50/50 between variants, or can you get away with serving the variant under test to a smaller group? Also, will the test split change? </a:t>
            </a:r>
            <a:r>
              <a:rPr lang="en-US" sz="2500" dirty="0" smtClean="0">
                <a:uFill>
                  <a:solidFill/>
                </a:uFill>
              </a:rPr>
              <a:t>(We'll </a:t>
            </a:r>
            <a:r>
              <a:rPr lang="en-US" sz="2500" dirty="0">
                <a:uFill>
                  <a:solidFill/>
                </a:uFill>
              </a:rPr>
              <a:t>discuss one strategy for assigning test groups in </a:t>
            </a:r>
            <a:r>
              <a:rPr lang="en-US" sz="2500" dirty="0" smtClean="0">
                <a:uFill>
                  <a:solidFill/>
                </a:uFill>
              </a:rPr>
              <a:t>a minute)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3. How long will the test run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4. Why is this test truly necessary?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7942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A/B Test Design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1. What element(s) will be changed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2</a:t>
            </a:r>
            <a:r>
              <a:rPr lang="en-US" sz="2500" dirty="0">
                <a:uFill>
                  <a:solidFill/>
                </a:uFill>
              </a:rPr>
              <a:t>. Who will be a part of the test group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3</a:t>
            </a:r>
            <a:r>
              <a:rPr lang="en-US" sz="2500" dirty="0">
                <a:uFill>
                  <a:solidFill/>
                </a:uFill>
              </a:rPr>
              <a:t>. How long will the test run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This is a very important question to ask. If the test doesn't run </a:t>
            </a:r>
            <a:r>
              <a:rPr lang="en-US" sz="2500" b="1" dirty="0">
                <a:uFill>
                  <a:solidFill/>
                </a:uFill>
              </a:rPr>
              <a:t>long enough</a:t>
            </a:r>
            <a:r>
              <a:rPr lang="en-US" sz="2500" dirty="0">
                <a:uFill>
                  <a:solidFill/>
                </a:uFill>
              </a:rPr>
              <a:t>, your data won't be useful. If it runs </a:t>
            </a:r>
            <a:r>
              <a:rPr lang="en-US" sz="2500" b="1" dirty="0">
                <a:uFill>
                  <a:solidFill/>
                </a:uFill>
              </a:rPr>
              <a:t>too long</a:t>
            </a:r>
            <a:r>
              <a:rPr lang="en-US" sz="2500" dirty="0">
                <a:uFill>
                  <a:solidFill/>
                </a:uFill>
              </a:rPr>
              <a:t>, that can impact business needs. Remember back to Week 9's Time Series Analysis lessons- ensure that you have enough data to capture across multiple periods, or seasons, but not too much data that your result will be heavily affected by trend.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4. Why is this test truly necessary?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69753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A/B Test Design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1. What element(s) will be changed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2</a:t>
            </a:r>
            <a:r>
              <a:rPr lang="en-US" sz="2500" dirty="0">
                <a:uFill>
                  <a:solidFill/>
                </a:uFill>
              </a:rPr>
              <a:t>. Who will be a part of the test group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3</a:t>
            </a:r>
            <a:r>
              <a:rPr lang="en-US" sz="2500" dirty="0">
                <a:uFill>
                  <a:solidFill/>
                </a:uFill>
              </a:rPr>
              <a:t>. How long will the test run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4</a:t>
            </a:r>
            <a:r>
              <a:rPr lang="en-US" sz="2500" dirty="0">
                <a:uFill>
                  <a:solidFill/>
                </a:uFill>
              </a:rPr>
              <a:t>. Why is this test truly necessary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A/B testing is a gamble. If the business result of the test is less valuable than the possible negative effects on churn or conversion rate, then it might be worth re-evaluating your design.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05754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Multi-arm Bandit testing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Multi-arm bandit testing is an innovative way to split traffic (rather than simply 50/50) developed by Google (more on this in Resources).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There are two phases: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Exploration Phase: </a:t>
            </a:r>
            <a:r>
              <a:rPr lang="en-US" sz="2500" dirty="0">
                <a:uFill>
                  <a:solidFill/>
                </a:uFill>
              </a:rPr>
              <a:t>During the first ~10% of the test, traffic is split 50/50. This phase picks a short-term 'winner', and a short-term 'loser'.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>
                <a:uFill>
                  <a:solidFill/>
                </a:uFill>
              </a:rPr>
              <a:t>Exploitation Phase</a:t>
            </a:r>
            <a:r>
              <a:rPr lang="en-US" sz="2500" dirty="0">
                <a:uFill>
                  <a:solidFill/>
                </a:uFill>
              </a:rPr>
              <a:t>: For the remainder of the test, shift the majority of traffic to the higher performing variant. Continue to adjust traffic as performance increases/decreases.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Pros/Cons?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1468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Multi-arm Bandit testing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Pros/Cons?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In practice, Multi-Arm Bandit testing does a fairly good job of optimizing conversion rates. The downside to this method, however, is increased difficulty in evaluation of results. Simply picking a 'winner' variant is not always the best strategy, especially since the 'loser' variant often gets so little traffic that it can be hard to validate the statistical significance of the lift.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1986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Multivariate A/B Testing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1" y="1648903"/>
            <a:ext cx="8022624" cy="3962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394" y="2609986"/>
            <a:ext cx="4590513" cy="24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92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T-tests and z-tests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REMEMBER: The t-test is </a:t>
            </a:r>
            <a:r>
              <a:rPr lang="en-US" sz="2500" dirty="0">
                <a:uFill>
                  <a:solidFill/>
                </a:uFill>
              </a:rPr>
              <a:t>one of the most commonly used techniques for testing a null hypothesis on the basis of a difference between sample means. By testing the means of two samples derived from the same source, the t-test determines a probability that two populations are the same with respect to the variable tested. In an A/B test, this will tell us if the difference in the target metric is accidental, or statistically significant.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71" y="4440947"/>
            <a:ext cx="5603241" cy="13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3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T-tests and z-tests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T-tests may be one-tailed or two-tailed.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One-tailed t-tests examine whether a test population varies in a single direction </a:t>
            </a:r>
            <a:r>
              <a:rPr lang="en-US" sz="2500" dirty="0" err="1" smtClean="0">
                <a:uFill>
                  <a:solidFill/>
                </a:uFill>
              </a:rPr>
              <a:t>vs</a:t>
            </a:r>
            <a:r>
              <a:rPr lang="en-US" sz="2500" dirty="0" smtClean="0">
                <a:uFill>
                  <a:solidFill/>
                </a:uFill>
              </a:rPr>
              <a:t> the potential for two directions.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you’re checking a new drug </a:t>
            </a:r>
            <a:r>
              <a:rPr lang="en-US" sz="2500" dirty="0" err="1" smtClean="0">
                <a:uFill>
                  <a:solidFill/>
                </a:uFill>
              </a:rPr>
              <a:t>vs</a:t>
            </a:r>
            <a:r>
              <a:rPr lang="en-US" sz="2500" dirty="0" smtClean="0">
                <a:uFill>
                  <a:solidFill/>
                </a:uFill>
              </a:rPr>
              <a:t> an old drug, which would you choose? Why?</a:t>
            </a:r>
            <a:endParaRPr lang="en-US" sz="2500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4" y="3127401"/>
            <a:ext cx="5372370" cy="2050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99" y="3127401"/>
            <a:ext cx="5487605" cy="19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0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T-tests and z-tests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Z-</a:t>
            </a:r>
            <a:r>
              <a:rPr lang="en-US" sz="2500" dirty="0">
                <a:uFill>
                  <a:solidFill/>
                </a:uFill>
              </a:rPr>
              <a:t>tests </a:t>
            </a:r>
            <a:r>
              <a:rPr lang="en-US" sz="2500" dirty="0" smtClean="0">
                <a:uFill>
                  <a:solidFill/>
                </a:uFill>
              </a:rPr>
              <a:t>are another </a:t>
            </a:r>
            <a:r>
              <a:rPr lang="en-US" sz="2500" dirty="0">
                <a:uFill>
                  <a:solidFill/>
                </a:uFill>
              </a:rPr>
              <a:t>method used to </a:t>
            </a:r>
            <a:r>
              <a:rPr lang="en-US" sz="2500" dirty="0" smtClean="0">
                <a:uFill>
                  <a:solidFill/>
                </a:uFill>
              </a:rPr>
              <a:t>analyze </a:t>
            </a:r>
            <a:r>
              <a:rPr lang="en-US" sz="2500" dirty="0">
                <a:uFill>
                  <a:solidFill/>
                </a:uFill>
              </a:rPr>
              <a:t>test results. Use of a z-test is possible when the observed data can be decided to follow a Normal distribution with unknown mean and known variance. The output of a z-test is the z-statistic, which represents the number of standard deviations and its corresponding p-value. It is defined as such: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86" y="4120745"/>
            <a:ext cx="5291214" cy="17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10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 dirty="0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A/B Testing?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A/B Testing Design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T-Tests and Z-Tests</a:t>
            </a:r>
          </a:p>
          <a:p>
            <a:pPr marL="177800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Studies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Case study one: </a:t>
            </a:r>
            <a:r>
              <a:rPr lang="en-US" sz="2400" b="1" cap="all" spc="-56" dirty="0" err="1" smtClean="0">
                <a:uFill>
                  <a:solidFill/>
                </a:uFill>
              </a:rPr>
              <a:t>obama</a:t>
            </a:r>
            <a:r>
              <a:rPr lang="en-US" sz="2400" b="1" cap="all" spc="-56" dirty="0" smtClean="0">
                <a:uFill>
                  <a:solidFill/>
                </a:uFill>
              </a:rPr>
              <a:t> fundraising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hlinkClick r:id="rId3"/>
              </a:rPr>
              <a:t>https://blog.optimizely.com/2010/11/29/how-obama-raised-60-million-by-running-a-simple-experiment</a:t>
            </a:r>
            <a:r>
              <a:rPr lang="en-US" sz="2500" dirty="0" smtClean="0">
                <a:uFill>
                  <a:solidFill/>
                </a:uFill>
                <a:hlinkClick r:id="rId3"/>
              </a:rPr>
              <a:t>/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28395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Case study TWO: SOCIAL </a:t>
            </a:r>
            <a:r>
              <a:rPr lang="en-US" sz="2400" b="1" cap="all" spc="-56" dirty="0" err="1" smtClean="0">
                <a:uFill>
                  <a:solidFill/>
                </a:uFill>
              </a:rPr>
              <a:t>ShARING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  <a:hlinkClick r:id="rId3"/>
              </a:rPr>
              <a:t>https://vwo.com/blog/amd-3600-social-sharing-increase</a:t>
            </a:r>
            <a:r>
              <a:rPr lang="en-US" sz="2500" dirty="0" smtClean="0">
                <a:uFill>
                  <a:solidFill/>
                </a:uFill>
                <a:hlinkClick r:id="rId3"/>
              </a:rPr>
              <a:t>/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23157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T-tests in </a:t>
            </a:r>
            <a:r>
              <a:rPr lang="en-US" sz="2400" b="1" cap="all" spc="-56" dirty="0" err="1" smtClean="0">
                <a:uFill>
                  <a:solidFill/>
                </a:uFill>
              </a:rPr>
              <a:t>scipy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 the repo…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1879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of you have likely seen or completed A/B tests before. What are they?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02920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Some of you have likely seen or completed A/B tests before. What are they?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A/B Testing is a term for a randomized experiment with two variants, A and B. These tests consist of test design, data collection, and data analysis stages</a:t>
            </a:r>
            <a:r>
              <a:rPr lang="en-US" sz="2500" dirty="0" smtClean="0">
                <a:uFill>
                  <a:solidFill/>
                </a:uFill>
              </a:rPr>
              <a:t>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0962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 </a:t>
            </a:r>
            <a:r>
              <a:rPr lang="en-US" sz="2500" dirty="0">
                <a:uFill>
                  <a:solidFill/>
                </a:uFill>
              </a:rPr>
              <a:t>most common use of A/B testing is to audition proposed changes to a website. Once the variants are designed, data is collected by assigning users to 'test' and 'control' groups, which will dictate the version of the site they will be served.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3372974"/>
            <a:ext cx="7010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3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It's very important when designing an A/B test to make the smallest change possible before testing the variant. Widespread changes introduce a slew of variables that will be impossible to track in most cases. Some examples of A/B tests that one might conduct are</a:t>
            </a:r>
            <a:r>
              <a:rPr lang="en-US" sz="2500" dirty="0" smtClean="0">
                <a:uFill>
                  <a:solidFill/>
                </a:uFill>
              </a:rPr>
              <a:t>:</a:t>
            </a:r>
          </a:p>
          <a:p>
            <a:pPr marL="177800" lvl="3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Changing </a:t>
            </a:r>
            <a:r>
              <a:rPr lang="en-US" sz="2500" dirty="0">
                <a:uFill>
                  <a:solidFill/>
                </a:uFill>
              </a:rPr>
              <a:t>the number of images on a page 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Changing </a:t>
            </a:r>
            <a:r>
              <a:rPr lang="en-US" sz="2500" dirty="0">
                <a:uFill>
                  <a:solidFill/>
                </a:uFill>
              </a:rPr>
              <a:t>the font on a page 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 </a:t>
            </a:r>
            <a:r>
              <a:rPr lang="en-US" sz="2500" dirty="0">
                <a:uFill>
                  <a:solidFill/>
                </a:uFill>
              </a:rPr>
              <a:t>or removing single elements from a page 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Altering </a:t>
            </a:r>
            <a:r>
              <a:rPr lang="en-US" sz="2500" dirty="0">
                <a:uFill>
                  <a:solidFill/>
                </a:uFill>
              </a:rPr>
              <a:t>the text on a button 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</a:t>
            </a:r>
            <a:r>
              <a:rPr lang="en-US" sz="2500" dirty="0">
                <a:uFill>
                  <a:solidFill/>
                </a:uFill>
              </a:rPr>
              <a:t>-organizing a pages </a:t>
            </a:r>
            <a:r>
              <a:rPr lang="en-US" sz="2500" dirty="0" smtClean="0">
                <a:uFill>
                  <a:solidFill/>
                </a:uFill>
              </a:rPr>
              <a:t>content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4385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Consider </a:t>
            </a:r>
            <a:r>
              <a:rPr lang="en-US" sz="2500" dirty="0">
                <a:uFill>
                  <a:solidFill/>
                </a:uFill>
              </a:rPr>
              <a:t>an e-commerce site. What must be taken into account when designing, conducting, and </a:t>
            </a:r>
            <a:r>
              <a:rPr lang="en-US" sz="2500" dirty="0" smtClean="0">
                <a:uFill>
                  <a:solidFill/>
                </a:uFill>
              </a:rPr>
              <a:t>analyzing </a:t>
            </a:r>
            <a:r>
              <a:rPr lang="en-US" sz="2500" dirty="0">
                <a:uFill>
                  <a:solidFill/>
                </a:uFill>
              </a:rPr>
              <a:t>an A/B test?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227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WHAT is a/b testing?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Consider an e-commerce site</a:t>
            </a:r>
            <a:r>
              <a:rPr lang="en-US" sz="2500" dirty="0">
                <a:uFill>
                  <a:solidFill/>
                </a:uFill>
              </a:rPr>
              <a:t>. What must be taken into account when designing, conducting, and </a:t>
            </a:r>
            <a:r>
              <a:rPr lang="en-US" sz="2500" dirty="0" smtClean="0">
                <a:uFill>
                  <a:solidFill/>
                </a:uFill>
              </a:rPr>
              <a:t>analyzing </a:t>
            </a:r>
            <a:r>
              <a:rPr lang="en-US" sz="2500" dirty="0">
                <a:uFill>
                  <a:solidFill/>
                </a:uFill>
              </a:rPr>
              <a:t>an A/B test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 </a:t>
            </a:r>
            <a:r>
              <a:rPr lang="en-US" sz="2500" dirty="0">
                <a:uFill>
                  <a:solidFill/>
                </a:uFill>
              </a:rPr>
              <a:t>main effect in e-commerce is the flow of the user through the conversion </a:t>
            </a:r>
            <a:r>
              <a:rPr lang="en-US" sz="2500" dirty="0" smtClean="0">
                <a:uFill>
                  <a:solidFill/>
                </a:uFill>
              </a:rPr>
              <a:t>funnel! Once </a:t>
            </a:r>
            <a:r>
              <a:rPr lang="en-US" sz="2500" dirty="0">
                <a:uFill>
                  <a:solidFill/>
                </a:uFill>
              </a:rPr>
              <a:t>users land on the site, test to see if the variant has any effect on how many products they </a:t>
            </a:r>
            <a:r>
              <a:rPr lang="en-US" sz="2500" b="1" dirty="0">
                <a:uFill>
                  <a:solidFill/>
                </a:uFill>
              </a:rPr>
              <a:t>view</a:t>
            </a:r>
            <a:r>
              <a:rPr lang="en-US" sz="2500" dirty="0">
                <a:uFill>
                  <a:solidFill/>
                </a:uFill>
              </a:rPr>
              <a:t>, how many products are </a:t>
            </a:r>
            <a:r>
              <a:rPr lang="en-US" sz="2500" b="1" dirty="0">
                <a:uFill>
                  <a:solidFill/>
                </a:uFill>
              </a:rPr>
              <a:t>added to cart</a:t>
            </a:r>
            <a:r>
              <a:rPr lang="en-US" sz="2500" dirty="0">
                <a:uFill>
                  <a:solidFill/>
                </a:uFill>
              </a:rPr>
              <a:t>, </a:t>
            </a:r>
            <a:r>
              <a:rPr lang="en-US" sz="2500" b="1" dirty="0">
                <a:uFill>
                  <a:solidFill/>
                </a:uFill>
              </a:rPr>
              <a:t>changes in cart abandonment rates</a:t>
            </a:r>
            <a:r>
              <a:rPr lang="en-US" sz="2500" dirty="0">
                <a:uFill>
                  <a:solidFill/>
                </a:uFill>
              </a:rPr>
              <a:t>, changes in </a:t>
            </a:r>
            <a:r>
              <a:rPr lang="en-US" sz="2500" b="1" dirty="0">
                <a:uFill>
                  <a:solidFill/>
                </a:uFill>
              </a:rPr>
              <a:t>conversion rates</a:t>
            </a:r>
            <a:r>
              <a:rPr lang="en-US" sz="2500" dirty="0">
                <a:uFill>
                  <a:solidFill/>
                </a:uFill>
              </a:rPr>
              <a:t>, </a:t>
            </a:r>
            <a:r>
              <a:rPr lang="en-US" sz="2500" b="1" dirty="0">
                <a:uFill>
                  <a:solidFill/>
                </a:uFill>
              </a:rPr>
              <a:t>order volume</a:t>
            </a:r>
            <a:r>
              <a:rPr lang="en-US" sz="2500" dirty="0">
                <a:uFill>
                  <a:solidFill/>
                </a:uFill>
              </a:rPr>
              <a:t>, </a:t>
            </a:r>
            <a:r>
              <a:rPr lang="en-US" sz="2500" b="1" dirty="0">
                <a:uFill>
                  <a:solidFill/>
                </a:uFill>
              </a:rPr>
              <a:t>average order value</a:t>
            </a:r>
            <a:r>
              <a:rPr lang="en-US" sz="2500" dirty="0">
                <a:uFill>
                  <a:solidFill/>
                </a:uFill>
              </a:rPr>
              <a:t>, etc.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08153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5000" y="73658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400" b="1" cap="all" spc="-56" dirty="0" smtClean="0">
                <a:uFill>
                  <a:solidFill/>
                </a:uFill>
              </a:rPr>
              <a:t>A/B Test Design</a:t>
            </a:r>
            <a:endParaRPr sz="24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07708"/>
            <a:ext cx="11734800" cy="50043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1. What element(s) will be changed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2. Who will be a part of the test group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3. How long will the test run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4. Why is this test truly necessary?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4697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31529</TotalTime>
  <Words>1181</Words>
  <Application>Microsoft Macintosh PowerPoint</Application>
  <PresentationFormat>Custom</PresentationFormat>
  <Paragraphs>96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Nelson</cp:lastModifiedBy>
  <cp:revision>139</cp:revision>
  <cp:lastPrinted>2017-01-10T15:10:57Z</cp:lastPrinted>
  <dcterms:modified xsi:type="dcterms:W3CDTF">2017-01-10T20:42:16Z</dcterms:modified>
</cp:coreProperties>
</file>