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34B6"/>
    <a:srgbClr val="CCFF66"/>
    <a:srgbClr val="66FF33"/>
    <a:srgbClr val="3BE93B"/>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003A11-9C30-46E1-B550-4A3D04CB74AD}"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179889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60155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2530856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7897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958716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003A11-9C30-46E1-B550-4A3D04CB74AD}"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1979423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9003A11-9C30-46E1-B550-4A3D04CB74AD}"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528317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003A11-9C30-46E1-B550-4A3D04CB74AD}"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2190390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003A11-9C30-46E1-B550-4A3D04CB74AD}"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289546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003A11-9C30-46E1-B550-4A3D04CB74AD}"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1002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003A11-9C30-46E1-B550-4A3D04CB74AD}" type="datetimeFigureOut">
              <a:rPr lang="en-US" smtClean="0"/>
              <a:t>8/28/2019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4112520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95233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003A11-9C30-46E1-B550-4A3D04CB74AD}" type="datetimeFigureOut">
              <a:rPr lang="en-US" smtClean="0"/>
              <a:t>8/28/2019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164188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003A11-9C30-46E1-B550-4A3D04CB74AD}" type="datetimeFigureOut">
              <a:rPr lang="en-US" smtClean="0"/>
              <a:t>8/28/2019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726069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9003A11-9C30-46E1-B550-4A3D04CB74AD}" type="datetimeFigureOut">
              <a:rPr lang="en-US" smtClean="0"/>
              <a:t>8/28/2019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66361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887218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003A11-9C30-46E1-B550-4A3D04CB74AD}" type="datetimeFigureOut">
              <a:rPr lang="en-US" smtClean="0"/>
              <a:t>8/28/2019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8E78E7-086A-4ACC-B771-D42411457F68}" type="slidenum">
              <a:rPr lang="en-US" smtClean="0"/>
              <a:t>‹#›</a:t>
            </a:fld>
            <a:endParaRPr lang="en-US"/>
          </a:p>
        </p:txBody>
      </p:sp>
    </p:spTree>
    <p:extLst>
      <p:ext uri="{BB962C8B-B14F-4D97-AF65-F5344CB8AC3E}">
        <p14:creationId xmlns:p14="http://schemas.microsoft.com/office/powerpoint/2010/main" val="34283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9003A11-9C30-46E1-B550-4A3D04CB74AD}" type="datetimeFigureOut">
              <a:rPr lang="en-US" smtClean="0"/>
              <a:t>8/28/2019</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8E78E7-086A-4ACC-B771-D42411457F68}" type="slidenum">
              <a:rPr lang="en-US" smtClean="0"/>
              <a:t>‹#›</a:t>
            </a:fld>
            <a:endParaRPr lang="en-US"/>
          </a:p>
        </p:txBody>
      </p:sp>
    </p:spTree>
    <p:extLst>
      <p:ext uri="{BB962C8B-B14F-4D97-AF65-F5344CB8AC3E}">
        <p14:creationId xmlns:p14="http://schemas.microsoft.com/office/powerpoint/2010/main" val="164892270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3775" y="618517"/>
            <a:ext cx="10364451" cy="5273128"/>
          </a:xfrm>
        </p:spPr>
        <p:txBody>
          <a:bodyPr>
            <a:normAutofit/>
          </a:bodyPr>
          <a:lstStyle/>
          <a:p>
            <a:r>
              <a:rPr lang="en-US" sz="1600" dirty="0" smtClean="0"/>
              <a:t>My name is Eugene cabrera, I’m designing and developing an application that is a tool to help family maintain communications daily.</a:t>
            </a:r>
            <a:br>
              <a:rPr lang="en-US" sz="1600" dirty="0" smtClean="0"/>
            </a:br>
            <a:r>
              <a:rPr lang="en-US" sz="1600" dirty="0"/>
              <a:t/>
            </a:r>
            <a:br>
              <a:rPr lang="en-US" sz="1600" dirty="0"/>
            </a:br>
            <a:r>
              <a:rPr lang="en-US" sz="1600" dirty="0" smtClean="0"/>
              <a:t>Done through an application that has the basic daily task list your every family has. Like chores, grocery list and setting reminders. </a:t>
            </a:r>
            <a:br>
              <a:rPr lang="en-US" sz="1600" dirty="0" smtClean="0"/>
            </a:br>
            <a:r>
              <a:rPr lang="en-US" sz="1600" dirty="0" smtClean="0"/>
              <a:t/>
            </a:r>
            <a:br>
              <a:rPr lang="en-US" sz="1600" dirty="0" smtClean="0"/>
            </a:br>
            <a:r>
              <a:rPr lang="en-US" sz="1600" dirty="0" smtClean="0"/>
              <a:t>Being a parent I know how technology is changing everyday life and making it better in one or the other. Using this application helps keep every family member in the loop with getting all daily task completed so that there’s enough time spent as a family rather than working around the house. </a:t>
            </a:r>
            <a:br>
              <a:rPr lang="en-US" sz="1600" dirty="0" smtClean="0"/>
            </a:br>
            <a:r>
              <a:rPr lang="en-US" sz="1600" dirty="0"/>
              <a:t/>
            </a:r>
            <a:br>
              <a:rPr lang="en-US" sz="1600" dirty="0"/>
            </a:br>
            <a:endParaRPr lang="en-US" sz="1600" dirty="0"/>
          </a:p>
        </p:txBody>
      </p:sp>
    </p:spTree>
    <p:extLst>
      <p:ext uri="{BB962C8B-B14F-4D97-AF65-F5344CB8AC3E}">
        <p14:creationId xmlns:p14="http://schemas.microsoft.com/office/powerpoint/2010/main" val="299219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58536"/>
            <a:ext cx="3932237" cy="976745"/>
          </a:xfrm>
          <a:ln w="12700">
            <a:solidFill>
              <a:schemeClr val="tx1"/>
            </a:solidFill>
          </a:ln>
        </p:spPr>
        <p:txBody>
          <a:bodyPr>
            <a:normAutofit fontScale="90000"/>
          </a:bodyPr>
          <a:lstStyle/>
          <a:p>
            <a:pPr algn="ctr"/>
            <a:r>
              <a:rPr lang="en-US" dirty="0" err="1" smtClean="0"/>
              <a:t>HoneyDew</a:t>
            </a:r>
            <a:r>
              <a:rPr lang="en-US" dirty="0" smtClean="0"/>
              <a:t/>
            </a:r>
            <a:br>
              <a:rPr lang="en-US" dirty="0" smtClean="0"/>
            </a:br>
            <a:r>
              <a:rPr lang="en-US" dirty="0" smtClean="0"/>
              <a:t>Application Project</a:t>
            </a:r>
            <a:endParaRPr lang="en-US" dirty="0"/>
          </a:p>
        </p:txBody>
      </p:sp>
      <p:sp>
        <p:nvSpPr>
          <p:cNvPr id="4" name="Text Placeholder 3"/>
          <p:cNvSpPr>
            <a:spLocks noGrp="1"/>
          </p:cNvSpPr>
          <p:nvPr>
            <p:ph type="body" sz="half" idx="2"/>
          </p:nvPr>
        </p:nvSpPr>
        <p:spPr>
          <a:xfrm>
            <a:off x="839788" y="2040570"/>
            <a:ext cx="4208924" cy="3158347"/>
          </a:xfrm>
        </p:spPr>
        <p:txBody>
          <a:bodyPr>
            <a:normAutofit fontScale="92500" lnSpcReduction="20000"/>
          </a:bodyPr>
          <a:lstStyle/>
          <a:p>
            <a:pPr marL="285750" indent="-285750" algn="l">
              <a:buFont typeface="Wingdings" panose="05000000000000000000" pitchFamily="2" charset="2"/>
              <a:buChar char="§"/>
            </a:pPr>
            <a:r>
              <a:rPr lang="en-US" dirty="0" smtClean="0"/>
              <a:t>Design process</a:t>
            </a:r>
          </a:p>
          <a:p>
            <a:pPr marL="285750" indent="-285750" algn="l">
              <a:buFont typeface="Wingdings" panose="05000000000000000000" pitchFamily="2" charset="2"/>
              <a:buChar char="§"/>
            </a:pPr>
            <a:r>
              <a:rPr lang="en-US" dirty="0" smtClean="0"/>
              <a:t>Program Layout</a:t>
            </a:r>
          </a:p>
          <a:p>
            <a:pPr marL="285750" indent="-285750" algn="l">
              <a:buFont typeface="Wingdings" panose="05000000000000000000" pitchFamily="2" charset="2"/>
              <a:buChar char="§"/>
            </a:pPr>
            <a:r>
              <a:rPr lang="en-US" dirty="0" smtClean="0"/>
              <a:t>Basic Concept to communicate and assign task as it arises</a:t>
            </a:r>
          </a:p>
          <a:p>
            <a:pPr algn="l"/>
            <a:r>
              <a:rPr lang="en-US" dirty="0" err="1" smtClean="0"/>
              <a:t>HoneyDew</a:t>
            </a:r>
            <a:r>
              <a:rPr lang="en-US" dirty="0" smtClean="0"/>
              <a:t> Requirements:</a:t>
            </a:r>
          </a:p>
          <a:p>
            <a:pPr marL="285750" indent="-285750" algn="l">
              <a:buFont typeface="Wingdings" panose="05000000000000000000" pitchFamily="2" charset="2"/>
              <a:buChar char="§"/>
            </a:pPr>
            <a:r>
              <a:rPr lang="en-US" dirty="0" smtClean="0"/>
              <a:t>Account set up</a:t>
            </a:r>
          </a:p>
          <a:p>
            <a:pPr marL="285750" indent="-285750" algn="l">
              <a:buFont typeface="Wingdings" panose="05000000000000000000" pitchFamily="2" charset="2"/>
              <a:buChar char="§"/>
            </a:pPr>
            <a:r>
              <a:rPr lang="en-US" dirty="0" smtClean="0"/>
              <a:t>Able to add additional member</a:t>
            </a:r>
          </a:p>
          <a:p>
            <a:pPr marL="285750" indent="-285750" algn="l">
              <a:buFont typeface="Wingdings" panose="05000000000000000000" pitchFamily="2" charset="2"/>
              <a:buChar char="§"/>
            </a:pPr>
            <a:r>
              <a:rPr lang="en-US" dirty="0" smtClean="0"/>
              <a:t>Link account to a </a:t>
            </a:r>
            <a:r>
              <a:rPr lang="en-US" dirty="0" err="1" smtClean="0"/>
              <a:t>WalMart</a:t>
            </a:r>
            <a:r>
              <a:rPr lang="en-US" dirty="0" smtClean="0"/>
              <a:t> Application</a:t>
            </a:r>
          </a:p>
          <a:p>
            <a:pPr marL="285750" indent="-285750" algn="l">
              <a:buFont typeface="Wingdings" panose="05000000000000000000" pitchFamily="2" charset="2"/>
              <a:buChar char="§"/>
            </a:pPr>
            <a:r>
              <a:rPr lang="en-US" dirty="0" smtClean="0"/>
              <a:t>Generate list/chore list</a:t>
            </a:r>
            <a:endParaRPr lang="en-US" dirty="0"/>
          </a:p>
        </p:txBody>
      </p:sp>
      <p:pic>
        <p:nvPicPr>
          <p:cNvPr id="6" name="Picture 5"/>
          <p:cNvPicPr>
            <a:picLocks noChangeAspect="1"/>
          </p:cNvPicPr>
          <p:nvPr/>
        </p:nvPicPr>
        <p:blipFill>
          <a:blip r:embed="rId2"/>
          <a:stretch>
            <a:fillRect/>
          </a:stretch>
        </p:blipFill>
        <p:spPr>
          <a:xfrm>
            <a:off x="6143658" y="656706"/>
            <a:ext cx="4899280" cy="5601566"/>
          </a:xfrm>
          <a:prstGeom prst="rect">
            <a:avLst/>
          </a:prstGeom>
          <a:ln w="38100">
            <a:solidFill>
              <a:schemeClr val="tx1"/>
            </a:solidFill>
          </a:ln>
        </p:spPr>
      </p:pic>
    </p:spTree>
    <p:extLst>
      <p:ext uri="{BB962C8B-B14F-4D97-AF65-F5344CB8AC3E}">
        <p14:creationId xmlns:p14="http://schemas.microsoft.com/office/powerpoint/2010/main" val="3532824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a:t>
            </a:r>
            <a:endParaRPr lang="en-US" dirty="0"/>
          </a:p>
        </p:txBody>
      </p:sp>
      <p:sp>
        <p:nvSpPr>
          <p:cNvPr id="3" name="Content Placeholder 2"/>
          <p:cNvSpPr>
            <a:spLocks noGrp="1"/>
          </p:cNvSpPr>
          <p:nvPr>
            <p:ph sz="quarter" idx="13"/>
          </p:nvPr>
        </p:nvSpPr>
        <p:spPr/>
        <p:txBody>
          <a:bodyPr/>
          <a:lstStyle/>
          <a:p>
            <a:r>
              <a:rPr lang="en-US" dirty="0" smtClean="0"/>
              <a:t>Functional requirements</a:t>
            </a:r>
          </a:p>
          <a:p>
            <a:pPr lvl="1"/>
            <a:r>
              <a:rPr lang="en-US" dirty="0" smtClean="0"/>
              <a:t>Able to generate common list</a:t>
            </a:r>
          </a:p>
          <a:p>
            <a:pPr lvl="1"/>
            <a:r>
              <a:rPr lang="en-US" dirty="0" smtClean="0"/>
              <a:t>Communicate with all members</a:t>
            </a:r>
          </a:p>
          <a:p>
            <a:pPr lvl="1"/>
            <a:r>
              <a:rPr lang="en-US" dirty="0" smtClean="0"/>
              <a:t>Update list as completed</a:t>
            </a:r>
          </a:p>
          <a:p>
            <a:pPr lvl="1"/>
            <a:endParaRPr lang="en-US" dirty="0"/>
          </a:p>
        </p:txBody>
      </p:sp>
      <p:sp>
        <p:nvSpPr>
          <p:cNvPr id="4" name="Content Placeholder 3"/>
          <p:cNvSpPr>
            <a:spLocks noGrp="1"/>
          </p:cNvSpPr>
          <p:nvPr>
            <p:ph sz="quarter" idx="14"/>
          </p:nvPr>
        </p:nvSpPr>
        <p:spPr/>
        <p:txBody>
          <a:bodyPr/>
          <a:lstStyle/>
          <a:p>
            <a:r>
              <a:rPr lang="en-US" dirty="0" smtClean="0"/>
              <a:t>Non-Functional Requirements</a:t>
            </a:r>
          </a:p>
          <a:p>
            <a:pPr lvl="1"/>
            <a:r>
              <a:rPr lang="en-US" dirty="0" smtClean="0"/>
              <a:t>Able to provide updates as tasks are complete</a:t>
            </a:r>
            <a:endParaRPr lang="en-US" dirty="0"/>
          </a:p>
        </p:txBody>
      </p:sp>
    </p:spTree>
    <p:extLst>
      <p:ext uri="{BB962C8B-B14F-4D97-AF65-F5344CB8AC3E}">
        <p14:creationId xmlns:p14="http://schemas.microsoft.com/office/powerpoint/2010/main" val="41808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88178" y="477982"/>
            <a:ext cx="3200400" cy="5486400"/>
            <a:chOff x="3886196" y="247485"/>
            <a:chExt cx="4309110" cy="6366510"/>
          </a:xfrm>
        </p:grpSpPr>
        <p:sp>
          <p:nvSpPr>
            <p:cNvPr id="2" name="Rounded Rectangle 1"/>
            <p:cNvSpPr/>
            <p:nvPr/>
          </p:nvSpPr>
          <p:spPr>
            <a:xfrm>
              <a:off x="3886196" y="24748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4929182" y="2377110"/>
              <a:ext cx="2223138" cy="3612045"/>
              <a:chOff x="4929184" y="2653500"/>
              <a:chExt cx="2223138" cy="3612045"/>
            </a:xfrm>
          </p:grpSpPr>
          <p:sp>
            <p:nvSpPr>
              <p:cNvPr id="3" name="Rounded Rectangle 2"/>
              <p:cNvSpPr/>
              <p:nvPr/>
            </p:nvSpPr>
            <p:spPr>
              <a:xfrm>
                <a:off x="4929185" y="2653500"/>
                <a:ext cx="2223135" cy="1028700"/>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Shopping</a:t>
                </a:r>
                <a:endParaRPr lang="en-US" dirty="0"/>
              </a:p>
            </p:txBody>
          </p:sp>
          <p:sp>
            <p:nvSpPr>
              <p:cNvPr id="4" name="Rounded Rectangle 3"/>
              <p:cNvSpPr/>
              <p:nvPr/>
            </p:nvSpPr>
            <p:spPr>
              <a:xfrm>
                <a:off x="4929184" y="3945172"/>
                <a:ext cx="2223135" cy="1028700"/>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Chores</a:t>
                </a:r>
                <a:endParaRPr lang="en-US" dirty="0"/>
              </a:p>
            </p:txBody>
          </p:sp>
          <p:sp>
            <p:nvSpPr>
              <p:cNvPr id="5" name="Rounded Rectangle 4"/>
              <p:cNvSpPr/>
              <p:nvPr/>
            </p:nvSpPr>
            <p:spPr>
              <a:xfrm>
                <a:off x="4929187" y="5236845"/>
                <a:ext cx="2223135" cy="1028700"/>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Reminder</a:t>
                </a:r>
                <a:endParaRPr lang="en-US" dirty="0"/>
              </a:p>
            </p:txBody>
          </p:sp>
        </p:grpSp>
        <p:sp>
          <p:nvSpPr>
            <p:cNvPr id="7" name="Rounded Rectangle 6"/>
            <p:cNvSpPr/>
            <p:nvPr/>
          </p:nvSpPr>
          <p:spPr>
            <a:xfrm>
              <a:off x="4272437" y="695948"/>
              <a:ext cx="3536633" cy="1056323"/>
            </a:xfrm>
            <a:prstGeom prst="round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t>HoneyDew</a:t>
              </a:r>
              <a:endParaRPr lang="en-US" sz="2800" dirty="0" smtClean="0"/>
            </a:p>
            <a:p>
              <a:pPr algn="ctr"/>
              <a:r>
                <a:rPr lang="en-US" sz="2800" dirty="0" smtClean="0"/>
                <a:t>List</a:t>
              </a:r>
              <a:endParaRPr lang="en-US" sz="2800" dirty="0"/>
            </a:p>
          </p:txBody>
        </p:sp>
      </p:grpSp>
      <p:grpSp>
        <p:nvGrpSpPr>
          <p:cNvPr id="15" name="Group 14"/>
          <p:cNvGrpSpPr/>
          <p:nvPr/>
        </p:nvGrpSpPr>
        <p:grpSpPr>
          <a:xfrm>
            <a:off x="4243445" y="477982"/>
            <a:ext cx="3200400" cy="5486400"/>
            <a:chOff x="4220585" y="477982"/>
            <a:chExt cx="3200400" cy="5486400"/>
          </a:xfrm>
        </p:grpSpPr>
        <p:grpSp>
          <p:nvGrpSpPr>
            <p:cNvPr id="6" name="Group 5"/>
            <p:cNvGrpSpPr/>
            <p:nvPr/>
          </p:nvGrpSpPr>
          <p:grpSpPr>
            <a:xfrm>
              <a:off x="4220585" y="477982"/>
              <a:ext cx="3200400" cy="5486400"/>
              <a:chOff x="4941566" y="281775"/>
              <a:chExt cx="4309110" cy="6366510"/>
            </a:xfrm>
          </p:grpSpPr>
          <p:sp>
            <p:nvSpPr>
              <p:cNvPr id="13" name="Rounded Rectangle 12"/>
              <p:cNvSpPr/>
              <p:nvPr/>
            </p:nvSpPr>
            <p:spPr>
              <a:xfrm>
                <a:off x="4941566" y="28177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5401623" y="730238"/>
                <a:ext cx="3410907" cy="538492"/>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Grocery</a:t>
                </a:r>
                <a:endParaRPr lang="en-US" sz="2800" dirty="0"/>
              </a:p>
            </p:txBody>
          </p:sp>
          <p:sp>
            <p:nvSpPr>
              <p:cNvPr id="27" name="Rounded Rectangle 26"/>
              <p:cNvSpPr/>
              <p:nvPr/>
            </p:nvSpPr>
            <p:spPr>
              <a:xfrm>
                <a:off x="5390667" y="1388497"/>
                <a:ext cx="3410907" cy="3074505"/>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List</a:t>
                </a:r>
              </a:p>
              <a:p>
                <a:pPr marL="285750" indent="-285750">
                  <a:buFont typeface="Wingdings" panose="05000000000000000000" pitchFamily="2" charset="2"/>
                  <a:buChar char="Ø"/>
                </a:pPr>
                <a:r>
                  <a:rPr lang="en-US" sz="1400" dirty="0" smtClean="0"/>
                  <a:t>Jalapeno</a:t>
                </a:r>
              </a:p>
              <a:p>
                <a:pPr marL="285750" indent="-285750">
                  <a:buFont typeface="Wingdings" panose="05000000000000000000" pitchFamily="2" charset="2"/>
                  <a:buChar char="Ø"/>
                </a:pPr>
                <a:r>
                  <a:rPr lang="en-US" sz="1400" dirty="0" smtClean="0"/>
                  <a:t>Milk</a:t>
                </a:r>
              </a:p>
              <a:p>
                <a:pPr marL="285750" indent="-285750">
                  <a:buFont typeface="Wingdings" panose="05000000000000000000" pitchFamily="2" charset="2"/>
                  <a:buChar char="Ø"/>
                </a:pPr>
                <a:r>
                  <a:rPr lang="en-US" sz="1400" dirty="0" smtClean="0"/>
                  <a:t>Eggs</a:t>
                </a:r>
              </a:p>
              <a:p>
                <a:pPr marL="285750" indent="-285750">
                  <a:buFont typeface="Wingdings" panose="05000000000000000000" pitchFamily="2" charset="2"/>
                  <a:buChar char="Ø"/>
                </a:pPr>
                <a:r>
                  <a:rPr lang="en-US" sz="1400" dirty="0" smtClean="0"/>
                  <a:t>Bacon</a:t>
                </a:r>
              </a:p>
              <a:p>
                <a:pPr marL="285750" indent="-285750">
                  <a:buFont typeface="Wingdings" panose="05000000000000000000" pitchFamily="2" charset="2"/>
                  <a:buChar char="Ø"/>
                </a:pPr>
                <a:r>
                  <a:rPr lang="en-US" sz="1400" dirty="0" smtClean="0"/>
                  <a:t>Orange Juice</a:t>
                </a:r>
              </a:p>
              <a:p>
                <a:pPr marL="285750" indent="-285750">
                  <a:buFont typeface="Wingdings" panose="05000000000000000000" pitchFamily="2" charset="2"/>
                  <a:buChar char="Ø"/>
                </a:pPr>
                <a:r>
                  <a:rPr lang="en-US" sz="1400" dirty="0" smtClean="0"/>
                  <a:t>Steak</a:t>
                </a:r>
              </a:p>
              <a:p>
                <a:pPr marL="285750" indent="-285750">
                  <a:buFont typeface="Wingdings" panose="05000000000000000000" pitchFamily="2" charset="2"/>
                  <a:buChar char="Ø"/>
                </a:pPr>
                <a:r>
                  <a:rPr lang="en-US" sz="1400" dirty="0" smtClean="0"/>
                  <a:t>Chicken</a:t>
                </a:r>
              </a:p>
              <a:p>
                <a:pPr marL="285750" indent="-285750">
                  <a:buFont typeface="Wingdings" panose="05000000000000000000" pitchFamily="2" charset="2"/>
                  <a:buChar char="Ø"/>
                </a:pPr>
                <a:r>
                  <a:rPr lang="en-US" sz="1400" dirty="0" err="1" smtClean="0"/>
                  <a:t>Etc</a:t>
                </a:r>
                <a:r>
                  <a:rPr lang="en-US" sz="1400" dirty="0" smtClean="0"/>
                  <a:t>…..</a:t>
                </a:r>
              </a:p>
              <a:p>
                <a:pPr marL="285750" indent="-285750">
                  <a:buFont typeface="Wingdings" panose="05000000000000000000" pitchFamily="2" charset="2"/>
                  <a:buChar char="Ø"/>
                </a:pPr>
                <a:endParaRPr lang="en-US" dirty="0"/>
              </a:p>
            </p:txBody>
          </p:sp>
          <p:sp>
            <p:nvSpPr>
              <p:cNvPr id="28" name="Rounded Rectangle 27"/>
              <p:cNvSpPr/>
              <p:nvPr/>
            </p:nvSpPr>
            <p:spPr>
              <a:xfrm>
                <a:off x="5401623" y="4582769"/>
                <a:ext cx="3410907" cy="538492"/>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Linked to </a:t>
                </a:r>
                <a:r>
                  <a:rPr lang="en-US" sz="1400" dirty="0" err="1" smtClean="0"/>
                  <a:t>WalMart</a:t>
                </a:r>
                <a:r>
                  <a:rPr lang="en-US" sz="1400" dirty="0" smtClean="0"/>
                  <a:t> (</a:t>
                </a:r>
                <a:r>
                  <a:rPr lang="en-US" sz="1400" dirty="0" err="1" smtClean="0"/>
                  <a:t>OrangePark</a:t>
                </a:r>
                <a:r>
                  <a:rPr lang="en-US" sz="1400" dirty="0" smtClean="0"/>
                  <a:t>)</a:t>
                </a:r>
                <a:endParaRPr lang="en-US" sz="1400" dirty="0"/>
              </a:p>
            </p:txBody>
          </p:sp>
          <p:sp>
            <p:nvSpPr>
              <p:cNvPr id="29" name="Rounded Rectangle 28"/>
              <p:cNvSpPr/>
              <p:nvPr/>
            </p:nvSpPr>
            <p:spPr>
              <a:xfrm>
                <a:off x="6157973" y="5346280"/>
                <a:ext cx="1901674" cy="538493"/>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Add Member</a:t>
                </a:r>
                <a:endParaRPr lang="en-US" sz="1400" dirty="0"/>
              </a:p>
            </p:txBody>
          </p:sp>
        </p:grpSp>
        <p:grpSp>
          <p:nvGrpSpPr>
            <p:cNvPr id="14" name="Group 13"/>
            <p:cNvGrpSpPr/>
            <p:nvPr/>
          </p:nvGrpSpPr>
          <p:grpSpPr>
            <a:xfrm>
              <a:off x="6750093" y="4955799"/>
              <a:ext cx="457200" cy="457200"/>
              <a:chOff x="5508882" y="6689510"/>
              <a:chExt cx="457200" cy="457200"/>
            </a:xfrm>
          </p:grpSpPr>
          <p:sp>
            <p:nvSpPr>
              <p:cNvPr id="12" name="Teardrop 11"/>
              <p:cNvSpPr/>
              <p:nvPr/>
            </p:nvSpPr>
            <p:spPr>
              <a:xfrm>
                <a:off x="5508882" y="6689510"/>
                <a:ext cx="457200" cy="457200"/>
              </a:xfrm>
              <a:prstGeom prst="teardrop">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lus 8"/>
              <p:cNvSpPr/>
              <p:nvPr/>
            </p:nvSpPr>
            <p:spPr>
              <a:xfrm>
                <a:off x="5600322" y="6780950"/>
                <a:ext cx="274320" cy="274320"/>
              </a:xfrm>
              <a:prstGeom prst="mathPl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ounded Rectangle 43"/>
            <p:cNvSpPr/>
            <p:nvPr/>
          </p:nvSpPr>
          <p:spPr>
            <a:xfrm>
              <a:off x="4494905" y="5523060"/>
              <a:ext cx="2653665" cy="35954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Ad</a:t>
              </a:r>
              <a:endParaRPr lang="en-US" dirty="0"/>
            </a:p>
          </p:txBody>
        </p:sp>
      </p:grpSp>
      <p:grpSp>
        <p:nvGrpSpPr>
          <p:cNvPr id="48" name="Group 47"/>
          <p:cNvGrpSpPr/>
          <p:nvPr/>
        </p:nvGrpSpPr>
        <p:grpSpPr>
          <a:xfrm>
            <a:off x="8052993" y="456498"/>
            <a:ext cx="3200400" cy="5486400"/>
            <a:chOff x="8052993" y="456498"/>
            <a:chExt cx="3200400" cy="5486400"/>
          </a:xfrm>
        </p:grpSpPr>
        <p:grpSp>
          <p:nvGrpSpPr>
            <p:cNvPr id="8" name="Group 7"/>
            <p:cNvGrpSpPr/>
            <p:nvPr/>
          </p:nvGrpSpPr>
          <p:grpSpPr>
            <a:xfrm>
              <a:off x="8052993" y="456498"/>
              <a:ext cx="3200400" cy="5486400"/>
              <a:chOff x="7492536" y="477982"/>
              <a:chExt cx="3200400" cy="5486400"/>
            </a:xfrm>
          </p:grpSpPr>
          <p:grpSp>
            <p:nvGrpSpPr>
              <p:cNvPr id="16" name="Group 15"/>
              <p:cNvGrpSpPr/>
              <p:nvPr/>
            </p:nvGrpSpPr>
            <p:grpSpPr>
              <a:xfrm>
                <a:off x="7492536" y="477982"/>
                <a:ext cx="3200400" cy="5486400"/>
                <a:chOff x="3886195" y="247485"/>
                <a:chExt cx="4309110" cy="6366510"/>
              </a:xfrm>
            </p:grpSpPr>
            <p:sp>
              <p:nvSpPr>
                <p:cNvPr id="17" name="Rounded Rectangle 16"/>
                <p:cNvSpPr/>
                <p:nvPr/>
              </p:nvSpPr>
              <p:spPr>
                <a:xfrm>
                  <a:off x="3886195" y="24748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p:cNvGrpSpPr/>
                <p:nvPr/>
              </p:nvGrpSpPr>
              <p:grpSpPr>
                <a:xfrm>
                  <a:off x="4272437" y="1914999"/>
                  <a:ext cx="3473767" cy="2513714"/>
                  <a:chOff x="4272439" y="2191389"/>
                  <a:chExt cx="3473767" cy="2513714"/>
                </a:xfrm>
              </p:grpSpPr>
              <p:sp>
                <p:nvSpPr>
                  <p:cNvPr id="20" name="Rounded Rectangle 19"/>
                  <p:cNvSpPr/>
                  <p:nvPr/>
                </p:nvSpPr>
                <p:spPr>
                  <a:xfrm>
                    <a:off x="4272439" y="2191389"/>
                    <a:ext cx="3473767" cy="1942586"/>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Reminder:</a:t>
                    </a:r>
                  </a:p>
                  <a:p>
                    <a:pPr marL="285750" indent="-285750">
                      <a:buFont typeface="Wingdings" panose="05000000000000000000" pitchFamily="2" charset="2"/>
                      <a:buChar char="q"/>
                    </a:pPr>
                    <a:r>
                      <a:rPr lang="en-US" sz="1400" dirty="0" smtClean="0"/>
                      <a:t>Pick up suit/Location/Time</a:t>
                    </a:r>
                  </a:p>
                  <a:p>
                    <a:pPr marL="285750" indent="-285750">
                      <a:buFont typeface="Wingdings" panose="05000000000000000000" pitchFamily="2" charset="2"/>
                      <a:buChar char="q"/>
                    </a:pPr>
                    <a:r>
                      <a:rPr lang="en-US" sz="1400" dirty="0" smtClean="0"/>
                      <a:t>Bring things to work</a:t>
                    </a:r>
                  </a:p>
                  <a:p>
                    <a:pPr marL="285750" indent="-285750">
                      <a:buFont typeface="Wingdings" panose="05000000000000000000" pitchFamily="2" charset="2"/>
                      <a:buChar char="q"/>
                    </a:pPr>
                    <a:r>
                      <a:rPr lang="en-US" sz="1400" dirty="0" smtClean="0"/>
                      <a:t>PTA </a:t>
                    </a:r>
                    <a:r>
                      <a:rPr lang="en-US" sz="1400" dirty="0" err="1" smtClean="0"/>
                      <a:t>mtg</a:t>
                    </a:r>
                    <a:r>
                      <a:rPr lang="en-US" sz="1400" dirty="0" smtClean="0"/>
                      <a:t>/school/time</a:t>
                    </a:r>
                  </a:p>
                  <a:p>
                    <a:endParaRPr lang="en-US" sz="1400" dirty="0" smtClean="0"/>
                  </a:p>
                  <a:p>
                    <a:endParaRPr lang="en-US" dirty="0"/>
                  </a:p>
                </p:txBody>
              </p:sp>
              <p:sp>
                <p:nvSpPr>
                  <p:cNvPr id="21" name="Rounded Rectangle 20"/>
                  <p:cNvSpPr/>
                  <p:nvPr/>
                </p:nvSpPr>
                <p:spPr>
                  <a:xfrm>
                    <a:off x="4272439" y="4208145"/>
                    <a:ext cx="3473767" cy="496958"/>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with Calendar</a:t>
                    </a:r>
                    <a:endParaRPr lang="en-US" dirty="0"/>
                  </a:p>
                </p:txBody>
              </p:sp>
            </p:grpSp>
            <p:sp>
              <p:nvSpPr>
                <p:cNvPr id="19" name="Rounded Rectangle 18"/>
                <p:cNvSpPr/>
                <p:nvPr/>
              </p:nvSpPr>
              <p:spPr>
                <a:xfrm>
                  <a:off x="4272437" y="695948"/>
                  <a:ext cx="3536633" cy="1056323"/>
                </a:xfrm>
                <a:prstGeom prst="round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Upcoming Reminders</a:t>
                  </a:r>
                  <a:endParaRPr lang="en-US" sz="2800" dirty="0"/>
                </a:p>
              </p:txBody>
            </p:sp>
          </p:grpSp>
          <p:sp>
            <p:nvSpPr>
              <p:cNvPr id="35" name="Rounded Rectangle 34"/>
              <p:cNvSpPr/>
              <p:nvPr/>
            </p:nvSpPr>
            <p:spPr>
              <a:xfrm>
                <a:off x="8341373" y="4174692"/>
                <a:ext cx="1456040" cy="428258"/>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Member</a:t>
                </a:r>
                <a:endParaRPr lang="en-US" dirty="0"/>
              </a:p>
            </p:txBody>
          </p:sp>
        </p:grpSp>
        <p:grpSp>
          <p:nvGrpSpPr>
            <p:cNvPr id="38" name="Group 37"/>
            <p:cNvGrpSpPr/>
            <p:nvPr/>
          </p:nvGrpSpPr>
          <p:grpSpPr>
            <a:xfrm>
              <a:off x="10569794" y="4960623"/>
              <a:ext cx="457200" cy="457200"/>
              <a:chOff x="5508882" y="6689510"/>
              <a:chExt cx="457200" cy="457200"/>
            </a:xfrm>
          </p:grpSpPr>
          <p:sp>
            <p:nvSpPr>
              <p:cNvPr id="39" name="Teardrop 38"/>
              <p:cNvSpPr/>
              <p:nvPr/>
            </p:nvSpPr>
            <p:spPr>
              <a:xfrm>
                <a:off x="5508882" y="6689510"/>
                <a:ext cx="457200" cy="457200"/>
              </a:xfrm>
              <a:prstGeom prst="teardrop">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lus 39"/>
              <p:cNvSpPr/>
              <p:nvPr/>
            </p:nvSpPr>
            <p:spPr>
              <a:xfrm>
                <a:off x="5600322" y="6780950"/>
                <a:ext cx="274320" cy="274320"/>
              </a:xfrm>
              <a:prstGeom prst="mathPlu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ounded Rectangle 44"/>
            <p:cNvSpPr/>
            <p:nvPr/>
          </p:nvSpPr>
          <p:spPr>
            <a:xfrm>
              <a:off x="8346250" y="5517740"/>
              <a:ext cx="2653665" cy="35954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Random Ad</a:t>
              </a:r>
              <a:endParaRPr lang="en-US" dirty="0"/>
            </a:p>
          </p:txBody>
        </p:sp>
        <p:sp>
          <p:nvSpPr>
            <p:cNvPr id="47" name="Rounded Rectangle 46"/>
            <p:cNvSpPr/>
            <p:nvPr/>
          </p:nvSpPr>
          <p:spPr>
            <a:xfrm>
              <a:off x="8918196" y="4648455"/>
              <a:ext cx="1456040" cy="428258"/>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View Calendar</a:t>
              </a:r>
              <a:endParaRPr lang="en-US" sz="1400" dirty="0"/>
            </a:p>
          </p:txBody>
        </p:sp>
      </p:grpSp>
    </p:spTree>
    <p:extLst>
      <p:ext uri="{BB962C8B-B14F-4D97-AF65-F5344CB8AC3E}">
        <p14:creationId xmlns:p14="http://schemas.microsoft.com/office/powerpoint/2010/main" val="248406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89118" y="561802"/>
            <a:ext cx="3200400" cy="5486400"/>
            <a:chOff x="289118" y="561802"/>
            <a:chExt cx="3200400" cy="5486400"/>
          </a:xfrm>
        </p:grpSpPr>
        <p:grpSp>
          <p:nvGrpSpPr>
            <p:cNvPr id="5" name="Group 4"/>
            <p:cNvGrpSpPr/>
            <p:nvPr/>
          </p:nvGrpSpPr>
          <p:grpSpPr>
            <a:xfrm>
              <a:off x="289118" y="561802"/>
              <a:ext cx="3200400" cy="5486400"/>
              <a:chOff x="3886196" y="247485"/>
              <a:chExt cx="4309110" cy="6366510"/>
            </a:xfrm>
          </p:grpSpPr>
          <p:sp>
            <p:nvSpPr>
              <p:cNvPr id="6" name="Rounded Rectangle 5"/>
              <p:cNvSpPr/>
              <p:nvPr/>
            </p:nvSpPr>
            <p:spPr>
              <a:xfrm>
                <a:off x="3886196" y="24748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p:nvGrpSpPr>
            <p:grpSpPr>
              <a:xfrm>
                <a:off x="4929181" y="2116668"/>
                <a:ext cx="2223137" cy="3447496"/>
                <a:chOff x="4929183" y="2393058"/>
                <a:chExt cx="2223137" cy="3447496"/>
              </a:xfrm>
            </p:grpSpPr>
            <p:sp>
              <p:nvSpPr>
                <p:cNvPr id="9" name="Rounded Rectangle 8"/>
                <p:cNvSpPr/>
                <p:nvPr/>
              </p:nvSpPr>
              <p:spPr>
                <a:xfrm>
                  <a:off x="4929185" y="2393058"/>
                  <a:ext cx="2223135" cy="507815"/>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Daily</a:t>
                  </a:r>
                  <a:endParaRPr lang="en-US" dirty="0"/>
                </a:p>
              </p:txBody>
            </p:sp>
            <p:sp>
              <p:nvSpPr>
                <p:cNvPr id="10" name="Rounded Rectangle 9"/>
                <p:cNvSpPr/>
                <p:nvPr/>
              </p:nvSpPr>
              <p:spPr>
                <a:xfrm>
                  <a:off x="4929183" y="5387163"/>
                  <a:ext cx="2223136" cy="453391"/>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Status</a:t>
                  </a:r>
                  <a:endParaRPr lang="en-US" dirty="0"/>
                </a:p>
              </p:txBody>
            </p:sp>
            <p:sp>
              <p:nvSpPr>
                <p:cNvPr id="11" name="Rounded Rectangle 10"/>
                <p:cNvSpPr/>
                <p:nvPr/>
              </p:nvSpPr>
              <p:spPr>
                <a:xfrm>
                  <a:off x="4929184" y="4247973"/>
                  <a:ext cx="2223135" cy="1028700"/>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Member</a:t>
                  </a:r>
                  <a:endParaRPr lang="en-US" dirty="0"/>
                </a:p>
              </p:txBody>
            </p:sp>
          </p:grpSp>
          <p:sp>
            <p:nvSpPr>
              <p:cNvPr id="8" name="Rounded Rectangle 7"/>
              <p:cNvSpPr/>
              <p:nvPr/>
            </p:nvSpPr>
            <p:spPr>
              <a:xfrm>
                <a:off x="4272437" y="695948"/>
                <a:ext cx="3536633" cy="1056323"/>
              </a:xfrm>
              <a:prstGeom prst="round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Chores</a:t>
                </a:r>
                <a:endParaRPr lang="en-US" sz="2800" dirty="0"/>
              </a:p>
            </p:txBody>
          </p:sp>
        </p:grpSp>
        <p:sp>
          <p:nvSpPr>
            <p:cNvPr id="12" name="Rounded Rectangle 11"/>
            <p:cNvSpPr/>
            <p:nvPr/>
          </p:nvSpPr>
          <p:spPr>
            <a:xfrm>
              <a:off x="1063750" y="2705418"/>
              <a:ext cx="1651135"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Weekly</a:t>
              </a:r>
              <a:endParaRPr lang="en-US" dirty="0"/>
            </a:p>
          </p:txBody>
        </p:sp>
        <p:sp>
          <p:nvSpPr>
            <p:cNvPr id="13" name="Rounded Rectangle 12"/>
            <p:cNvSpPr/>
            <p:nvPr/>
          </p:nvSpPr>
          <p:spPr>
            <a:xfrm>
              <a:off x="1063750" y="3238248"/>
              <a:ext cx="1651135"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Monthly</a:t>
              </a:r>
              <a:endParaRPr lang="en-US" dirty="0"/>
            </a:p>
          </p:txBody>
        </p:sp>
      </p:grpSp>
      <p:grpSp>
        <p:nvGrpSpPr>
          <p:cNvPr id="61" name="Group 60"/>
          <p:cNvGrpSpPr/>
          <p:nvPr/>
        </p:nvGrpSpPr>
        <p:grpSpPr>
          <a:xfrm>
            <a:off x="4126343" y="573345"/>
            <a:ext cx="3200400" cy="5486400"/>
            <a:chOff x="3619058" y="595874"/>
            <a:chExt cx="3200400" cy="5486400"/>
          </a:xfrm>
        </p:grpSpPr>
        <p:grpSp>
          <p:nvGrpSpPr>
            <p:cNvPr id="15" name="Group 14"/>
            <p:cNvGrpSpPr/>
            <p:nvPr/>
          </p:nvGrpSpPr>
          <p:grpSpPr>
            <a:xfrm>
              <a:off x="3619058" y="595874"/>
              <a:ext cx="3200400" cy="5486400"/>
              <a:chOff x="289118" y="561802"/>
              <a:chExt cx="3200400" cy="5486400"/>
            </a:xfrm>
          </p:grpSpPr>
          <p:grpSp>
            <p:nvGrpSpPr>
              <p:cNvPr id="16" name="Group 15"/>
              <p:cNvGrpSpPr/>
              <p:nvPr/>
            </p:nvGrpSpPr>
            <p:grpSpPr>
              <a:xfrm>
                <a:off x="289118" y="561802"/>
                <a:ext cx="3200400" cy="5486400"/>
                <a:chOff x="3886196" y="247485"/>
                <a:chExt cx="4309110" cy="6366510"/>
              </a:xfrm>
            </p:grpSpPr>
            <p:sp>
              <p:nvSpPr>
                <p:cNvPr id="19" name="Rounded Rectangle 18"/>
                <p:cNvSpPr/>
                <p:nvPr/>
              </p:nvSpPr>
              <p:spPr>
                <a:xfrm>
                  <a:off x="3886196" y="24748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p:cNvGrpSpPr/>
                <p:nvPr/>
              </p:nvGrpSpPr>
              <p:grpSpPr>
                <a:xfrm>
                  <a:off x="4272435" y="1231750"/>
                  <a:ext cx="3536632" cy="4400484"/>
                  <a:chOff x="4272437" y="1508140"/>
                  <a:chExt cx="3536632" cy="4400484"/>
                </a:xfrm>
              </p:grpSpPr>
              <p:sp>
                <p:nvSpPr>
                  <p:cNvPr id="22" name="Rounded Rectangle 21"/>
                  <p:cNvSpPr/>
                  <p:nvPr/>
                </p:nvSpPr>
                <p:spPr>
                  <a:xfrm>
                    <a:off x="4929183" y="1508140"/>
                    <a:ext cx="2223136" cy="507815"/>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BigBrother</a:t>
                    </a:r>
                    <a:endParaRPr lang="en-US" dirty="0"/>
                  </a:p>
                </p:txBody>
              </p:sp>
              <p:sp>
                <p:nvSpPr>
                  <p:cNvPr id="23" name="Rounded Rectangle 22"/>
                  <p:cNvSpPr/>
                  <p:nvPr/>
                </p:nvSpPr>
                <p:spPr>
                  <a:xfrm>
                    <a:off x="4929183" y="5455233"/>
                    <a:ext cx="2223136" cy="453391"/>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Status</a:t>
                    </a:r>
                    <a:endParaRPr lang="en-US" dirty="0"/>
                  </a:p>
                </p:txBody>
              </p:sp>
              <p:sp>
                <p:nvSpPr>
                  <p:cNvPr id="24" name="Rounded Rectangle 23"/>
                  <p:cNvSpPr/>
                  <p:nvPr/>
                </p:nvSpPr>
                <p:spPr>
                  <a:xfrm>
                    <a:off x="4272437" y="2111906"/>
                    <a:ext cx="3536632" cy="399746"/>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Daily</a:t>
                    </a:r>
                    <a:endParaRPr lang="en-US" dirty="0"/>
                  </a:p>
                </p:txBody>
              </p:sp>
            </p:grpSp>
            <p:sp>
              <p:nvSpPr>
                <p:cNvPr id="21" name="Rounded Rectangle 20"/>
                <p:cNvSpPr/>
                <p:nvPr/>
              </p:nvSpPr>
              <p:spPr>
                <a:xfrm>
                  <a:off x="4272437" y="695948"/>
                  <a:ext cx="3536633" cy="425312"/>
                </a:xfrm>
                <a:prstGeom prst="round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NeverEnding</a:t>
                  </a:r>
                  <a:r>
                    <a:rPr lang="en-US" sz="2000" dirty="0"/>
                    <a:t> </a:t>
                  </a:r>
                  <a:r>
                    <a:rPr lang="en-US" sz="2000" dirty="0" smtClean="0"/>
                    <a:t>Chores</a:t>
                  </a:r>
                  <a:endParaRPr lang="en-US" sz="2000" dirty="0"/>
                </a:p>
              </p:txBody>
            </p:sp>
          </p:grpSp>
          <p:sp>
            <p:nvSpPr>
              <p:cNvPr id="18" name="Rounded Rectangle 17"/>
              <p:cNvSpPr/>
              <p:nvPr/>
            </p:nvSpPr>
            <p:spPr>
              <a:xfrm>
                <a:off x="575980" y="2364329"/>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Bed</a:t>
                </a:r>
                <a:endParaRPr lang="en-US" dirty="0"/>
              </a:p>
            </p:txBody>
          </p:sp>
        </p:grpSp>
        <p:sp>
          <p:nvSpPr>
            <p:cNvPr id="25" name="Rounded Rectangle 24"/>
            <p:cNvSpPr/>
            <p:nvPr/>
          </p:nvSpPr>
          <p:spPr>
            <a:xfrm>
              <a:off x="5306446" y="2391395"/>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Trash</a:t>
              </a:r>
              <a:endParaRPr lang="en-US" dirty="0"/>
            </a:p>
          </p:txBody>
        </p:sp>
        <p:sp>
          <p:nvSpPr>
            <p:cNvPr id="26" name="Rounded Rectangle 25"/>
            <p:cNvSpPr/>
            <p:nvPr/>
          </p:nvSpPr>
          <p:spPr>
            <a:xfrm>
              <a:off x="5306446" y="2887366"/>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Homework</a:t>
              </a:r>
              <a:endParaRPr lang="en-US" dirty="0"/>
            </a:p>
          </p:txBody>
        </p:sp>
        <p:sp>
          <p:nvSpPr>
            <p:cNvPr id="27" name="Rounded Rectangle 26"/>
            <p:cNvSpPr/>
            <p:nvPr/>
          </p:nvSpPr>
          <p:spPr>
            <a:xfrm>
              <a:off x="3905920" y="2888595"/>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Sweep</a:t>
              </a:r>
              <a:endParaRPr lang="en-US" dirty="0"/>
            </a:p>
          </p:txBody>
        </p:sp>
        <p:sp>
          <p:nvSpPr>
            <p:cNvPr id="28" name="Rounded Rectangle 27"/>
            <p:cNvSpPr/>
            <p:nvPr/>
          </p:nvSpPr>
          <p:spPr>
            <a:xfrm>
              <a:off x="3905918" y="3422832"/>
              <a:ext cx="2626676" cy="344485"/>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Weekly</a:t>
              </a:r>
              <a:endParaRPr lang="en-US" dirty="0"/>
            </a:p>
          </p:txBody>
        </p:sp>
        <p:sp>
          <p:nvSpPr>
            <p:cNvPr id="29" name="Rounded Rectangle 28"/>
            <p:cNvSpPr/>
            <p:nvPr/>
          </p:nvSpPr>
          <p:spPr>
            <a:xfrm>
              <a:off x="5318031" y="3848551"/>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Recycle</a:t>
              </a:r>
              <a:endParaRPr lang="en-US" dirty="0"/>
            </a:p>
          </p:txBody>
        </p:sp>
        <p:sp>
          <p:nvSpPr>
            <p:cNvPr id="30" name="Rounded Rectangle 29"/>
            <p:cNvSpPr/>
            <p:nvPr/>
          </p:nvSpPr>
          <p:spPr>
            <a:xfrm>
              <a:off x="5318031" y="4344522"/>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PT</a:t>
              </a:r>
              <a:endParaRPr lang="en-US" dirty="0"/>
            </a:p>
          </p:txBody>
        </p:sp>
        <p:sp>
          <p:nvSpPr>
            <p:cNvPr id="31" name="Rounded Rectangle 30"/>
            <p:cNvSpPr/>
            <p:nvPr/>
          </p:nvSpPr>
          <p:spPr>
            <a:xfrm>
              <a:off x="3917505" y="4345751"/>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 day</a:t>
              </a:r>
              <a:endParaRPr lang="en-US" dirty="0"/>
            </a:p>
          </p:txBody>
        </p:sp>
        <p:sp>
          <p:nvSpPr>
            <p:cNvPr id="32" name="Rounded Rectangle 31"/>
            <p:cNvSpPr/>
            <p:nvPr/>
          </p:nvSpPr>
          <p:spPr>
            <a:xfrm>
              <a:off x="3907887" y="3863940"/>
              <a:ext cx="1226150"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Trash</a:t>
              </a:r>
              <a:endParaRPr lang="en-US" dirty="0"/>
            </a:p>
          </p:txBody>
        </p:sp>
      </p:grpSp>
      <p:grpSp>
        <p:nvGrpSpPr>
          <p:cNvPr id="60" name="Group 59"/>
          <p:cNvGrpSpPr/>
          <p:nvPr/>
        </p:nvGrpSpPr>
        <p:grpSpPr>
          <a:xfrm>
            <a:off x="7963568" y="595874"/>
            <a:ext cx="3200400" cy="5486400"/>
            <a:chOff x="7106318" y="595874"/>
            <a:chExt cx="3200400" cy="5486400"/>
          </a:xfrm>
        </p:grpSpPr>
        <p:grpSp>
          <p:nvGrpSpPr>
            <p:cNvPr id="33" name="Group 32"/>
            <p:cNvGrpSpPr/>
            <p:nvPr/>
          </p:nvGrpSpPr>
          <p:grpSpPr>
            <a:xfrm>
              <a:off x="7106318" y="595874"/>
              <a:ext cx="3200400" cy="5486400"/>
              <a:chOff x="289118" y="561802"/>
              <a:chExt cx="3200400" cy="5486400"/>
            </a:xfrm>
          </p:grpSpPr>
          <p:grpSp>
            <p:nvGrpSpPr>
              <p:cNvPr id="34" name="Group 33"/>
              <p:cNvGrpSpPr/>
              <p:nvPr/>
            </p:nvGrpSpPr>
            <p:grpSpPr>
              <a:xfrm>
                <a:off x="289118" y="561802"/>
                <a:ext cx="3200400" cy="5486400"/>
                <a:chOff x="3886196" y="247485"/>
                <a:chExt cx="4309110" cy="6366510"/>
              </a:xfrm>
            </p:grpSpPr>
            <p:sp>
              <p:nvSpPr>
                <p:cNvPr id="37" name="Rounded Rectangle 36"/>
                <p:cNvSpPr/>
                <p:nvPr/>
              </p:nvSpPr>
              <p:spPr>
                <a:xfrm>
                  <a:off x="3886196" y="247485"/>
                  <a:ext cx="4309110" cy="6366510"/>
                </a:xfrm>
                <a:prstGeom prst="roundRect">
                  <a:avLst/>
                </a:prstGeom>
                <a:solidFill>
                  <a:srgbClr val="3BE9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p:cNvGrpSpPr/>
                <p:nvPr/>
              </p:nvGrpSpPr>
              <p:grpSpPr>
                <a:xfrm>
                  <a:off x="4272436" y="1315816"/>
                  <a:ext cx="2879881" cy="4248348"/>
                  <a:chOff x="4272438" y="1592206"/>
                  <a:chExt cx="2879881" cy="4248348"/>
                </a:xfrm>
              </p:grpSpPr>
              <p:sp>
                <p:nvSpPr>
                  <p:cNvPr id="40" name="Rounded Rectangle 39"/>
                  <p:cNvSpPr/>
                  <p:nvPr/>
                </p:nvSpPr>
                <p:spPr>
                  <a:xfrm>
                    <a:off x="4272438" y="1592206"/>
                    <a:ext cx="1634038" cy="507815"/>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Bed</a:t>
                    </a:r>
                    <a:endParaRPr lang="en-US" dirty="0"/>
                  </a:p>
                </p:txBody>
              </p:sp>
              <p:sp>
                <p:nvSpPr>
                  <p:cNvPr id="41" name="Rounded Rectangle 40"/>
                  <p:cNvSpPr/>
                  <p:nvPr/>
                </p:nvSpPr>
                <p:spPr>
                  <a:xfrm>
                    <a:off x="4929183" y="5387163"/>
                    <a:ext cx="2223136" cy="453391"/>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Status</a:t>
                    </a:r>
                    <a:endParaRPr lang="en-US" dirty="0"/>
                  </a:p>
                </p:txBody>
              </p:sp>
            </p:grpSp>
            <p:sp>
              <p:nvSpPr>
                <p:cNvPr id="39" name="Rounded Rectangle 38"/>
                <p:cNvSpPr/>
                <p:nvPr/>
              </p:nvSpPr>
              <p:spPr>
                <a:xfrm>
                  <a:off x="4272437" y="695948"/>
                  <a:ext cx="3536633" cy="425312"/>
                </a:xfrm>
                <a:prstGeom prst="roundRect">
                  <a:avLst/>
                </a:prstGeom>
                <a:solidFill>
                  <a:srgbClr val="CC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BigBrother</a:t>
                  </a:r>
                  <a:endParaRPr lang="en-US" sz="2800" dirty="0"/>
                </a:p>
              </p:txBody>
            </p:sp>
          </p:grpSp>
          <p:sp>
            <p:nvSpPr>
              <p:cNvPr id="35" name="Rounded Rectangle 34"/>
              <p:cNvSpPr/>
              <p:nvPr/>
            </p:nvSpPr>
            <p:spPr>
              <a:xfrm>
                <a:off x="575981" y="1992198"/>
                <a:ext cx="1213609"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Trash</a:t>
                </a:r>
                <a:endParaRPr lang="en-US" dirty="0"/>
              </a:p>
            </p:txBody>
          </p:sp>
          <p:sp>
            <p:nvSpPr>
              <p:cNvPr id="36" name="Rounded Rectangle 35"/>
              <p:cNvSpPr/>
              <p:nvPr/>
            </p:nvSpPr>
            <p:spPr>
              <a:xfrm>
                <a:off x="575981" y="2525028"/>
                <a:ext cx="1213609"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Sweep</a:t>
                </a:r>
                <a:endParaRPr lang="en-US" dirty="0"/>
              </a:p>
            </p:txBody>
          </p:sp>
        </p:grpSp>
        <p:sp>
          <p:nvSpPr>
            <p:cNvPr id="47" name="Rounded Rectangle 46"/>
            <p:cNvSpPr/>
            <p:nvPr/>
          </p:nvSpPr>
          <p:spPr>
            <a:xfrm>
              <a:off x="7396107" y="3086195"/>
              <a:ext cx="1213609" cy="437614"/>
            </a:xfrm>
            <a:prstGeom prst="roundRect">
              <a:avLst/>
            </a:prstGeom>
            <a:solidFill>
              <a:srgbClr val="66FF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HomeWork</a:t>
              </a:r>
              <a:endParaRPr lang="en-US" sz="1600" dirty="0"/>
            </a:p>
          </p:txBody>
        </p:sp>
        <p:pic>
          <p:nvPicPr>
            <p:cNvPr id="48" name="Picture 4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4452" y="1523845"/>
              <a:ext cx="453516" cy="453516"/>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4998" y="1506516"/>
              <a:ext cx="497168" cy="497168"/>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0633" y="1518317"/>
              <a:ext cx="463123" cy="463123"/>
            </a:xfrm>
            <a:prstGeom prst="rect">
              <a:avLst/>
            </a:prstGeom>
          </p:spPr>
        </p:pic>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8878" y="2034266"/>
              <a:ext cx="453516" cy="453516"/>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9424" y="2016937"/>
              <a:ext cx="497168" cy="497168"/>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55059" y="2028738"/>
              <a:ext cx="463123" cy="463123"/>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0411" y="2564355"/>
              <a:ext cx="453516" cy="453516"/>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0957" y="2547026"/>
              <a:ext cx="497168" cy="497168"/>
            </a:xfrm>
            <a:prstGeom prst="rect">
              <a:avLst/>
            </a:prstGeom>
          </p:spPr>
        </p:pic>
        <p:pic>
          <p:nvPicPr>
            <p:cNvPr id="56" name="Picture 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6592" y="2558827"/>
              <a:ext cx="463123" cy="463123"/>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0411" y="3090512"/>
              <a:ext cx="453516" cy="453516"/>
            </a:xfrm>
            <a:prstGeom prst="rect">
              <a:avLst/>
            </a:prstGeom>
          </p:spPr>
        </p:pic>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0957" y="3073183"/>
              <a:ext cx="497168" cy="497168"/>
            </a:xfrm>
            <a:prstGeom prst="rect">
              <a:avLst/>
            </a:prstGeom>
          </p:spPr>
        </p:pic>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26592" y="3084984"/>
              <a:ext cx="463123" cy="463123"/>
            </a:xfrm>
            <a:prstGeom prst="rect">
              <a:avLst/>
            </a:prstGeom>
          </p:spPr>
        </p:pic>
      </p:grpSp>
    </p:spTree>
    <p:extLst>
      <p:ext uri="{BB962C8B-B14F-4D97-AF65-F5344CB8AC3E}">
        <p14:creationId xmlns:p14="http://schemas.microsoft.com/office/powerpoint/2010/main" val="1354887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282</TotalTime>
  <Words>168</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Tw Cen MT</vt:lpstr>
      <vt:lpstr>Wingdings</vt:lpstr>
      <vt:lpstr>Droplet</vt:lpstr>
      <vt:lpstr>My name is Eugene cabrera, I’m designing and developing an application that is a tool to help family maintain communications daily.  Done through an application that has the basic daily task list your every family has. Like chores, grocery list and setting reminders.   Being a parent I know how technology is changing everyday life and making it better in one or the other. Using this application helps keep every family member in the loop with getting all daily task completed so that there’s enough time spent as a family rather than working around the house.   </vt:lpstr>
      <vt:lpstr>HoneyDew Application Project</vt:lpstr>
      <vt:lpstr>Analysis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HoneyDew Application Project</dc:title>
  <dc:creator>Eugene Cabrera</dc:creator>
  <cp:lastModifiedBy>Eugene Cabrera</cp:lastModifiedBy>
  <cp:revision>13</cp:revision>
  <dcterms:created xsi:type="dcterms:W3CDTF">2019-08-25T22:12:39Z</dcterms:created>
  <dcterms:modified xsi:type="dcterms:W3CDTF">2019-08-29T02:10:13Z</dcterms:modified>
</cp:coreProperties>
</file>