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2" r:id="rId1"/>
  </p:sldMasterIdLst>
  <p:notesMasterIdLst>
    <p:notesMasterId r:id="rId43"/>
  </p:notesMasterIdLst>
  <p:sldIdLst>
    <p:sldId id="256" r:id="rId2"/>
    <p:sldId id="257" r:id="rId3"/>
    <p:sldId id="259" r:id="rId4"/>
    <p:sldId id="287" r:id="rId5"/>
    <p:sldId id="288" r:id="rId6"/>
    <p:sldId id="289" r:id="rId7"/>
    <p:sldId id="290" r:id="rId8"/>
    <p:sldId id="300" r:id="rId9"/>
    <p:sldId id="302" r:id="rId10"/>
    <p:sldId id="294" r:id="rId11"/>
    <p:sldId id="303" r:id="rId12"/>
    <p:sldId id="295" r:id="rId13"/>
    <p:sldId id="296" r:id="rId14"/>
    <p:sldId id="304" r:id="rId15"/>
    <p:sldId id="305" r:id="rId16"/>
    <p:sldId id="309" r:id="rId17"/>
    <p:sldId id="266" r:id="rId18"/>
    <p:sldId id="312" r:id="rId19"/>
    <p:sldId id="264" r:id="rId20"/>
    <p:sldId id="313" r:id="rId21"/>
    <p:sldId id="265" r:id="rId22"/>
    <p:sldId id="314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315" r:id="rId31"/>
    <p:sldId id="281" r:id="rId32"/>
    <p:sldId id="280" r:id="rId33"/>
    <p:sldId id="267" r:id="rId34"/>
    <p:sldId id="270" r:id="rId35"/>
    <p:sldId id="268" r:id="rId36"/>
    <p:sldId id="269" r:id="rId37"/>
    <p:sldId id="282" r:id="rId38"/>
    <p:sldId id="283" r:id="rId39"/>
    <p:sldId id="284" r:id="rId40"/>
    <p:sldId id="310" r:id="rId41"/>
    <p:sldId id="28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8" autoAdjust="0"/>
    <p:restoredTop sz="94703"/>
  </p:normalViewPr>
  <p:slideViewPr>
    <p:cSldViewPr snapToGrid="0">
      <p:cViewPr>
        <p:scale>
          <a:sx n="114" d="100"/>
          <a:sy n="114" d="100"/>
        </p:scale>
        <p:origin x="7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Price Ranges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Probablility </c:v>
                </c:pt>
              </c:strCache>
            </c:strRef>
          </c:tx>
          <c:spPr>
            <a:solidFill>
              <a:srgbClr val="0070C0"/>
            </a:solidFill>
            <a:ln w="53975">
              <a:solidFill>
                <a:srgbClr val="0070C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Sheet1!$C$3:$C$12</c:f>
              <c:strCache>
                <c:ptCount val="10"/>
                <c:pt idx="0">
                  <c:v>0 - 5615.35 </c:v>
                </c:pt>
                <c:pt idx="1">
                  <c:v>5615.35 - 15615.35 </c:v>
                </c:pt>
                <c:pt idx="2">
                  <c:v>25615.35 - 35615.35</c:v>
                </c:pt>
                <c:pt idx="3">
                  <c:v>35615.35 - 45615.35</c:v>
                </c:pt>
                <c:pt idx="4">
                  <c:v>45615.35 - 55615.35</c:v>
                </c:pt>
                <c:pt idx="5">
                  <c:v>55615.35 - 65615.35</c:v>
                </c:pt>
                <c:pt idx="6">
                  <c:v>65615.35 - 75615.35</c:v>
                </c:pt>
                <c:pt idx="7">
                  <c:v>75615.35 - 85615.35</c:v>
                </c:pt>
                <c:pt idx="8">
                  <c:v>85615.35 - 95615.35</c:v>
                </c:pt>
                <c:pt idx="9">
                  <c:v>95615.35 - inf</c:v>
                </c:pt>
              </c:strCache>
            </c:strRef>
          </c:cat>
          <c:val>
            <c:numRef>
              <c:f>Sheet1!$D$3:$D$12</c:f>
              <c:numCache>
                <c:formatCode>0.00%</c:formatCode>
                <c:ptCount val="10"/>
                <c:pt idx="0">
                  <c:v>7.9600000000000004E-2</c:v>
                </c:pt>
                <c:pt idx="1">
                  <c:v>0.29530000000000001</c:v>
                </c:pt>
                <c:pt idx="2">
                  <c:v>0.1336</c:v>
                </c:pt>
                <c:pt idx="3">
                  <c:v>8.2500000000000004E-2</c:v>
                </c:pt>
                <c:pt idx="4">
                  <c:v>5.5199999999999999E-2</c:v>
                </c:pt>
                <c:pt idx="5">
                  <c:v>3.5400000000000001E-2</c:v>
                </c:pt>
                <c:pt idx="6">
                  <c:v>2.6700000000000002E-2</c:v>
                </c:pt>
                <c:pt idx="7">
                  <c:v>1.89E-2</c:v>
                </c:pt>
                <c:pt idx="8">
                  <c:v>1.5599999999999999E-2</c:v>
                </c:pt>
                <c:pt idx="9">
                  <c:v>5.9799999999999999E-2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1B-BB47-9F90-C5F1B19ACA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41023776"/>
        <c:axId val="510427824"/>
      </c:barChart>
      <c:catAx>
        <c:axId val="44102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Range Outcomes </a:t>
                </a:r>
              </a:p>
            </c:rich>
          </c:tx>
          <c:layout>
            <c:manualLayout>
              <c:xMode val="edge"/>
              <c:yMode val="edge"/>
              <c:x val="0.38742776056550982"/>
              <c:y val="0.91542958083712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427824"/>
        <c:crosses val="autoZero"/>
        <c:auto val="1"/>
        <c:lblAlgn val="ctr"/>
        <c:lblOffset val="100"/>
        <c:noMultiLvlLbl val="0"/>
      </c:catAx>
      <c:valAx>
        <c:axId val="5104278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44102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Distribution of Return Ranges</a:t>
            </a:r>
          </a:p>
        </c:rich>
      </c:tx>
      <c:layout>
        <c:manualLayout>
          <c:xMode val="edge"/>
          <c:yMode val="edge"/>
          <c:x val="0.19429939108035404"/>
          <c:y val="2.27393721784676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552155871865687E-2"/>
          <c:y val="0.15951669583195066"/>
          <c:w val="0.8804019259134046"/>
          <c:h val="0.567548170465315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Probabalibility </c:v>
                </c:pt>
              </c:strCache>
            </c:strRef>
          </c:tx>
          <c:spPr>
            <a:solidFill>
              <a:schemeClr val="accent1"/>
            </a:solidFill>
            <a:ln w="53975"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Sheet1!$G$3:$G$16</c:f>
              <c:strCache>
                <c:ptCount val="14"/>
                <c:pt idx="0">
                  <c:v> -50% : -25%</c:v>
                </c:pt>
                <c:pt idx="1">
                  <c:v>-25%: 0%</c:v>
                </c:pt>
                <c:pt idx="2">
                  <c:v>0%:75%</c:v>
                </c:pt>
                <c:pt idx="3">
                  <c:v>75%:150%</c:v>
                </c:pt>
                <c:pt idx="4">
                  <c:v>150%:225%</c:v>
                </c:pt>
                <c:pt idx="5">
                  <c:v>225%:300%</c:v>
                </c:pt>
                <c:pt idx="6">
                  <c:v>300%:375%</c:v>
                </c:pt>
                <c:pt idx="7">
                  <c:v>375%:450%</c:v>
                </c:pt>
                <c:pt idx="8">
                  <c:v>450%:525%</c:v>
                </c:pt>
                <c:pt idx="9">
                  <c:v>525%:600%</c:v>
                </c:pt>
                <c:pt idx="10">
                  <c:v>600%:700%</c:v>
                </c:pt>
                <c:pt idx="11">
                  <c:v>700%:800%</c:v>
                </c:pt>
                <c:pt idx="12">
                  <c:v>800%:900%</c:v>
                </c:pt>
                <c:pt idx="13">
                  <c:v>900%:1000%</c:v>
                </c:pt>
              </c:strCache>
            </c:strRef>
          </c:cat>
          <c:val>
            <c:numRef>
              <c:f>Sheet1!$H$3:$H$16</c:f>
              <c:numCache>
                <c:formatCode>0.00%</c:formatCode>
                <c:ptCount val="14"/>
                <c:pt idx="0">
                  <c:v>2.5499999999999998E-2</c:v>
                </c:pt>
                <c:pt idx="1">
                  <c:v>3.6400000000000002E-2</c:v>
                </c:pt>
                <c:pt idx="2">
                  <c:v>0.12379999999999999</c:v>
                </c:pt>
                <c:pt idx="3">
                  <c:v>0.1263</c:v>
                </c:pt>
                <c:pt idx="4">
                  <c:v>0.10680000000000001</c:v>
                </c:pt>
                <c:pt idx="5">
                  <c:v>8.6999999999999994E-2</c:v>
                </c:pt>
                <c:pt idx="6">
                  <c:v>6.6199999999999995E-2</c:v>
                </c:pt>
                <c:pt idx="7">
                  <c:v>5.8900000000000001E-2</c:v>
                </c:pt>
                <c:pt idx="8">
                  <c:v>5.1200000000000002E-2</c:v>
                </c:pt>
                <c:pt idx="9">
                  <c:v>4.0099999999999997E-2</c:v>
                </c:pt>
                <c:pt idx="10">
                  <c:v>4.3700000000000003E-2</c:v>
                </c:pt>
                <c:pt idx="11">
                  <c:v>3.6400000000000002E-2</c:v>
                </c:pt>
                <c:pt idx="12">
                  <c:v>2.63E-2</c:v>
                </c:pt>
                <c:pt idx="13">
                  <c:v>2.06E-2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1-A645-AC5F-8C19F9FAF5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49260032"/>
        <c:axId val="1249238512"/>
      </c:barChart>
      <c:catAx>
        <c:axId val="124926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Return Range Outcomes   </a:t>
                </a:r>
              </a:p>
            </c:rich>
          </c:tx>
          <c:layout>
            <c:manualLayout>
              <c:xMode val="edge"/>
              <c:yMode val="edge"/>
              <c:x val="0.37830691389100074"/>
              <c:y val="0.91768019012741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238512"/>
        <c:crosses val="autoZero"/>
        <c:auto val="1"/>
        <c:lblAlgn val="ctr"/>
        <c:lblOffset val="100"/>
        <c:noMultiLvlLbl val="0"/>
      </c:catAx>
      <c:valAx>
        <c:axId val="12492385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Probability</a:t>
                </a:r>
              </a:p>
            </c:rich>
          </c:tx>
          <c:layout>
            <c:manualLayout>
              <c:xMode val="edge"/>
              <c:yMode val="edge"/>
              <c:x val="3.2961683092366634E-2"/>
              <c:y val="0.30735663452517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124926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Example of Max Drawdown </a:t>
            </a:r>
          </a:p>
        </c:rich>
      </c:tx>
      <c:layout>
        <c:manualLayout>
          <c:xMode val="edge"/>
          <c:yMode val="edge"/>
          <c:x val="0.30814813282242243"/>
          <c:y val="2.0423437357779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Closing Prices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diamond"/>
              <c:size val="13"/>
              <c:spPr>
                <a:solidFill>
                  <a:schemeClr val="accent6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936-3848-B82A-C6B4CE2D6F64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A936-3848-B82A-C6B4CE2D6F64}"/>
              </c:ext>
            </c:extLst>
          </c:dPt>
          <c:dPt>
            <c:idx val="3"/>
            <c:marker>
              <c:symbol val="diamond"/>
              <c:size val="13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936-3848-B82A-C6B4CE2D6F6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36-3848-B82A-C6B4CE2D6F64}"/>
                </c:ext>
              </c:extLst>
            </c:dLbl>
            <c:dLbl>
              <c:idx val="1"/>
              <c:layout>
                <c:manualLayout>
                  <c:x val="3.7521412694747902E-2"/>
                  <c:y val="0.151138743324993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300">
                        <a:ln>
                          <a:noFill/>
                        </a:ln>
                        <a:solidFill>
                          <a:schemeClr val="bg1"/>
                        </a:solidFill>
                      </a:rPr>
                      <a:t>-69.6%</a:t>
                    </a:r>
                  </a:p>
                </c:rich>
              </c:tx>
              <c:spPr>
                <a:solidFill>
                  <a:srgbClr val="C00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59929165888839"/>
                      <c:h val="7.346615965081389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A936-3848-B82A-C6B4CE2D6F6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36-3848-B82A-C6B4CE2D6F6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36-3848-B82A-C6B4CE2D6F6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36-3848-B82A-C6B4CE2D6F6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36-3848-B82A-C6B4CE2D6F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Sheet1!$Z$3:$Z$8</c:f>
              <c:numCache>
                <c:formatCode>General</c:formatCode>
                <c:ptCount val="6"/>
                <c:pt idx="0">
                  <c:v>2029</c:v>
                </c:pt>
                <c:pt idx="1">
                  <c:v>2030</c:v>
                </c:pt>
                <c:pt idx="2">
                  <c:v>2031</c:v>
                </c:pt>
                <c:pt idx="3">
                  <c:v>2032</c:v>
                </c:pt>
                <c:pt idx="4">
                  <c:v>2033</c:v>
                </c:pt>
                <c:pt idx="5">
                  <c:v>2034</c:v>
                </c:pt>
              </c:numCache>
            </c:numRef>
          </c:cat>
          <c:val>
            <c:numRef>
              <c:f>Sheet1!$AA$3:$AA$8</c:f>
              <c:numCache>
                <c:formatCode>#,##0</c:formatCode>
                <c:ptCount val="6"/>
                <c:pt idx="0">
                  <c:v>18054.34</c:v>
                </c:pt>
                <c:pt idx="1">
                  <c:v>24026.85</c:v>
                </c:pt>
                <c:pt idx="2" formatCode="General">
                  <c:v>17855.63</c:v>
                </c:pt>
                <c:pt idx="3">
                  <c:v>7304.7540000000008</c:v>
                </c:pt>
                <c:pt idx="4" formatCode="General">
                  <c:v>9543</c:v>
                </c:pt>
                <c:pt idx="5" formatCode="General">
                  <c:v>12534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936-3848-B82A-C6B4CE2D6F64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00608543"/>
        <c:axId val="1554471280"/>
      </c:lineChart>
      <c:catAx>
        <c:axId val="1500608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471280"/>
        <c:crosses val="autoZero"/>
        <c:auto val="1"/>
        <c:lblAlgn val="ctr"/>
        <c:lblOffset val="100"/>
        <c:noMultiLvlLbl val="0"/>
      </c:catAx>
      <c:valAx>
        <c:axId val="155447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Closing Prices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608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Logarithmic Distribution for</a:t>
            </a:r>
            <a:r>
              <a:rPr lang="en-US" b="1" baseline="0"/>
              <a:t> S&amp;P 500 ETF Prices </a:t>
            </a:r>
            <a:endParaRPr lang="en-US" b="1"/>
          </a:p>
        </c:rich>
      </c:tx>
      <c:layout>
        <c:manualLayout>
          <c:xMode val="edge"/>
          <c:yMode val="edge"/>
          <c:x val="0.25538038863769713"/>
          <c:y val="1.76306000581670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1345597625375352E-2"/>
          <c:y val="0.14144148896664557"/>
          <c:w val="0.93972401891416146"/>
          <c:h val="0.64168755383753606"/>
        </c:manualLayout>
      </c:layout>
      <c:scatterChart>
        <c:scatterStyle val="smoothMarker"/>
        <c:varyColors val="0"/>
        <c:ser>
          <c:idx val="3"/>
          <c:order val="0"/>
          <c:marker>
            <c:symbol val="none"/>
          </c:marker>
          <c:xVal>
            <c:numRef>
              <c:f>Sheet1!$P$3:$P$14</c:f>
              <c:numCache>
                <c:formatCode>General</c:formatCode>
                <c:ptCount val="12"/>
                <c:pt idx="4">
                  <c:v>-0.8</c:v>
                </c:pt>
                <c:pt idx="5">
                  <c:v>-0.6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xVal>
          <c:yVal>
            <c:numRef>
              <c:f>Sheet1!$Q$3:$Q$14</c:f>
              <c:numCache>
                <c:formatCode>General</c:formatCode>
                <c:ptCount val="12"/>
                <c:pt idx="4" formatCode="0.00%">
                  <c:v>0</c:v>
                </c:pt>
                <c:pt idx="5" formatCode="0.00%">
                  <c:v>0.67</c:v>
                </c:pt>
                <c:pt idx="6" formatCode="0.00%">
                  <c:v>1</c:v>
                </c:pt>
                <c:pt idx="7" formatCode="0.00%">
                  <c:v>0.22</c:v>
                </c:pt>
                <c:pt idx="8" formatCode="0.00%">
                  <c:v>0.06</c:v>
                </c:pt>
                <c:pt idx="9" formatCode="0.00%">
                  <c:v>2.5600000000000001E-2</c:v>
                </c:pt>
                <c:pt idx="10" formatCode="0.00%">
                  <c:v>1.14E-2</c:v>
                </c:pt>
                <c:pt idx="11" formatCode="0.00%">
                  <c:v>4.8999999999999998E-3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74-CD43-96C7-3AA6A772B76A}"/>
            </c:ext>
          </c:extLst>
        </c:ser>
        <c:ser>
          <c:idx val="4"/>
          <c:order val="1"/>
          <c:marker>
            <c:symbol val="none"/>
          </c:marker>
          <c:xVal>
            <c:numRef>
              <c:f>Sheet1!$P$3:$P$14</c:f>
              <c:numCache>
                <c:formatCode>General</c:formatCode>
                <c:ptCount val="12"/>
                <c:pt idx="4">
                  <c:v>-0.8</c:v>
                </c:pt>
                <c:pt idx="5">
                  <c:v>-0.6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xVal>
          <c:yVal>
            <c:numRef>
              <c:f>Sheet1!$U$7</c:f>
              <c:numCache>
                <c:formatCode>0.00%</c:formatCode>
                <c:ptCount val="1"/>
                <c:pt idx="0">
                  <c:v>0.38595000000000002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74-CD43-96C7-3AA6A772B76A}"/>
            </c:ext>
          </c:extLst>
        </c:ser>
        <c:ser>
          <c:idx val="5"/>
          <c:order val="2"/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74-CD43-96C7-3AA6A772B76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xVal>
            <c:numRef>
              <c:f>Sheet1!$P$3:$P$14</c:f>
              <c:numCache>
                <c:formatCode>General</c:formatCode>
                <c:ptCount val="12"/>
                <c:pt idx="4">
                  <c:v>-0.8</c:v>
                </c:pt>
                <c:pt idx="5">
                  <c:v>-0.6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xVal>
          <c:yVal>
            <c:numRef>
              <c:f>Sheet1!$U$7</c:f>
              <c:numCache>
                <c:formatCode>0.00%</c:formatCode>
                <c:ptCount val="1"/>
                <c:pt idx="0">
                  <c:v>0.38595000000000002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74-CD43-96C7-3AA6A772B76A}"/>
            </c:ext>
          </c:extLst>
        </c:ser>
        <c:ser>
          <c:idx val="0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49.82%</a:t>
                    </a: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</a:rPr>
                      <a:t> 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rgbClr val="E8E8E8">
                    <a:lumMod val="10000"/>
                  </a:srgb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4-9E74-CD43-96C7-3AA6A772B76A}"/>
                </c:ext>
              </c:extLst>
            </c:dLbl>
            <c:dLbl>
              <c:idx val="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49.68%</a:t>
                    </a: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</a:rPr>
                      <a:t> 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5-9E74-CD43-96C7-3AA6A772B76A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49.46%</a:t>
                    </a:r>
                    <a:r>
                      <a:rPr lang="en-US" sz="1000" b="0" i="0" u="none" strike="noStrik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endParaRPr lang="en-US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75000"/>
                    <a:lumOff val="25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9E74-CD43-96C7-3AA6A772B76A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47.94%</a:t>
                    </a: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</a:rPr>
                      <a:t> 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7-9E74-CD43-96C7-3AA6A772B76A}"/>
                </c:ext>
              </c:extLst>
            </c:dLbl>
            <c:dLbl>
              <c:idx val="4"/>
              <c:layout>
                <c:manualLayout>
                  <c:x val="-3.9959366036931794E-2"/>
                  <c:y val="-8.965149235637845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89%</a:t>
                    </a: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</a:rPr>
                      <a:t> 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50000"/>
                    <a:lumOff val="50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8-9E74-CD43-96C7-3AA6A772B76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74-CD43-96C7-3AA6A772B76A}"/>
                </c:ext>
              </c:extLst>
            </c:dLbl>
            <c:dLbl>
              <c:idx val="6"/>
              <c:layout>
                <c:manualLayout>
                  <c:x val="-2.6914780509700056E-2"/>
                  <c:y val="3.230796689824063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0%</a:t>
                    </a:r>
                  </a:p>
                </c:rich>
              </c:tx>
              <c:spPr>
                <a:solidFill>
                  <a:sysClr val="window" lastClr="FFFFFF">
                    <a:lumMod val="75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A-9E74-CD43-96C7-3AA6A772B76A}"/>
                </c:ext>
              </c:extLst>
            </c:dLbl>
            <c:dLbl>
              <c:idx val="7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89%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50000"/>
                    <a:lumOff val="50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B-9E74-CD43-96C7-3AA6A772B76A}"/>
                </c:ext>
              </c:extLst>
            </c:dLbl>
            <c:dLbl>
              <c:idx val="8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94%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C-9E74-CD43-96C7-3AA6A772B76A}"/>
                </c:ext>
              </c:extLst>
            </c:dLbl>
            <c:dLbl>
              <c:idx val="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97.4%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75000"/>
                    <a:lumOff val="25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D-9E74-CD43-96C7-3AA6A772B76A}"/>
                </c:ext>
              </c:extLst>
            </c:dLbl>
            <c:dLbl>
              <c:idx val="1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baseline="0">
                        <a:solidFill>
                          <a:schemeClr val="bg1"/>
                        </a:solidFill>
                        <a:effectLst/>
                      </a:rPr>
                      <a:t>98.9%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E-9E74-CD43-96C7-3AA6A772B76A}"/>
                </c:ext>
              </c:extLst>
            </c:dLbl>
            <c:dLbl>
              <c:idx val="1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000" b="0" i="0" u="none" strike="noStrike" kern="1200" baseline="0">
                        <a:solidFill>
                          <a:schemeClr val="bg1"/>
                        </a:solidFill>
                        <a:effectLst/>
                      </a:rPr>
                      <a:t>99.5%</a:t>
                    </a:r>
                    <a:endParaRPr lang="en-US" sz="1000" b="0" i="0" u="none" strike="noStrike" kern="1200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solidFill>
                  <a:srgbClr val="E8E8E8">
                    <a:lumMod val="10000"/>
                  </a:srgbClr>
                </a:solidFill>
                <a:ln>
                  <a:solidFill>
                    <a:sysClr val="windowText" lastClr="000000">
                      <a:lumMod val="65000"/>
                      <a:lumOff val="35000"/>
                    </a:sysClr>
                  </a:solidFill>
                </a:ln>
                <a:effectLst/>
              </c:sp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F-9E74-CD43-96C7-3AA6A772B76A}"/>
                </c:ext>
              </c:extLst>
            </c:dLbl>
            <c:spPr>
              <a:solidFill>
                <a:sysClr val="window" lastClr="FFFFFF">
                  <a:lumMod val="65000"/>
                </a:sysClr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xVal>
            <c:numRef>
              <c:f>Sheet1!$P$3:$P$14</c:f>
              <c:numCache>
                <c:formatCode>General</c:formatCode>
                <c:ptCount val="12"/>
                <c:pt idx="4">
                  <c:v>-0.8</c:v>
                </c:pt>
                <c:pt idx="5">
                  <c:v>-0.6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xVal>
          <c:yVal>
            <c:numRef>
              <c:f>Sheet1!$Q$3:$Q$14</c:f>
              <c:numCache>
                <c:formatCode>General</c:formatCode>
                <c:ptCount val="12"/>
                <c:pt idx="4" formatCode="0.00%">
                  <c:v>0</c:v>
                </c:pt>
                <c:pt idx="5" formatCode="0.00%">
                  <c:v>0.67</c:v>
                </c:pt>
                <c:pt idx="6" formatCode="0.00%">
                  <c:v>1</c:v>
                </c:pt>
                <c:pt idx="7" formatCode="0.00%">
                  <c:v>0.22</c:v>
                </c:pt>
                <c:pt idx="8" formatCode="0.00%">
                  <c:v>0.06</c:v>
                </c:pt>
                <c:pt idx="9" formatCode="0.00%">
                  <c:v>2.5600000000000001E-2</c:v>
                </c:pt>
                <c:pt idx="10" formatCode="0.00%">
                  <c:v>1.14E-2</c:v>
                </c:pt>
                <c:pt idx="11" formatCode="0.00%">
                  <c:v>4.8999999999999998E-3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9E74-CD43-96C7-3AA6A772B76A}"/>
            </c:ext>
          </c:extLst>
        </c:ser>
        <c:ser>
          <c:idx val="1"/>
          <c:order val="4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Sheet1!$P$3:$P$14</c:f>
              <c:numCache>
                <c:formatCode>General</c:formatCode>
                <c:ptCount val="12"/>
                <c:pt idx="4">
                  <c:v>-0.8</c:v>
                </c:pt>
                <c:pt idx="5">
                  <c:v>-0.6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xVal>
          <c:yVal>
            <c:numRef>
              <c:f>Sheet1!$U$7</c:f>
              <c:numCache>
                <c:formatCode>0.00%</c:formatCode>
                <c:ptCount val="1"/>
                <c:pt idx="0">
                  <c:v>0.38595000000000002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9E74-CD43-96C7-3AA6A772B76A}"/>
            </c:ext>
          </c:extLst>
        </c:ser>
        <c:ser>
          <c:idx val="2"/>
          <c:order val="5"/>
          <c:marker>
            <c:symbol val="none"/>
          </c:marker>
          <c:xVal>
            <c:numRef>
              <c:f>Sheet1!$P$3:$P$14</c:f>
              <c:numCache>
                <c:formatCode>General</c:formatCode>
                <c:ptCount val="12"/>
                <c:pt idx="4">
                  <c:v>-0.8</c:v>
                </c:pt>
                <c:pt idx="5">
                  <c:v>-0.6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xVal>
          <c:yVal>
            <c:numRef>
              <c:f>Sheet1!$U$7</c:f>
              <c:numCache>
                <c:formatCode>0.00%</c:formatCode>
                <c:ptCount val="1"/>
                <c:pt idx="0">
                  <c:v>0.38595000000000002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9E74-CD43-96C7-3AA6A772B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538112"/>
        <c:axId val="1594023744"/>
      </c:scatterChart>
      <c:valAx>
        <c:axId val="1253538112"/>
        <c:scaling>
          <c:orientation val="minMax"/>
          <c:max val="5"/>
          <c:min val="-1"/>
        </c:scaling>
        <c:delete val="0"/>
        <c:axPos val="b"/>
        <c:majorGridlines>
          <c:spPr>
            <a:ln w="254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Standard Deviations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\ &quot;σ&quot;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023744"/>
        <c:crosses val="autoZero"/>
        <c:crossBetween val="midCat"/>
      </c:valAx>
      <c:valAx>
        <c:axId val="1594023744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125353811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BC2A5-FF14-FB47-AF74-089533391CF9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0D934-8629-014C-8190-0B8C1234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0D934-8629-014C-8190-0B8C123418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0D934-8629-014C-8190-0B8C123418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6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9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B341-BEFA-4352-98BC-72B9F2AA22F7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B1A2-0CE4-407B-8BF9-CC23ED7C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109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4" name="Arc 109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95B91-894B-CBBD-96F6-EA2BE484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085" y="1812054"/>
            <a:ext cx="5049898" cy="2387600"/>
          </a:xfrm>
        </p:spPr>
        <p:txBody>
          <a:bodyPr>
            <a:noAutofit/>
          </a:bodyPr>
          <a:lstStyle/>
          <a:p>
            <a:pPr algn="l"/>
            <a:r>
              <a:rPr lang="en-US" sz="4500" dirty="0">
                <a:solidFill>
                  <a:srgbClr val="FFFFFF"/>
                </a:solidFill>
              </a:rPr>
              <a:t>Analyzing S&amp;P 500 ETF Using Python and Monte Carlo Simulation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FB57-2882-5C76-6E98-C638832B0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085" y="4629689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 By: Julian R. Cabrera </a:t>
            </a:r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6" name="Freeform: Shape 1036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7" name="Freeform: Shape 1038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llection of HQ Python Logo PNG. | PlusPNG">
            <a:extLst>
              <a:ext uri="{FF2B5EF4-FFF2-40B4-BE49-F238E27FC236}">
                <a16:creationId xmlns:a16="http://schemas.microsoft.com/office/drawing/2014/main" id="{93C9BB76-33F9-DED9-A59D-A4D4D3FC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een and blue graph&#10;&#10;Description automatically generated">
            <a:extLst>
              <a:ext uri="{FF2B5EF4-FFF2-40B4-BE49-F238E27FC236}">
                <a16:creationId xmlns:a16="http://schemas.microsoft.com/office/drawing/2014/main" id="{C0D08350-28FD-FC4A-C0FC-430DE8CD0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0" t="6367" r="8532" b="10517"/>
          <a:stretch/>
        </p:blipFill>
        <p:spPr>
          <a:xfrm>
            <a:off x="8782279" y="4091366"/>
            <a:ext cx="2899242" cy="21526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30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500703" y="893618"/>
            <a:ext cx="5775405" cy="504998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D6A9B-A1CA-DD4C-E7E4-5DEE87D70B14}"/>
              </a:ext>
            </a:extLst>
          </p:cNvPr>
          <p:cNvSpPr txBox="1"/>
          <p:nvPr/>
        </p:nvSpPr>
        <p:spPr>
          <a:xfrm>
            <a:off x="6415808" y="1049482"/>
            <a:ext cx="56598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New Metrics such as Mean and Standard Deviation of Historical Returns we can run a Monte Carlo Simulation through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Purpose of the Monte Carlo Simulation is to analyze the risk in the S&amp;P through simulating many random Price Paths that account for many variability (best and worst outcomes), visualizing the results through a line plot and distribution will give insight into Future Returns of the S&amp;P 500 ETF 24 years into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54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76F-5CB9-8213-BB87-A34E252A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04" y="310261"/>
            <a:ext cx="10515600" cy="1325563"/>
          </a:xfrm>
        </p:spPr>
        <p:txBody>
          <a:bodyPr/>
          <a:lstStyle/>
          <a:p>
            <a:r>
              <a:rPr lang="en-US" dirty="0"/>
              <a:t>Methodology of Experiment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28601" y="3071577"/>
            <a:ext cx="21336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3212315" y="3071577"/>
            <a:ext cx="20320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9659297" y="3223275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9659297" y="1080747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6223711" y="3037483"/>
            <a:ext cx="2032000" cy="125246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New Data/Metrics From Database using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9655652" y="5365803"/>
            <a:ext cx="2227903" cy="144631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4BCC872-580F-D115-D5ED-3C1B275D0B5A}"/>
              </a:ext>
            </a:extLst>
          </p:cNvPr>
          <p:cNvSpPr/>
          <p:nvPr/>
        </p:nvSpPr>
        <p:spPr>
          <a:xfrm rot="16200000">
            <a:off x="10228360" y="4723681"/>
            <a:ext cx="811816" cy="270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8E5554-51A6-ACE0-6460-A5B770328EC2}"/>
              </a:ext>
            </a:extLst>
          </p:cNvPr>
          <p:cNvSpPr/>
          <p:nvPr/>
        </p:nvSpPr>
        <p:spPr>
          <a:xfrm rot="18869106">
            <a:off x="8155403" y="2466238"/>
            <a:ext cx="1318332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E718A1-D654-0347-90F2-4AA707B8D894}"/>
              </a:ext>
            </a:extLst>
          </p:cNvPr>
          <p:cNvSpPr/>
          <p:nvPr/>
        </p:nvSpPr>
        <p:spPr>
          <a:xfrm>
            <a:off x="257453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E36987-A9CF-0205-203B-609EF4EA4383}"/>
              </a:ext>
            </a:extLst>
          </p:cNvPr>
          <p:cNvSpPr/>
          <p:nvPr/>
        </p:nvSpPr>
        <p:spPr>
          <a:xfrm>
            <a:off x="546898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ED3593-44BB-4509-658A-423BEBD849CE}"/>
              </a:ext>
            </a:extLst>
          </p:cNvPr>
          <p:cNvSpPr/>
          <p:nvPr/>
        </p:nvSpPr>
        <p:spPr>
          <a:xfrm rot="2522820">
            <a:off x="8171076" y="4763215"/>
            <a:ext cx="1517767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5BADC2-549A-4A9D-5CDA-8C4C36B8BB04}"/>
              </a:ext>
            </a:extLst>
          </p:cNvPr>
          <p:cNvSpPr/>
          <p:nvPr/>
        </p:nvSpPr>
        <p:spPr>
          <a:xfrm rot="16200000">
            <a:off x="10228359" y="2428882"/>
            <a:ext cx="811816" cy="270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0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335188" y="1662545"/>
            <a:ext cx="5587630" cy="339678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03D80-8EDB-90D1-2451-B40E0CF66CD5}"/>
              </a:ext>
            </a:extLst>
          </p:cNvPr>
          <p:cNvSpPr txBox="1"/>
          <p:nvPr/>
        </p:nvSpPr>
        <p:spPr>
          <a:xfrm>
            <a:off x="6096000" y="2397139"/>
            <a:ext cx="6096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the 24-Year Forecasted Monte Carlo Results we can calculate very insightful metrics such as Value at Risk, Max Drawdown and Probability Distributions of Future S&amp;P 500 Price Ranges and Volatility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6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76F-5CB9-8213-BB87-A34E252A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04" y="310261"/>
            <a:ext cx="10515600" cy="1325563"/>
          </a:xfrm>
        </p:spPr>
        <p:txBody>
          <a:bodyPr/>
          <a:lstStyle/>
          <a:p>
            <a:r>
              <a:rPr lang="en-US" dirty="0"/>
              <a:t>Methodology of Experiment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28601" y="3071577"/>
            <a:ext cx="21336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3212315" y="3071577"/>
            <a:ext cx="20320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9659297" y="3223275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9659297" y="1080747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6223711" y="3037483"/>
            <a:ext cx="2032000" cy="125246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New Data/Metrics From Data Frame using NumPy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9655652" y="5365803"/>
            <a:ext cx="2227903" cy="144631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4BCC872-580F-D115-D5ED-3C1B275D0B5A}"/>
              </a:ext>
            </a:extLst>
          </p:cNvPr>
          <p:cNvSpPr/>
          <p:nvPr/>
        </p:nvSpPr>
        <p:spPr>
          <a:xfrm rot="16200000">
            <a:off x="10228360" y="4723681"/>
            <a:ext cx="811816" cy="270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8E5554-51A6-ACE0-6460-A5B770328EC2}"/>
              </a:ext>
            </a:extLst>
          </p:cNvPr>
          <p:cNvSpPr/>
          <p:nvPr/>
        </p:nvSpPr>
        <p:spPr>
          <a:xfrm rot="18869106">
            <a:off x="8155403" y="2466238"/>
            <a:ext cx="1318332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E718A1-D654-0347-90F2-4AA707B8D894}"/>
              </a:ext>
            </a:extLst>
          </p:cNvPr>
          <p:cNvSpPr/>
          <p:nvPr/>
        </p:nvSpPr>
        <p:spPr>
          <a:xfrm>
            <a:off x="257453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E36987-A9CF-0205-203B-609EF4EA4383}"/>
              </a:ext>
            </a:extLst>
          </p:cNvPr>
          <p:cNvSpPr/>
          <p:nvPr/>
        </p:nvSpPr>
        <p:spPr>
          <a:xfrm>
            <a:off x="546898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ED3593-44BB-4509-658A-423BEBD849CE}"/>
              </a:ext>
            </a:extLst>
          </p:cNvPr>
          <p:cNvSpPr/>
          <p:nvPr/>
        </p:nvSpPr>
        <p:spPr>
          <a:xfrm rot="2522820">
            <a:off x="8171076" y="4763215"/>
            <a:ext cx="1517767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5BADC2-549A-4A9D-5CDA-8C4C36B8BB04}"/>
              </a:ext>
            </a:extLst>
          </p:cNvPr>
          <p:cNvSpPr/>
          <p:nvPr/>
        </p:nvSpPr>
        <p:spPr>
          <a:xfrm rot="16200000">
            <a:off x="10228359" y="2428882"/>
            <a:ext cx="811816" cy="270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4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375596" y="1739900"/>
            <a:ext cx="5720404" cy="3581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2AAF-73B3-F425-17B2-A3CF50EC3974}"/>
              </a:ext>
            </a:extLst>
          </p:cNvPr>
          <p:cNvSpPr txBox="1"/>
          <p:nvPr/>
        </p:nvSpPr>
        <p:spPr>
          <a:xfrm>
            <a:off x="6168189" y="925763"/>
            <a:ext cx="576847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Visualizing New metrics from Monte Carlo Test Results and pairing them with Previous Visualizations will help us Draw Conclusions about the Risk, Return, and overall Value of a 24-year investment of the S&amp;P 500 ETF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Visualizing Historical Returns Metrics of S&amp;P 500 ETF will provide insight to any Economic Events that have occurred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119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76F-5CB9-8213-BB87-A34E252A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287" y="417965"/>
            <a:ext cx="4751399" cy="1325563"/>
          </a:xfrm>
        </p:spPr>
        <p:txBody>
          <a:bodyPr>
            <a:noAutofit/>
          </a:bodyPr>
          <a:lstStyle/>
          <a:p>
            <a:r>
              <a:rPr lang="en-US" sz="6600" dirty="0"/>
              <a:t>Methodology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28601" y="3071577"/>
            <a:ext cx="21336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3212315" y="3071577"/>
            <a:ext cx="20320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9659297" y="3223275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9659297" y="1080747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6223711" y="3037483"/>
            <a:ext cx="2032000" cy="125246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New Data/Metrics From Data Frame using NumPy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9655652" y="5365803"/>
            <a:ext cx="2227903" cy="144631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4BCC872-580F-D115-D5ED-3C1B275D0B5A}"/>
              </a:ext>
            </a:extLst>
          </p:cNvPr>
          <p:cNvSpPr/>
          <p:nvPr/>
        </p:nvSpPr>
        <p:spPr>
          <a:xfrm rot="16200000">
            <a:off x="10228360" y="4723681"/>
            <a:ext cx="811816" cy="270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8E5554-51A6-ACE0-6460-A5B770328EC2}"/>
              </a:ext>
            </a:extLst>
          </p:cNvPr>
          <p:cNvSpPr/>
          <p:nvPr/>
        </p:nvSpPr>
        <p:spPr>
          <a:xfrm rot="18869106">
            <a:off x="8155403" y="2466238"/>
            <a:ext cx="1318332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E718A1-D654-0347-90F2-4AA707B8D894}"/>
              </a:ext>
            </a:extLst>
          </p:cNvPr>
          <p:cNvSpPr/>
          <p:nvPr/>
        </p:nvSpPr>
        <p:spPr>
          <a:xfrm>
            <a:off x="257453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E36987-A9CF-0205-203B-609EF4EA4383}"/>
              </a:ext>
            </a:extLst>
          </p:cNvPr>
          <p:cNvSpPr/>
          <p:nvPr/>
        </p:nvSpPr>
        <p:spPr>
          <a:xfrm>
            <a:off x="546898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ED3593-44BB-4509-658A-423BEBD849CE}"/>
              </a:ext>
            </a:extLst>
          </p:cNvPr>
          <p:cNvSpPr/>
          <p:nvPr/>
        </p:nvSpPr>
        <p:spPr>
          <a:xfrm rot="2522820">
            <a:off x="8171076" y="4763215"/>
            <a:ext cx="1517767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5BADC2-549A-4A9D-5CDA-8C4C36B8BB04}"/>
              </a:ext>
            </a:extLst>
          </p:cNvPr>
          <p:cNvSpPr/>
          <p:nvPr/>
        </p:nvSpPr>
        <p:spPr>
          <a:xfrm rot="16200000">
            <a:off x="10228359" y="2428882"/>
            <a:ext cx="811816" cy="270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0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23B-CCBE-9E63-F7D2-CF5A5F89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0" y="2766432"/>
            <a:ext cx="9671540" cy="1325135"/>
          </a:xfrm>
        </p:spPr>
        <p:txBody>
          <a:bodyPr>
            <a:noAutofit/>
          </a:bodyPr>
          <a:lstStyle/>
          <a:p>
            <a:r>
              <a:rPr lang="en-US" sz="6000" dirty="0"/>
              <a:t>S&amp;P 500 ETF Historical Insights 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9D23AFB1-DE10-508C-A962-D4580232E472}"/>
              </a:ext>
            </a:extLst>
          </p:cNvPr>
          <p:cNvSpPr/>
          <p:nvPr/>
        </p:nvSpPr>
        <p:spPr>
          <a:xfrm>
            <a:off x="4626637" y="3992700"/>
            <a:ext cx="372980" cy="34141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4EAE1-E7F6-0697-1A11-5E6123AD922E}"/>
              </a:ext>
            </a:extLst>
          </p:cNvPr>
          <p:cNvSpPr txBox="1"/>
          <p:nvPr/>
        </p:nvSpPr>
        <p:spPr>
          <a:xfrm>
            <a:off x="4999617" y="3992700"/>
            <a:ext cx="645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24 Years </a:t>
            </a:r>
          </a:p>
        </p:txBody>
      </p:sp>
    </p:spTree>
    <p:extLst>
      <p:ext uri="{BB962C8B-B14F-4D97-AF65-F5344CB8AC3E}">
        <p14:creationId xmlns:p14="http://schemas.microsoft.com/office/powerpoint/2010/main" val="41662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blue line&#10;&#10;Description automatically generated">
            <a:extLst>
              <a:ext uri="{FF2B5EF4-FFF2-40B4-BE49-F238E27FC236}">
                <a16:creationId xmlns:a16="http://schemas.microsoft.com/office/drawing/2014/main" id="{E0B24827-7062-E6EB-476E-7040EB57A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t="2475" r="3753" b="1872"/>
          <a:stretch/>
        </p:blipFill>
        <p:spPr>
          <a:xfrm>
            <a:off x="435429" y="3429000"/>
            <a:ext cx="10707962" cy="3357661"/>
          </a:xfrm>
          <a:prstGeom prst="rect">
            <a:avLst/>
          </a:prstGeom>
        </p:spPr>
      </p:pic>
      <p:pic>
        <p:nvPicPr>
          <p:cNvPr id="2" name="Picture 1" descr="A graph showing the growth of a wave&#10;&#10;Description automatically generated with medium confidence">
            <a:extLst>
              <a:ext uri="{FF2B5EF4-FFF2-40B4-BE49-F238E27FC236}">
                <a16:creationId xmlns:a16="http://schemas.microsoft.com/office/drawing/2014/main" id="{5CDF5456-0424-BBB1-9A82-7C4C46E7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1" y="713232"/>
            <a:ext cx="10965638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77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blue line&#10;&#10;Description automatically generated">
            <a:extLst>
              <a:ext uri="{FF2B5EF4-FFF2-40B4-BE49-F238E27FC236}">
                <a16:creationId xmlns:a16="http://schemas.microsoft.com/office/drawing/2014/main" id="{E0B24827-7062-E6EB-476E-7040EB57A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0" t="10161" r="15428" b="5061"/>
          <a:stretch/>
        </p:blipFill>
        <p:spPr>
          <a:xfrm>
            <a:off x="1396691" y="3754602"/>
            <a:ext cx="1551468" cy="2885532"/>
          </a:xfrm>
          <a:prstGeom prst="rect">
            <a:avLst/>
          </a:prstGeom>
        </p:spPr>
      </p:pic>
      <p:pic>
        <p:nvPicPr>
          <p:cNvPr id="2" name="Picture 1" descr="A graph showing the growth of a wave&#10;&#10;Description automatically generated with medium confidence">
            <a:extLst>
              <a:ext uri="{FF2B5EF4-FFF2-40B4-BE49-F238E27FC236}">
                <a16:creationId xmlns:a16="http://schemas.microsoft.com/office/drawing/2014/main" id="{5CDF5456-0424-BBB1-9A82-7C4C46E76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5" t="7317" r="16411" b="5581"/>
          <a:stretch/>
        </p:blipFill>
        <p:spPr>
          <a:xfrm>
            <a:off x="1485899" y="685005"/>
            <a:ext cx="1590261" cy="2743995"/>
          </a:xfrm>
          <a:prstGeom prst="rect">
            <a:avLst/>
          </a:prstGeom>
        </p:spPr>
      </p:pic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97E77765-CB4F-1050-F4A9-C562C2FFACC3}"/>
              </a:ext>
            </a:extLst>
          </p:cNvPr>
          <p:cNvSpPr/>
          <p:nvPr/>
        </p:nvSpPr>
        <p:spPr>
          <a:xfrm>
            <a:off x="4415462" y="685005"/>
            <a:ext cx="7583004" cy="1014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Mean of the Daily Returns during the year 2020 was Volatile in a Sharp Bearish manner beginning at about 0% and quickly falling to -1%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CC22B63B-C6C7-F694-C9B6-9FD3F055C3C0}"/>
              </a:ext>
            </a:extLst>
          </p:cNvPr>
          <p:cNvSpPr/>
          <p:nvPr/>
        </p:nvSpPr>
        <p:spPr>
          <a:xfrm>
            <a:off x="5212243" y="2306141"/>
            <a:ext cx="6493609" cy="629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This was mainly Caused by Covid 19 Pandemic Virus 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14">
            <a:extLst>
              <a:ext uri="{FF2B5EF4-FFF2-40B4-BE49-F238E27FC236}">
                <a16:creationId xmlns:a16="http://schemas.microsoft.com/office/drawing/2014/main" id="{EF5D7800-58C7-D40C-028F-E4210CE17776}"/>
              </a:ext>
            </a:extLst>
          </p:cNvPr>
          <p:cNvSpPr/>
          <p:nvPr/>
        </p:nvSpPr>
        <p:spPr>
          <a:xfrm>
            <a:off x="5492707" y="5389161"/>
            <a:ext cx="6213145" cy="1025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Pandemic led to  increased Unemployment, caused Treasury Bond to Fall, and create Panicked Sentiment in Stock Market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1F2BFE-1BE0-59B8-A056-73D121B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842" y="3258760"/>
            <a:ext cx="1899813" cy="190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187EB70-1581-B54B-2325-50A559F74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" t="7968" r="14737" b="-3436"/>
          <a:stretch/>
        </p:blipFill>
        <p:spPr bwMode="auto">
          <a:xfrm>
            <a:off x="5359039" y="3520438"/>
            <a:ext cx="3499954" cy="175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39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B8BD08E-0AE1-9CEE-1CC6-306595D1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3196156"/>
            <a:ext cx="8388448" cy="3496500"/>
          </a:xfrm>
          <a:prstGeom prst="rect">
            <a:avLst/>
          </a:prstGeom>
        </p:spPr>
      </p:pic>
      <p:pic>
        <p:nvPicPr>
          <p:cNvPr id="4" name="Picture 3" descr="A graph showing the growth of a wave&#10;&#10;Description automatically generated with medium confidence">
            <a:extLst>
              <a:ext uri="{FF2B5EF4-FFF2-40B4-BE49-F238E27FC236}">
                <a16:creationId xmlns:a16="http://schemas.microsoft.com/office/drawing/2014/main" id="{92A8C0C0-A291-3955-C582-B55381E5A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1" y="480388"/>
            <a:ext cx="10965638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E9FE-E441-6145-7B6A-488B2A67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Experiment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654EE-0FAF-1456-822F-1252049A781A}"/>
              </a:ext>
            </a:extLst>
          </p:cNvPr>
          <p:cNvSpPr txBox="1"/>
          <p:nvPr/>
        </p:nvSpPr>
        <p:spPr>
          <a:xfrm>
            <a:off x="667512" y="1856232"/>
            <a:ext cx="11237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S&amp;P 500 ETF </a:t>
            </a:r>
            <a:r>
              <a:rPr lang="en-US" sz="2800" dirty="0"/>
              <a:t>is seen as a leading indicator of </a:t>
            </a:r>
            <a:r>
              <a:rPr lang="en-US" sz="2800" b="1" dirty="0"/>
              <a:t>Economic Health </a:t>
            </a:r>
            <a:r>
              <a:rPr lang="en-US" sz="2800" dirty="0"/>
              <a:t>and the </a:t>
            </a:r>
            <a:r>
              <a:rPr lang="en-US" sz="2800" b="1" dirty="0"/>
              <a:t>Benchmark </a:t>
            </a:r>
            <a:r>
              <a:rPr lang="en-US" sz="2800" dirty="0"/>
              <a:t>of a typical Investment Portfolio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</a:t>
            </a:r>
            <a:r>
              <a:rPr lang="en-US" sz="2800" b="1" dirty="0"/>
              <a:t>Python</a:t>
            </a:r>
            <a:r>
              <a:rPr lang="en-US" sz="2800" dirty="0"/>
              <a:t>, we can aggerate and organize large Datasets such as the S&amp;P 500 ETF more efficiently for statistical analysis and insight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Monte Carlo Simulation</a:t>
            </a:r>
            <a:r>
              <a:rPr lang="en-US" sz="2800" dirty="0"/>
              <a:t> with use of Python allows us forecast future prices and other key risk metrics of S&amp;P 500 through the variability of random sampling (10,000 simulations) Historical Returns, to see if a 24- year investment in the S&amp;P 500 ETF has </a:t>
            </a:r>
            <a:r>
              <a:rPr lang="en-US" sz="2800" b="1" dirty="0"/>
              <a:t>value</a:t>
            </a:r>
            <a:r>
              <a:rPr lang="en-US" sz="2800" dirty="0"/>
              <a:t> for the investor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08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B8BD08E-0AE1-9CEE-1CC6-306595D11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11491" r="50474" b="7210"/>
          <a:stretch/>
        </p:blipFill>
        <p:spPr>
          <a:xfrm>
            <a:off x="1284325" y="3429000"/>
            <a:ext cx="1550507" cy="3236825"/>
          </a:xfrm>
          <a:prstGeom prst="rect">
            <a:avLst/>
          </a:prstGeom>
        </p:spPr>
      </p:pic>
      <p:pic>
        <p:nvPicPr>
          <p:cNvPr id="4" name="Picture 3" descr="A graph showing the growth of a wave&#10;&#10;Description automatically generated with medium confidence">
            <a:extLst>
              <a:ext uri="{FF2B5EF4-FFF2-40B4-BE49-F238E27FC236}">
                <a16:creationId xmlns:a16="http://schemas.microsoft.com/office/drawing/2014/main" id="{92A8C0C0-A291-3955-C582-B55381E5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6" t="7042" r="59185" b="5700"/>
          <a:stretch/>
        </p:blipFill>
        <p:spPr>
          <a:xfrm>
            <a:off x="1172815" y="59207"/>
            <a:ext cx="1868557" cy="3251932"/>
          </a:xfrm>
          <a:prstGeom prst="rect">
            <a:avLst/>
          </a:prstGeom>
        </p:spPr>
      </p:pic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105C8CE5-49B2-16D4-207B-7CAF14089E1F}"/>
              </a:ext>
            </a:extLst>
          </p:cNvPr>
          <p:cNvSpPr/>
          <p:nvPr/>
        </p:nvSpPr>
        <p:spPr>
          <a:xfrm>
            <a:off x="4159204" y="867883"/>
            <a:ext cx="7680377" cy="8172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standard deviation of 30-Day Returns during 2008 spiked from about 1% in the beginning of the year to 5%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4C5E3A63-4A99-336C-DC2A-A82D481993D1}"/>
              </a:ext>
            </a:extLst>
          </p:cNvPr>
          <p:cNvSpPr/>
          <p:nvPr/>
        </p:nvSpPr>
        <p:spPr>
          <a:xfrm>
            <a:off x="5690537" y="2152727"/>
            <a:ext cx="6149044" cy="58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This was caused by the 2008 financial crisis that triggered a large economic recession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A8C6301-4F62-2E40-0834-AFB0718033BE}"/>
              </a:ext>
            </a:extLst>
          </p:cNvPr>
          <p:cNvSpPr/>
          <p:nvPr/>
        </p:nvSpPr>
        <p:spPr>
          <a:xfrm>
            <a:off x="5956119" y="5810823"/>
            <a:ext cx="5883462" cy="58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The Financial Criss was caused by the housing bubble and loss on mortgage backed which created a Bearish Sentiment in the Stock Market </a:t>
            </a:r>
          </a:p>
        </p:txBody>
      </p:sp>
      <p:pic>
        <p:nvPicPr>
          <p:cNvPr id="3074" name="Picture 2" descr="U.S. Facing 'Perfect Storm' for 2008-Like Housing Crisis: Economist -  Newsweek">
            <a:extLst>
              <a:ext uri="{FF2B5EF4-FFF2-40B4-BE49-F238E27FC236}">
                <a16:creationId xmlns:a16="http://schemas.microsoft.com/office/drawing/2014/main" id="{CEA980B0-7138-53CC-58B7-E57E73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01" y="3002240"/>
            <a:ext cx="3245922" cy="243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25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time of the stock market&#10;&#10;Description automatically generated">
            <a:extLst>
              <a:ext uri="{FF2B5EF4-FFF2-40B4-BE49-F238E27FC236}">
                <a16:creationId xmlns:a16="http://schemas.microsoft.com/office/drawing/2014/main" id="{AB766507-2EC6-8B8C-710E-19C227562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7" y="3366553"/>
            <a:ext cx="8577725" cy="3431813"/>
          </a:xfrm>
          <a:prstGeom prst="rect">
            <a:avLst/>
          </a:prstGeom>
        </p:spPr>
      </p:pic>
      <p:pic>
        <p:nvPicPr>
          <p:cNvPr id="8" name="Picture 7" descr="A graph showing the growth of a wave&#10;&#10;Description automatically generated with medium confidence">
            <a:extLst>
              <a:ext uri="{FF2B5EF4-FFF2-40B4-BE49-F238E27FC236}">
                <a16:creationId xmlns:a16="http://schemas.microsoft.com/office/drawing/2014/main" id="{0EDD8E49-7E07-69AF-F63B-504AF6DF7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1" y="480388"/>
            <a:ext cx="10965638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4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time of the stock market&#10;&#10;Description automatically generated">
            <a:extLst>
              <a:ext uri="{FF2B5EF4-FFF2-40B4-BE49-F238E27FC236}">
                <a16:creationId xmlns:a16="http://schemas.microsoft.com/office/drawing/2014/main" id="{AB766507-2EC6-8B8C-710E-19C227562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4" t="7322" r="23044" b="11005"/>
          <a:stretch/>
        </p:blipFill>
        <p:spPr>
          <a:xfrm>
            <a:off x="1399728" y="3345096"/>
            <a:ext cx="1464244" cy="3264892"/>
          </a:xfrm>
          <a:prstGeom prst="rect">
            <a:avLst/>
          </a:prstGeom>
        </p:spPr>
      </p:pic>
      <p:pic>
        <p:nvPicPr>
          <p:cNvPr id="8" name="Picture 7" descr="A graph showing the growth of a wave&#10;&#10;Description automatically generated with medium confidence">
            <a:extLst>
              <a:ext uri="{FF2B5EF4-FFF2-40B4-BE49-F238E27FC236}">
                <a16:creationId xmlns:a16="http://schemas.microsoft.com/office/drawing/2014/main" id="{0EDD8E49-7E07-69AF-F63B-504AF6DF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0" t="9393" r="23291" b="5700"/>
          <a:stretch/>
        </p:blipFill>
        <p:spPr>
          <a:xfrm>
            <a:off x="1488938" y="169796"/>
            <a:ext cx="1464245" cy="2897003"/>
          </a:xfrm>
          <a:prstGeom prst="rect">
            <a:avLst/>
          </a:prstGeom>
        </p:spPr>
      </p:pic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24CEDA36-4014-EB86-DBEB-89BC13EE2210}"/>
              </a:ext>
            </a:extLst>
          </p:cNvPr>
          <p:cNvSpPr/>
          <p:nvPr/>
        </p:nvSpPr>
        <p:spPr>
          <a:xfrm>
            <a:off x="4845133" y="2372088"/>
            <a:ext cx="6934228" cy="550848"/>
          </a:xfrm>
          <a:prstGeom prst="roundRect">
            <a:avLst>
              <a:gd name="adj" fmla="val 26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</a:rPr>
              <a:t>Shows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an indecisive and consolidated price that showed a challenging year (2017-2018) for S&amp;P 500 and Stock Market.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9F3D1B94-6D82-0C2E-052F-96BCCDFA28A5}"/>
              </a:ext>
            </a:extLst>
          </p:cNvPr>
          <p:cNvSpPr/>
          <p:nvPr/>
        </p:nvSpPr>
        <p:spPr>
          <a:xfrm>
            <a:off x="5605153" y="5502352"/>
            <a:ext cx="6174208" cy="827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Consolidation was caused by Feds increasing interest Rates and Q4 sell-off from U.S Trade tension with China that would create Fear of  in Economy &amp; Stock Market 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36950BDF-4779-ACA7-E8CA-FA04F2B0CC58}"/>
              </a:ext>
            </a:extLst>
          </p:cNvPr>
          <p:cNvSpPr/>
          <p:nvPr/>
        </p:nvSpPr>
        <p:spPr>
          <a:xfrm>
            <a:off x="4402516" y="806312"/>
            <a:ext cx="7376845" cy="1075402"/>
          </a:xfrm>
          <a:prstGeom prst="roundRect">
            <a:avLst>
              <a:gd name="adj" fmla="val 210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 There was sharp downwards spike in 2017-2018 of the Correlation of Daily Returns showing a weak and slightly negative correlation in Daily Returns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FDA2F-C18C-C413-A971-94153297B9BA}"/>
              </a:ext>
            </a:extLst>
          </p:cNvPr>
          <p:cNvSpPr txBox="1"/>
          <p:nvPr/>
        </p:nvSpPr>
        <p:spPr>
          <a:xfrm>
            <a:off x="1873427" y="29283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4C687-30CD-B060-FFDD-359FDEA4C4DE}"/>
              </a:ext>
            </a:extLst>
          </p:cNvPr>
          <p:cNvSpPr txBox="1"/>
          <p:nvPr/>
        </p:nvSpPr>
        <p:spPr>
          <a:xfrm>
            <a:off x="1908479" y="649756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329517-31F7-E8EF-24D7-CEEBD4328659}"/>
              </a:ext>
            </a:extLst>
          </p:cNvPr>
          <p:cNvCxnSpPr>
            <a:cxnSpLocks/>
          </p:cNvCxnSpPr>
          <p:nvPr/>
        </p:nvCxnSpPr>
        <p:spPr>
          <a:xfrm>
            <a:off x="2079171" y="1557429"/>
            <a:ext cx="5442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DB36A-59A4-7855-2744-4360A431042F}"/>
              </a:ext>
            </a:extLst>
          </p:cNvPr>
          <p:cNvCxnSpPr>
            <a:cxnSpLocks/>
          </p:cNvCxnSpPr>
          <p:nvPr/>
        </p:nvCxnSpPr>
        <p:spPr>
          <a:xfrm>
            <a:off x="2079171" y="1742486"/>
            <a:ext cx="5442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Inside The White House's Bitter Fight Over China | FRONTLINE">
            <a:extLst>
              <a:ext uri="{FF2B5EF4-FFF2-40B4-BE49-F238E27FC236}">
                <a16:creationId xmlns:a16="http://schemas.microsoft.com/office/drawing/2014/main" id="{A785715D-B355-EEBE-E7C5-2DD6C6F8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8" y="3225925"/>
            <a:ext cx="2960158" cy="19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71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A18A-DE38-E1F8-E25E-20B9B83F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230524"/>
            <a:ext cx="10652760" cy="1881016"/>
          </a:xfrm>
        </p:spPr>
        <p:txBody>
          <a:bodyPr>
            <a:noAutofit/>
          </a:bodyPr>
          <a:lstStyle/>
          <a:p>
            <a:pPr algn="ctr"/>
            <a:r>
              <a:rPr lang="en-US" sz="8400" dirty="0"/>
              <a:t>Monte Carlo Simulation </a:t>
            </a:r>
            <a:br>
              <a:rPr lang="en-US" sz="8000" dirty="0"/>
            </a:br>
            <a:r>
              <a:rPr lang="en-US" sz="3500" dirty="0"/>
              <a:t>for S&amp;P 500 ETF 24 years into the Future (2024-2048)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85CCD473-ED0D-C7B0-F612-9EB5DBBA64FF}"/>
              </a:ext>
            </a:extLst>
          </p:cNvPr>
          <p:cNvSpPr/>
          <p:nvPr/>
        </p:nvSpPr>
        <p:spPr>
          <a:xfrm>
            <a:off x="2496721" y="4197942"/>
            <a:ext cx="372980" cy="34141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44346-617E-9116-3AD5-746302A1A6D2}"/>
              </a:ext>
            </a:extLst>
          </p:cNvPr>
          <p:cNvSpPr txBox="1"/>
          <p:nvPr/>
        </p:nvSpPr>
        <p:spPr>
          <a:xfrm>
            <a:off x="2869701" y="4223700"/>
            <a:ext cx="645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timeframe length as S&amp;P 500 ETF Historical Data (2000-2024)</a:t>
            </a:r>
          </a:p>
        </p:txBody>
      </p:sp>
    </p:spTree>
    <p:extLst>
      <p:ext uri="{BB962C8B-B14F-4D97-AF65-F5344CB8AC3E}">
        <p14:creationId xmlns:p14="http://schemas.microsoft.com/office/powerpoint/2010/main" val="392146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FBE5C-87FE-1EF3-9E56-131D1330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90616"/>
              </p:ext>
            </p:extLst>
          </p:nvPr>
        </p:nvGraphicFramePr>
        <p:xfrm>
          <a:off x="8435662" y="1228324"/>
          <a:ext cx="2681516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928">
                  <a:extLst>
                    <a:ext uri="{9D8B030D-6E8A-4147-A177-3AD203B41FA5}">
                      <a16:colId xmlns:a16="http://schemas.microsoft.com/office/drawing/2014/main" val="177010675"/>
                    </a:ext>
                  </a:extLst>
                </a:gridCol>
                <a:gridCol w="945588">
                  <a:extLst>
                    <a:ext uri="{9D8B030D-6E8A-4147-A177-3AD203B41FA5}">
                      <a16:colId xmlns:a16="http://schemas.microsoft.com/office/drawing/2014/main" val="2145087020"/>
                    </a:ext>
                  </a:extLst>
                </a:gridCol>
              </a:tblGrid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Price Range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Probability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01606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0 - 5615.35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7.96%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041278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5615.35 - 15615.35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050901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25615.35 - 35615.35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13.36%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4026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35615.35 - 45615.35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50057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45615.35 - 55615.35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3438022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55615.35 - 65615.35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687944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65615.35 - 75615.35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57951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75615.35 - 85615.35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69426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85615.35 - 95615.35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556747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95615.35 - inf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854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76E99D-41C7-79A3-B34F-68B2D054299F}"/>
              </a:ext>
            </a:extLst>
          </p:cNvPr>
          <p:cNvSpPr txBox="1"/>
          <p:nvPr/>
        </p:nvSpPr>
        <p:spPr>
          <a:xfrm>
            <a:off x="2330241" y="86924"/>
            <a:ext cx="824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Monte Carlo Distribution of Future Prices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AAD2E-3F63-AFE5-6147-03AE6C5DB8A5}"/>
              </a:ext>
            </a:extLst>
          </p:cNvPr>
          <p:cNvSpPr txBox="1"/>
          <p:nvPr/>
        </p:nvSpPr>
        <p:spPr>
          <a:xfrm>
            <a:off x="7445487" y="79211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Price Ranges: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03AE-81C6-02E4-32AB-CBFC60A6D295}"/>
              </a:ext>
            </a:extLst>
          </p:cNvPr>
          <p:cNvSpPr txBox="1"/>
          <p:nvPr/>
        </p:nvSpPr>
        <p:spPr>
          <a:xfrm>
            <a:off x="171402" y="5082905"/>
            <a:ext cx="536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Probability of Volatility Ranges (Standard Deviation):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D90228-583F-FEAC-4ED8-7F6258C1108A}"/>
              </a:ext>
            </a:extLst>
          </p:cNvPr>
          <p:cNvGrpSpPr/>
          <p:nvPr/>
        </p:nvGrpSpPr>
        <p:grpSpPr>
          <a:xfrm>
            <a:off x="256085" y="792116"/>
            <a:ext cx="7071993" cy="4267693"/>
            <a:chOff x="165933" y="792116"/>
            <a:chExt cx="7071993" cy="42676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2A8860-2E6F-2E6D-1F5F-241E97C04237}"/>
                </a:ext>
              </a:extLst>
            </p:cNvPr>
            <p:cNvGrpSpPr/>
            <p:nvPr/>
          </p:nvGrpSpPr>
          <p:grpSpPr>
            <a:xfrm>
              <a:off x="165933" y="792116"/>
              <a:ext cx="7071993" cy="4267693"/>
              <a:chOff x="50744" y="439951"/>
              <a:chExt cx="7511246" cy="464502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2A317-E587-05F7-71DA-243E20E3E2D3}"/>
                  </a:ext>
                </a:extLst>
              </p:cNvPr>
              <p:cNvSpPr txBox="1"/>
              <p:nvPr/>
            </p:nvSpPr>
            <p:spPr>
              <a:xfrm>
                <a:off x="392455" y="4682992"/>
                <a:ext cx="3547540" cy="401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Initial Closing Price was 5316.35  </a:t>
                </a:r>
              </a:p>
            </p:txBody>
          </p:sp>
          <p:pic>
            <p:nvPicPr>
              <p:cNvPr id="6" name="Picture 5" descr="A graph showing the growth of a stock market&#10;&#10;Description automatically generated">
                <a:extLst>
                  <a:ext uri="{FF2B5EF4-FFF2-40B4-BE49-F238E27FC236}">
                    <a16:creationId xmlns:a16="http://schemas.microsoft.com/office/drawing/2014/main" id="{AA6B1234-F273-BE6A-3CB8-E457B92F1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44" y="439951"/>
                <a:ext cx="7511246" cy="419612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/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/>
                          <m:t>33632.7</m:t>
                        </m:r>
                        <m:r>
                          <m:rPr>
                            <m:nor/>
                          </m:rPr>
                          <a:rPr lang="en-US" b="0" i="0" smtClean="0"/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=39928.95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8" t="-27273" r="-1266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776357-BB6D-08D4-262D-7A1F1BCFECBA}"/>
              </a:ext>
            </a:extLst>
          </p:cNvPr>
          <p:cNvSpPr txBox="1"/>
          <p:nvPr/>
        </p:nvSpPr>
        <p:spPr>
          <a:xfrm>
            <a:off x="7495673" y="344196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Return Ranges: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4FECD-8272-645C-0EF3-D6088CF8F3D2}"/>
              </a:ext>
            </a:extLst>
          </p:cNvPr>
          <p:cNvSpPr txBox="1"/>
          <p:nvPr/>
        </p:nvSpPr>
        <p:spPr>
          <a:xfrm>
            <a:off x="4472924" y="5095241"/>
            <a:ext cx="396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 Drawdown : </a:t>
            </a:r>
            <a:r>
              <a:rPr lang="en-US" sz="2000" b="1" dirty="0">
                <a:solidFill>
                  <a:srgbClr val="FF0000"/>
                </a:solidFill>
              </a:rPr>
              <a:t>-69.60%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dirty="0"/>
              <a:t>Probability of exceeding Max Drawdown with 20% threshold: .01%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6702106-B310-A45A-D28B-2A9403B0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05853"/>
              </p:ext>
            </p:extLst>
          </p:nvPr>
        </p:nvGraphicFramePr>
        <p:xfrm>
          <a:off x="8937824" y="3888914"/>
          <a:ext cx="2179354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679">
                  <a:extLst>
                    <a:ext uri="{9D8B030D-6E8A-4147-A177-3AD203B41FA5}">
                      <a16:colId xmlns:a16="http://schemas.microsoft.com/office/drawing/2014/main" val="887888637"/>
                    </a:ext>
                  </a:extLst>
                </a:gridCol>
                <a:gridCol w="1164675">
                  <a:extLst>
                    <a:ext uri="{9D8B030D-6E8A-4147-A177-3AD203B41FA5}">
                      <a16:colId xmlns:a16="http://schemas.microsoft.com/office/drawing/2014/main" val="244829822"/>
                    </a:ext>
                  </a:extLst>
                </a:gridCol>
              </a:tblGrid>
              <a:tr h="16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Return Range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Probability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41120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-50% : -25%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4968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-25%: 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93455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0%:75%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12.38%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3031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75%:150%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09407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150%:225%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10.68%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85480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225%:300%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47563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300%:375%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30336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375%:450%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00051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450%:525%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8570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525%:600%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46949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600%:700%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597134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700%:800%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788477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800%:900%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88125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900%:1000%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2.06%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2860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F2EB5E2-4E48-E560-CD25-44756F0AC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62350"/>
              </p:ext>
            </p:extLst>
          </p:nvPr>
        </p:nvGraphicFramePr>
        <p:xfrm>
          <a:off x="839754" y="5413778"/>
          <a:ext cx="3131007" cy="1423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275">
                  <a:extLst>
                    <a:ext uri="{9D8B030D-6E8A-4147-A177-3AD203B41FA5}">
                      <a16:colId xmlns:a16="http://schemas.microsoft.com/office/drawing/2014/main" val="2267970974"/>
                    </a:ext>
                  </a:extLst>
                </a:gridCol>
                <a:gridCol w="1350732">
                  <a:extLst>
                    <a:ext uri="{9D8B030D-6E8A-4147-A177-3AD203B41FA5}">
                      <a16:colId xmlns:a16="http://schemas.microsoft.com/office/drawing/2014/main" val="1251030223"/>
                    </a:ext>
                  </a:extLst>
                </a:gridCol>
              </a:tblGrid>
              <a:tr h="288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Volatility Ranges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121273"/>
                  </a:ext>
                </a:extLst>
              </a:tr>
              <a:tr h="236541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1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03509"/>
                  </a:ext>
                </a:extLst>
              </a:tr>
              <a:tr h="22455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2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887073"/>
                  </a:ext>
                </a:extLst>
              </a:tr>
              <a:tr h="22455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3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97.4%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34665"/>
                  </a:ext>
                </a:extLst>
              </a:tr>
              <a:tr h="2245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98.9%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058412"/>
                  </a:ext>
                </a:extLst>
              </a:tr>
              <a:tr h="2245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72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9A31F-A870-AB11-86DF-EA23152CA8A3}"/>
              </a:ext>
            </a:extLst>
          </p:cNvPr>
          <p:cNvSpPr txBox="1"/>
          <p:nvPr/>
        </p:nvSpPr>
        <p:spPr>
          <a:xfrm>
            <a:off x="398324" y="596144"/>
            <a:ext cx="6633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Probability of Price Ranges: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FBE5C-87FE-1EF3-9E56-131D1330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22702"/>
              </p:ext>
            </p:extLst>
          </p:nvPr>
        </p:nvGraphicFramePr>
        <p:xfrm>
          <a:off x="1189622" y="1943012"/>
          <a:ext cx="3931018" cy="4061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4816">
                  <a:extLst>
                    <a:ext uri="{9D8B030D-6E8A-4147-A177-3AD203B41FA5}">
                      <a16:colId xmlns:a16="http://schemas.microsoft.com/office/drawing/2014/main" val="177010675"/>
                    </a:ext>
                  </a:extLst>
                </a:gridCol>
                <a:gridCol w="1386202">
                  <a:extLst>
                    <a:ext uri="{9D8B030D-6E8A-4147-A177-3AD203B41FA5}">
                      <a16:colId xmlns:a16="http://schemas.microsoft.com/office/drawing/2014/main" val="2145087020"/>
                    </a:ext>
                  </a:extLst>
                </a:gridCol>
              </a:tblGrid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Price Range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Probability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01606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0 - 5615.35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7.96%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041278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5615.35 - 15615.35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29.53%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050901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25615.35 - 35615.35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13.36%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40265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35615.35 - 45615.35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500573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45615.35 - 55615.35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3438022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55615.35 - 65615.35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687944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65615.35 - 75615.35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579515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75615.35 - 85615.35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694263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85615.35 - 95615.35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1.56%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556747"/>
                  </a:ext>
                </a:extLst>
              </a:tr>
              <a:tr h="369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95615.35 - inf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8545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4E9CD4A-DB88-2E28-861E-2CEB9B8C2484}"/>
              </a:ext>
            </a:extLst>
          </p:cNvPr>
          <p:cNvSpPr txBox="1"/>
          <p:nvPr/>
        </p:nvSpPr>
        <p:spPr>
          <a:xfrm>
            <a:off x="6004559" y="4347693"/>
            <a:ext cx="576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Probable Price Range is $5615.35 – $15615.35, indicating Strength for a Profitable Outcome/Return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FEADF4-2275-A4AF-CD36-32CF43C42F0F}"/>
                  </a:ext>
                </a:extLst>
              </p:cNvPr>
              <p:cNvSpPr txBox="1"/>
              <p:nvPr/>
            </p:nvSpPr>
            <p:spPr>
              <a:xfrm>
                <a:off x="6004559" y="5265900"/>
                <a:ext cx="57634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Distribution is skewed to the right which supports the expected final price of $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33632.7</m:t>
                    </m:r>
                    <m:r>
                      <m:rPr>
                        <m:nor/>
                      </m:rPr>
                      <a:rPr lang="en-US" b="0" i="0" smtClean="0"/>
                      <m:t>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- Expected Finals Price Falls in the 2nd most Probable Price Range of $</a:t>
                </a:r>
                <a:r>
                  <a:rPr lang="en-US" sz="1800" u="none" strike="noStrike" dirty="0">
                    <a:effectLst/>
                  </a:rPr>
                  <a:t>25615.35 - $35615.35</a:t>
                </a:r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Aptos Narrow" panose="020B0004020202020204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FEADF4-2275-A4AF-CD36-32CF43C4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59" y="5265900"/>
                <a:ext cx="5763491" cy="1477328"/>
              </a:xfrm>
              <a:prstGeom prst="rect">
                <a:avLst/>
              </a:prstGeom>
              <a:blipFill>
                <a:blip r:embed="rId2"/>
                <a:stretch>
                  <a:fillRect l="-659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8FDA9CA-EA3B-5A50-05FC-CD9D365C5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757187"/>
              </p:ext>
            </p:extLst>
          </p:nvPr>
        </p:nvGraphicFramePr>
        <p:xfrm>
          <a:off x="5924407" y="627847"/>
          <a:ext cx="5843643" cy="344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496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FBE5C-87FE-1EF3-9E56-131D1330B017}"/>
              </a:ext>
            </a:extLst>
          </p:cNvPr>
          <p:cNvGraphicFramePr>
            <a:graphicFrameLocks noGrp="1"/>
          </p:cNvGraphicFramePr>
          <p:nvPr/>
        </p:nvGraphicFramePr>
        <p:xfrm>
          <a:off x="8435662" y="1228324"/>
          <a:ext cx="2681516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928">
                  <a:extLst>
                    <a:ext uri="{9D8B030D-6E8A-4147-A177-3AD203B41FA5}">
                      <a16:colId xmlns:a16="http://schemas.microsoft.com/office/drawing/2014/main" val="177010675"/>
                    </a:ext>
                  </a:extLst>
                </a:gridCol>
                <a:gridCol w="945588">
                  <a:extLst>
                    <a:ext uri="{9D8B030D-6E8A-4147-A177-3AD203B41FA5}">
                      <a16:colId xmlns:a16="http://schemas.microsoft.com/office/drawing/2014/main" val="2145087020"/>
                    </a:ext>
                  </a:extLst>
                </a:gridCol>
              </a:tblGrid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Price Range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Probability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01606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0 - 5615.35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7.96%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041278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5615.35 - 15615.35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050901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25615.35 - 35615.35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13.36%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4026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35615.35 - 45615.35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50057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45615.35 - 55615.35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3438022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55615.35 - 65615.35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687944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65615.35 - 75615.35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57951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75615.35 - 85615.35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69426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85615.35 - 95615.35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556747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95615.35 - inf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854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76E99D-41C7-79A3-B34F-68B2D054299F}"/>
              </a:ext>
            </a:extLst>
          </p:cNvPr>
          <p:cNvSpPr txBox="1"/>
          <p:nvPr/>
        </p:nvSpPr>
        <p:spPr>
          <a:xfrm>
            <a:off x="3044843" y="86924"/>
            <a:ext cx="798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Monte Carlo Distribution of Future Prices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AAD2E-3F63-AFE5-6147-03AE6C5DB8A5}"/>
              </a:ext>
            </a:extLst>
          </p:cNvPr>
          <p:cNvSpPr txBox="1"/>
          <p:nvPr/>
        </p:nvSpPr>
        <p:spPr>
          <a:xfrm>
            <a:off x="7445487" y="79211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Price Ranges: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03AE-81C6-02E4-32AB-CBFC60A6D295}"/>
              </a:ext>
            </a:extLst>
          </p:cNvPr>
          <p:cNvSpPr txBox="1"/>
          <p:nvPr/>
        </p:nvSpPr>
        <p:spPr>
          <a:xfrm>
            <a:off x="171402" y="5082905"/>
            <a:ext cx="536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Probability of Volatility Ranges (Standard Deviation):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D90228-583F-FEAC-4ED8-7F6258C1108A}"/>
              </a:ext>
            </a:extLst>
          </p:cNvPr>
          <p:cNvGrpSpPr/>
          <p:nvPr/>
        </p:nvGrpSpPr>
        <p:grpSpPr>
          <a:xfrm>
            <a:off x="256085" y="792116"/>
            <a:ext cx="7071993" cy="4237691"/>
            <a:chOff x="165933" y="792116"/>
            <a:chExt cx="7071993" cy="42376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2A8860-2E6F-2E6D-1F5F-241E97C04237}"/>
                </a:ext>
              </a:extLst>
            </p:cNvPr>
            <p:cNvGrpSpPr/>
            <p:nvPr/>
          </p:nvGrpSpPr>
          <p:grpSpPr>
            <a:xfrm>
              <a:off x="165933" y="792116"/>
              <a:ext cx="7071993" cy="4237691"/>
              <a:chOff x="50744" y="439951"/>
              <a:chExt cx="7511246" cy="46123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2A317-E587-05F7-71DA-243E20E3E2D3}"/>
                  </a:ext>
                </a:extLst>
              </p:cNvPr>
              <p:cNvSpPr txBox="1"/>
              <p:nvPr/>
            </p:nvSpPr>
            <p:spPr>
              <a:xfrm>
                <a:off x="392455" y="4682992"/>
                <a:ext cx="3257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Initial Closing Price was 5316.25  </a:t>
                </a:r>
              </a:p>
            </p:txBody>
          </p:sp>
          <p:pic>
            <p:nvPicPr>
              <p:cNvPr id="6" name="Picture 5" descr="A graph showing the growth of a stock market&#10;&#10;Description automatically generated">
                <a:extLst>
                  <a:ext uri="{FF2B5EF4-FFF2-40B4-BE49-F238E27FC236}">
                    <a16:creationId xmlns:a16="http://schemas.microsoft.com/office/drawing/2014/main" id="{AA6B1234-F273-BE6A-3CB8-E457B92F1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44" y="439951"/>
                <a:ext cx="7511246" cy="419612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/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/>
                          <m:t>33632.7</m:t>
                        </m:r>
                        <m:r>
                          <m:rPr>
                            <m:nor/>
                          </m:rPr>
                          <a:rPr lang="en-US" b="0" i="0" smtClean="0"/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=39928.95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8" t="-27273" r="-1266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776357-BB6D-08D4-262D-7A1F1BCFECBA}"/>
              </a:ext>
            </a:extLst>
          </p:cNvPr>
          <p:cNvSpPr txBox="1"/>
          <p:nvPr/>
        </p:nvSpPr>
        <p:spPr>
          <a:xfrm>
            <a:off x="7495673" y="344196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Return Ranges: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4FECD-8272-645C-0EF3-D6088CF8F3D2}"/>
              </a:ext>
            </a:extLst>
          </p:cNvPr>
          <p:cNvSpPr txBox="1"/>
          <p:nvPr/>
        </p:nvSpPr>
        <p:spPr>
          <a:xfrm>
            <a:off x="4472924" y="5095241"/>
            <a:ext cx="396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 Drawdown : </a:t>
            </a:r>
            <a:r>
              <a:rPr lang="en-US" sz="2000" b="1" dirty="0">
                <a:solidFill>
                  <a:srgbClr val="FF0000"/>
                </a:solidFill>
              </a:rPr>
              <a:t>-69.60%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dirty="0"/>
              <a:t>Probability of exceeding Max Drawdown with 20% threshold: .01%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6702106-B310-A45A-D28B-2A9403B03F04}"/>
              </a:ext>
            </a:extLst>
          </p:cNvPr>
          <p:cNvGraphicFramePr>
            <a:graphicFrameLocks noGrp="1"/>
          </p:cNvGraphicFramePr>
          <p:nvPr/>
        </p:nvGraphicFramePr>
        <p:xfrm>
          <a:off x="8937824" y="3888914"/>
          <a:ext cx="2179354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679">
                  <a:extLst>
                    <a:ext uri="{9D8B030D-6E8A-4147-A177-3AD203B41FA5}">
                      <a16:colId xmlns:a16="http://schemas.microsoft.com/office/drawing/2014/main" val="887888637"/>
                    </a:ext>
                  </a:extLst>
                </a:gridCol>
                <a:gridCol w="1164675">
                  <a:extLst>
                    <a:ext uri="{9D8B030D-6E8A-4147-A177-3AD203B41FA5}">
                      <a16:colId xmlns:a16="http://schemas.microsoft.com/office/drawing/2014/main" val="244829822"/>
                    </a:ext>
                  </a:extLst>
                </a:gridCol>
              </a:tblGrid>
              <a:tr h="16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Return Range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Probability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41120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-50% : -25%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4968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-25%: 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93455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0%:75%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12.38%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3031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75%:150%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09407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150%:225%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10.68%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85480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225%:300%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47563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300%:375%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30336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375%:450%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00051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450%:525%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8570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525%:600%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46949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600%:700%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597134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700%:800%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788477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800%:900%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88125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900%:1000%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2.06%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28609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C40723-7ACC-30D8-29EC-C8E330E0C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51592"/>
              </p:ext>
            </p:extLst>
          </p:nvPr>
        </p:nvGraphicFramePr>
        <p:xfrm>
          <a:off x="935099" y="5435557"/>
          <a:ext cx="3035663" cy="1335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6062">
                  <a:extLst>
                    <a:ext uri="{9D8B030D-6E8A-4147-A177-3AD203B41FA5}">
                      <a16:colId xmlns:a16="http://schemas.microsoft.com/office/drawing/2014/main" val="2267970974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1251030223"/>
                    </a:ext>
                  </a:extLst>
                </a:gridCol>
              </a:tblGrid>
              <a:tr h="276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Volatility Ranges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121273"/>
                  </a:ext>
                </a:extLst>
              </a:tr>
              <a:tr h="22070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1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03509"/>
                  </a:ext>
                </a:extLst>
              </a:tr>
              <a:tr h="20952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2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887073"/>
                  </a:ext>
                </a:extLst>
              </a:tr>
              <a:tr h="20952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3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97.4%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34665"/>
                  </a:ext>
                </a:extLst>
              </a:tr>
              <a:tr h="2095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98.9%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058412"/>
                  </a:ext>
                </a:extLst>
              </a:tr>
              <a:tr h="2095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72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7DC17E-1CBC-E195-4188-0ED5178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24660"/>
              </p:ext>
            </p:extLst>
          </p:nvPr>
        </p:nvGraphicFramePr>
        <p:xfrm>
          <a:off x="784424" y="1569720"/>
          <a:ext cx="4580056" cy="432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414">
                  <a:extLst>
                    <a:ext uri="{9D8B030D-6E8A-4147-A177-3AD203B41FA5}">
                      <a16:colId xmlns:a16="http://schemas.microsoft.com/office/drawing/2014/main" val="887888637"/>
                    </a:ext>
                  </a:extLst>
                </a:gridCol>
                <a:gridCol w="2447642">
                  <a:extLst>
                    <a:ext uri="{9D8B030D-6E8A-4147-A177-3AD203B41FA5}">
                      <a16:colId xmlns:a16="http://schemas.microsoft.com/office/drawing/2014/main" val="244829822"/>
                    </a:ext>
                  </a:extLst>
                </a:gridCol>
              </a:tblGrid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Return Range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Probability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41120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-50% : -25%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49683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-25%: 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3.64%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934551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0%:75%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12.38%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30319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75%:150%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094079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150%:225%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10.68%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854809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225%:300%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475636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300%:375%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303363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375%:450%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000512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450%:525%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85701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525%:600%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469496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600%:700%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597134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700%:800%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788477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800%:900%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881252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900%:1000%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2.06%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286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D4556-CD48-9959-D93E-7CDCC25B8AA6}"/>
              </a:ext>
            </a:extLst>
          </p:cNvPr>
          <p:cNvSpPr txBox="1"/>
          <p:nvPr/>
        </p:nvSpPr>
        <p:spPr>
          <a:xfrm>
            <a:off x="647264" y="8382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Return Ranges: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898475-8514-488A-E747-FB656EB29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043689"/>
              </p:ext>
            </p:extLst>
          </p:nvPr>
        </p:nvGraphicFramePr>
        <p:xfrm>
          <a:off x="5855400" y="327967"/>
          <a:ext cx="5807826" cy="360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E13613C-5167-35D7-A082-5817A1E1D50B}"/>
              </a:ext>
            </a:extLst>
          </p:cNvPr>
          <p:cNvGrpSpPr/>
          <p:nvPr/>
        </p:nvGrpSpPr>
        <p:grpSpPr>
          <a:xfrm>
            <a:off x="6120940" y="3823010"/>
            <a:ext cx="5623560" cy="2845296"/>
            <a:chOff x="6096000" y="3790847"/>
            <a:chExt cx="5623560" cy="28452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5D785D-B506-A14E-5CAD-2DBFD24A8852}"/>
                </a:ext>
              </a:extLst>
            </p:cNvPr>
            <p:cNvGrpSpPr/>
            <p:nvPr/>
          </p:nvGrpSpPr>
          <p:grpSpPr>
            <a:xfrm>
              <a:off x="6096000" y="3790847"/>
              <a:ext cx="5623560" cy="2845296"/>
              <a:chOff x="5896698" y="4114800"/>
              <a:chExt cx="5623560" cy="28452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A32DD9-B821-B83C-45BA-95FB7F2239CE}"/>
                  </a:ext>
                </a:extLst>
              </p:cNvPr>
              <p:cNvSpPr txBox="1"/>
              <p:nvPr/>
            </p:nvSpPr>
            <p:spPr>
              <a:xfrm>
                <a:off x="5896698" y="4114800"/>
                <a:ext cx="5623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shown, the most probable outcome is a return between +75% and +100% (profitable)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it is even one of the smaller bin ranges with a range of 75% indicating its confidence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C0CF9-2A33-3610-75FD-069AA9A818B0}"/>
                  </a:ext>
                </a:extLst>
              </p:cNvPr>
              <p:cNvSpPr txBox="1"/>
              <p:nvPr/>
            </p:nvSpPr>
            <p:spPr>
              <a:xfrm>
                <a:off x="5896698" y="5482768"/>
                <a:ext cx="56235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Overall, skew indicates strength in a profitable outcome, given about 79% of the distribution falling in the 0% - +1000% return range </a:t>
                </a:r>
              </a:p>
              <a:p>
                <a:r>
                  <a:rPr lang="en-US" dirty="0"/>
                  <a:t>	- Avg. Expected Return(Mean) : 280%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2AB536-2C29-2A67-F434-FD4DF56B4CEA}"/>
                </a:ext>
              </a:extLst>
            </p:cNvPr>
            <p:cNvSpPr txBox="1"/>
            <p:nvPr/>
          </p:nvSpPr>
          <p:spPr>
            <a:xfrm>
              <a:off x="6096000" y="612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901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FBE5C-87FE-1EF3-9E56-131D1330B017}"/>
              </a:ext>
            </a:extLst>
          </p:cNvPr>
          <p:cNvGraphicFramePr>
            <a:graphicFrameLocks noGrp="1"/>
          </p:cNvGraphicFramePr>
          <p:nvPr/>
        </p:nvGraphicFramePr>
        <p:xfrm>
          <a:off x="8435662" y="1228324"/>
          <a:ext cx="2681516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928">
                  <a:extLst>
                    <a:ext uri="{9D8B030D-6E8A-4147-A177-3AD203B41FA5}">
                      <a16:colId xmlns:a16="http://schemas.microsoft.com/office/drawing/2014/main" val="177010675"/>
                    </a:ext>
                  </a:extLst>
                </a:gridCol>
                <a:gridCol w="945588">
                  <a:extLst>
                    <a:ext uri="{9D8B030D-6E8A-4147-A177-3AD203B41FA5}">
                      <a16:colId xmlns:a16="http://schemas.microsoft.com/office/drawing/2014/main" val="2145087020"/>
                    </a:ext>
                  </a:extLst>
                </a:gridCol>
              </a:tblGrid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Price Range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Probability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01606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0 - 5615.35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7.96%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041278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5615.35 - 15615.35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050901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25615.35 - 35615.35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13.36%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4026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35615.35 - 45615.35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50057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45615.35 - 55615.35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3438022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55615.35 - 65615.35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687944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65615.35 - 75615.35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57951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75615.35 - 85615.35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69426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85615.35 - 95615.35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556747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95615.35 - inf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854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76E99D-41C7-79A3-B34F-68B2D054299F}"/>
              </a:ext>
            </a:extLst>
          </p:cNvPr>
          <p:cNvSpPr txBox="1"/>
          <p:nvPr/>
        </p:nvSpPr>
        <p:spPr>
          <a:xfrm>
            <a:off x="2742270" y="84258"/>
            <a:ext cx="7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Monte Carlo Distribution of Future Prices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AAD2E-3F63-AFE5-6147-03AE6C5DB8A5}"/>
              </a:ext>
            </a:extLst>
          </p:cNvPr>
          <p:cNvSpPr txBox="1"/>
          <p:nvPr/>
        </p:nvSpPr>
        <p:spPr>
          <a:xfrm>
            <a:off x="7445487" y="79211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Price Ranges: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03AE-81C6-02E4-32AB-CBFC60A6D295}"/>
              </a:ext>
            </a:extLst>
          </p:cNvPr>
          <p:cNvSpPr txBox="1"/>
          <p:nvPr/>
        </p:nvSpPr>
        <p:spPr>
          <a:xfrm>
            <a:off x="171402" y="5082905"/>
            <a:ext cx="536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Probability of Volatility Ranges (Standard Deviation):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D90228-583F-FEAC-4ED8-7F6258C1108A}"/>
              </a:ext>
            </a:extLst>
          </p:cNvPr>
          <p:cNvGrpSpPr/>
          <p:nvPr/>
        </p:nvGrpSpPr>
        <p:grpSpPr>
          <a:xfrm>
            <a:off x="256085" y="792116"/>
            <a:ext cx="7071993" cy="4237691"/>
            <a:chOff x="165933" y="792116"/>
            <a:chExt cx="7071993" cy="42376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2A8860-2E6F-2E6D-1F5F-241E97C04237}"/>
                </a:ext>
              </a:extLst>
            </p:cNvPr>
            <p:cNvGrpSpPr/>
            <p:nvPr/>
          </p:nvGrpSpPr>
          <p:grpSpPr>
            <a:xfrm>
              <a:off x="165933" y="792116"/>
              <a:ext cx="7071993" cy="4237691"/>
              <a:chOff x="50744" y="439951"/>
              <a:chExt cx="7511246" cy="46123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2A317-E587-05F7-71DA-243E20E3E2D3}"/>
                  </a:ext>
                </a:extLst>
              </p:cNvPr>
              <p:cNvSpPr txBox="1"/>
              <p:nvPr/>
            </p:nvSpPr>
            <p:spPr>
              <a:xfrm>
                <a:off x="392455" y="4682992"/>
                <a:ext cx="3257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Initial Closing Price was 5316.25  </a:t>
                </a:r>
              </a:p>
            </p:txBody>
          </p:sp>
          <p:pic>
            <p:nvPicPr>
              <p:cNvPr id="6" name="Picture 5" descr="A graph showing the growth of a stock market&#10;&#10;Description automatically generated">
                <a:extLst>
                  <a:ext uri="{FF2B5EF4-FFF2-40B4-BE49-F238E27FC236}">
                    <a16:creationId xmlns:a16="http://schemas.microsoft.com/office/drawing/2014/main" id="{AA6B1234-F273-BE6A-3CB8-E457B92F1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44" y="439951"/>
                <a:ext cx="7511246" cy="419612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/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/>
                          <m:t>33632.7</m:t>
                        </m:r>
                        <m:r>
                          <m:rPr>
                            <m:nor/>
                          </m:rPr>
                          <a:rPr lang="en-US" b="0" i="0" smtClean="0"/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=39928.95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8" t="-27273" r="-1266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776357-BB6D-08D4-262D-7A1F1BCFECBA}"/>
              </a:ext>
            </a:extLst>
          </p:cNvPr>
          <p:cNvSpPr txBox="1"/>
          <p:nvPr/>
        </p:nvSpPr>
        <p:spPr>
          <a:xfrm>
            <a:off x="7495673" y="344196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Return Ranges: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4FECD-8272-645C-0EF3-D6088CF8F3D2}"/>
              </a:ext>
            </a:extLst>
          </p:cNvPr>
          <p:cNvSpPr txBox="1"/>
          <p:nvPr/>
        </p:nvSpPr>
        <p:spPr>
          <a:xfrm>
            <a:off x="4671592" y="5113307"/>
            <a:ext cx="396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 Drawdown : </a:t>
            </a:r>
            <a:r>
              <a:rPr lang="en-US" sz="2000" b="1" dirty="0">
                <a:solidFill>
                  <a:srgbClr val="FF0000"/>
                </a:solidFill>
              </a:rPr>
              <a:t>-69.60%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dirty="0"/>
              <a:t>Probability of exceeding Max Drawdown with 20% threshold: .01%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6702106-B310-A45A-D28B-2A9403B03F04}"/>
              </a:ext>
            </a:extLst>
          </p:cNvPr>
          <p:cNvGraphicFramePr>
            <a:graphicFrameLocks noGrp="1"/>
          </p:cNvGraphicFramePr>
          <p:nvPr/>
        </p:nvGraphicFramePr>
        <p:xfrm>
          <a:off x="8937824" y="3888914"/>
          <a:ext cx="2179354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679">
                  <a:extLst>
                    <a:ext uri="{9D8B030D-6E8A-4147-A177-3AD203B41FA5}">
                      <a16:colId xmlns:a16="http://schemas.microsoft.com/office/drawing/2014/main" val="887888637"/>
                    </a:ext>
                  </a:extLst>
                </a:gridCol>
                <a:gridCol w="1164675">
                  <a:extLst>
                    <a:ext uri="{9D8B030D-6E8A-4147-A177-3AD203B41FA5}">
                      <a16:colId xmlns:a16="http://schemas.microsoft.com/office/drawing/2014/main" val="244829822"/>
                    </a:ext>
                  </a:extLst>
                </a:gridCol>
              </a:tblGrid>
              <a:tr h="16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Return Range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Probability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41120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-50% : -25%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4968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-25%: 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93455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0%:75%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12.38%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3031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75%:150%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09407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150%:225%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10.68%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85480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225%:300%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47563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300%:375%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30336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375%:450%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00051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450%:525%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5.12%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8570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525%:600%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46949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600%:700%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597134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700%:800%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788477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800%:900%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88125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900%:1000%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2.06%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28609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73060-0348-BEF3-8813-AABBB227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28282"/>
              </p:ext>
            </p:extLst>
          </p:nvPr>
        </p:nvGraphicFramePr>
        <p:xfrm>
          <a:off x="828218" y="5434052"/>
          <a:ext cx="3210507" cy="1269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478">
                  <a:extLst>
                    <a:ext uri="{9D8B030D-6E8A-4147-A177-3AD203B41FA5}">
                      <a16:colId xmlns:a16="http://schemas.microsoft.com/office/drawing/2014/main" val="2267970974"/>
                    </a:ext>
                  </a:extLst>
                </a:gridCol>
                <a:gridCol w="1385029">
                  <a:extLst>
                    <a:ext uri="{9D8B030D-6E8A-4147-A177-3AD203B41FA5}">
                      <a16:colId xmlns:a16="http://schemas.microsoft.com/office/drawing/2014/main" val="1251030223"/>
                    </a:ext>
                  </a:extLst>
                </a:gridCol>
              </a:tblGrid>
              <a:tr h="257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Volatility Ranges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121273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1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03509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2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887073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3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97.4%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34665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98.9%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058412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72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5C79-C319-766C-D24E-F97BA609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4348"/>
            <a:ext cx="5684520" cy="2208503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b="1" dirty="0">
                <a:solidFill>
                  <a:srgbClr val="FF0000"/>
                </a:solidFill>
              </a:rPr>
            </a:br>
            <a:br>
              <a:rPr lang="en-US" sz="3600" b="1" dirty="0">
                <a:solidFill>
                  <a:srgbClr val="FF0000"/>
                </a:solidFill>
              </a:rPr>
            </a:b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A6B50-1896-7269-3058-04B667D517FD}"/>
              </a:ext>
            </a:extLst>
          </p:cNvPr>
          <p:cNvSpPr txBox="1"/>
          <p:nvPr/>
        </p:nvSpPr>
        <p:spPr>
          <a:xfrm>
            <a:off x="320040" y="984084"/>
            <a:ext cx="5501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 Drawdown : </a:t>
            </a:r>
            <a:r>
              <a:rPr lang="en-US" sz="2800" b="1" dirty="0">
                <a:solidFill>
                  <a:srgbClr val="FF0000"/>
                </a:solidFill>
              </a:rPr>
              <a:t>-69.60%</a:t>
            </a:r>
            <a:br>
              <a:rPr lang="en-US" sz="2800" b="1" dirty="0">
                <a:solidFill>
                  <a:srgbClr val="FF0000"/>
                </a:solidFill>
              </a:rPr>
            </a:b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dirty="0"/>
              <a:t>Probability of exceeding Max Drawdown with 20% threshold: .01%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AD0B209-E82C-B6F2-38AC-6DCBAA87F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092993"/>
              </p:ext>
            </p:extLst>
          </p:nvPr>
        </p:nvGraphicFramePr>
        <p:xfrm>
          <a:off x="5913120" y="192164"/>
          <a:ext cx="5217268" cy="3632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CA4277-5E7F-94FD-F956-F272CB1A211B}"/>
              </a:ext>
            </a:extLst>
          </p:cNvPr>
          <p:cNvSpPr/>
          <p:nvPr/>
        </p:nvSpPr>
        <p:spPr>
          <a:xfrm>
            <a:off x="626137" y="3825034"/>
            <a:ext cx="10573966" cy="2636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-69.60% is most likely the worst downside Return an investor could face in the S&amp;P 500, a -69.60% return would be very detrimental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 Max Drawdown would most likely occur during an economic recession such as the 2008 Housing Crisis where SPY lost 48%  of its value from 2008-2009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EA6B6-5D8E-9587-AEC1-96E420337DB2}"/>
              </a:ext>
            </a:extLst>
          </p:cNvPr>
          <p:cNvSpPr txBox="1"/>
          <p:nvPr/>
        </p:nvSpPr>
        <p:spPr>
          <a:xfrm>
            <a:off x="7607030" y="7994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92421-824F-853F-9CBA-46DD0463C5A8}"/>
              </a:ext>
            </a:extLst>
          </p:cNvPr>
          <p:cNvSpPr txBox="1"/>
          <p:nvPr/>
        </p:nvSpPr>
        <p:spPr>
          <a:xfrm>
            <a:off x="9043481" y="22261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7223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76F-5CB9-8213-BB87-A34E252A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04" y="310261"/>
            <a:ext cx="10515600" cy="1325563"/>
          </a:xfrm>
        </p:spPr>
        <p:txBody>
          <a:bodyPr/>
          <a:lstStyle/>
          <a:p>
            <a:r>
              <a:rPr lang="en-US" dirty="0"/>
              <a:t>Methodology of Experiment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28601" y="3071577"/>
            <a:ext cx="21336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3212315" y="3071577"/>
            <a:ext cx="20320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9659297" y="3223275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9659297" y="1080747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6223711" y="3037483"/>
            <a:ext cx="2032000" cy="125246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New Data/Metrics From Database using </a:t>
            </a:r>
            <a:r>
              <a:rPr lang="en-US" dirty="0" err="1">
                <a:solidFill>
                  <a:schemeClr val="bg1"/>
                </a:solidFill>
              </a:rPr>
              <a:t>Numpys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9655652" y="5365803"/>
            <a:ext cx="2227903" cy="144631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4BCC872-580F-D115-D5ED-3C1B275D0B5A}"/>
              </a:ext>
            </a:extLst>
          </p:cNvPr>
          <p:cNvSpPr/>
          <p:nvPr/>
        </p:nvSpPr>
        <p:spPr>
          <a:xfrm rot="16200000">
            <a:off x="10228360" y="4723681"/>
            <a:ext cx="811816" cy="270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8E5554-51A6-ACE0-6460-A5B770328EC2}"/>
              </a:ext>
            </a:extLst>
          </p:cNvPr>
          <p:cNvSpPr/>
          <p:nvPr/>
        </p:nvSpPr>
        <p:spPr>
          <a:xfrm rot="18869106">
            <a:off x="8155403" y="2466238"/>
            <a:ext cx="1318332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E718A1-D654-0347-90F2-4AA707B8D894}"/>
              </a:ext>
            </a:extLst>
          </p:cNvPr>
          <p:cNvSpPr/>
          <p:nvPr/>
        </p:nvSpPr>
        <p:spPr>
          <a:xfrm>
            <a:off x="257453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E36987-A9CF-0205-203B-609EF4EA4383}"/>
              </a:ext>
            </a:extLst>
          </p:cNvPr>
          <p:cNvSpPr/>
          <p:nvPr/>
        </p:nvSpPr>
        <p:spPr>
          <a:xfrm>
            <a:off x="546898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ED3593-44BB-4509-658A-423BEBD849CE}"/>
              </a:ext>
            </a:extLst>
          </p:cNvPr>
          <p:cNvSpPr/>
          <p:nvPr/>
        </p:nvSpPr>
        <p:spPr>
          <a:xfrm rot="2522820">
            <a:off x="8171076" y="4763215"/>
            <a:ext cx="1517767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5BADC2-549A-4A9D-5CDA-8C4C36B8BB04}"/>
              </a:ext>
            </a:extLst>
          </p:cNvPr>
          <p:cNvSpPr/>
          <p:nvPr/>
        </p:nvSpPr>
        <p:spPr>
          <a:xfrm rot="16200000">
            <a:off x="10228359" y="2428882"/>
            <a:ext cx="811816" cy="270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1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FBE5C-87FE-1EF3-9E56-131D1330B017}"/>
              </a:ext>
            </a:extLst>
          </p:cNvPr>
          <p:cNvGraphicFramePr>
            <a:graphicFrameLocks noGrp="1"/>
          </p:cNvGraphicFramePr>
          <p:nvPr/>
        </p:nvGraphicFramePr>
        <p:xfrm>
          <a:off x="8435662" y="1228324"/>
          <a:ext cx="2681516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928">
                  <a:extLst>
                    <a:ext uri="{9D8B030D-6E8A-4147-A177-3AD203B41FA5}">
                      <a16:colId xmlns:a16="http://schemas.microsoft.com/office/drawing/2014/main" val="177010675"/>
                    </a:ext>
                  </a:extLst>
                </a:gridCol>
                <a:gridCol w="945588">
                  <a:extLst>
                    <a:ext uri="{9D8B030D-6E8A-4147-A177-3AD203B41FA5}">
                      <a16:colId xmlns:a16="http://schemas.microsoft.com/office/drawing/2014/main" val="2145087020"/>
                    </a:ext>
                  </a:extLst>
                </a:gridCol>
              </a:tblGrid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Price Range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Probability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01606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0 - 5615.35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7.96%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041278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5615.35 - 15615.35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050901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25615.35 - 35615.35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13.36%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4026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35615.35 - 45615.35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50057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45615.35 - 55615.35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3438022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55615.35 - 65615.35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687944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65615.35 - 75615.35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57951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75615.35 - 85615.35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69426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85615.35 - 95615.35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556747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95615.35 - inf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854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76E99D-41C7-79A3-B34F-68B2D054299F}"/>
              </a:ext>
            </a:extLst>
          </p:cNvPr>
          <p:cNvSpPr txBox="1"/>
          <p:nvPr/>
        </p:nvSpPr>
        <p:spPr>
          <a:xfrm>
            <a:off x="2742270" y="84258"/>
            <a:ext cx="7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Monte Carlo Distribution of Future Prices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AAD2E-3F63-AFE5-6147-03AE6C5DB8A5}"/>
              </a:ext>
            </a:extLst>
          </p:cNvPr>
          <p:cNvSpPr txBox="1"/>
          <p:nvPr/>
        </p:nvSpPr>
        <p:spPr>
          <a:xfrm>
            <a:off x="7445487" y="79211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Price Ranges: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03AE-81C6-02E4-32AB-CBFC60A6D295}"/>
              </a:ext>
            </a:extLst>
          </p:cNvPr>
          <p:cNvSpPr txBox="1"/>
          <p:nvPr/>
        </p:nvSpPr>
        <p:spPr>
          <a:xfrm>
            <a:off x="171402" y="5082905"/>
            <a:ext cx="536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Probability of Volatility Ranges (Standard Deviation):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D90228-583F-FEAC-4ED8-7F6258C1108A}"/>
              </a:ext>
            </a:extLst>
          </p:cNvPr>
          <p:cNvGrpSpPr/>
          <p:nvPr/>
        </p:nvGrpSpPr>
        <p:grpSpPr>
          <a:xfrm>
            <a:off x="256085" y="792116"/>
            <a:ext cx="7071993" cy="4237691"/>
            <a:chOff x="165933" y="792116"/>
            <a:chExt cx="7071993" cy="42376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2A8860-2E6F-2E6D-1F5F-241E97C04237}"/>
                </a:ext>
              </a:extLst>
            </p:cNvPr>
            <p:cNvGrpSpPr/>
            <p:nvPr/>
          </p:nvGrpSpPr>
          <p:grpSpPr>
            <a:xfrm>
              <a:off x="165933" y="792116"/>
              <a:ext cx="7071993" cy="4237691"/>
              <a:chOff x="50744" y="439951"/>
              <a:chExt cx="7511246" cy="46123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2A317-E587-05F7-71DA-243E20E3E2D3}"/>
                  </a:ext>
                </a:extLst>
              </p:cNvPr>
              <p:cNvSpPr txBox="1"/>
              <p:nvPr/>
            </p:nvSpPr>
            <p:spPr>
              <a:xfrm>
                <a:off x="392455" y="4682992"/>
                <a:ext cx="3257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Initial Closing Price was 5316.25  </a:t>
                </a:r>
              </a:p>
            </p:txBody>
          </p:sp>
          <p:pic>
            <p:nvPicPr>
              <p:cNvPr id="6" name="Picture 5" descr="A graph showing the growth of a stock market&#10;&#10;Description automatically generated">
                <a:extLst>
                  <a:ext uri="{FF2B5EF4-FFF2-40B4-BE49-F238E27FC236}">
                    <a16:creationId xmlns:a16="http://schemas.microsoft.com/office/drawing/2014/main" id="{AA6B1234-F273-BE6A-3CB8-E457B92F1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44" y="439951"/>
                <a:ext cx="7511246" cy="419612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/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/>
                          <m:t>33632.7</m:t>
                        </m:r>
                        <m:r>
                          <m:rPr>
                            <m:nor/>
                          </m:rPr>
                          <a:rPr lang="en-US" b="0" i="0" smtClean="0"/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=39928.95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8" t="-27273" r="-1266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776357-BB6D-08D4-262D-7A1F1BCFECBA}"/>
              </a:ext>
            </a:extLst>
          </p:cNvPr>
          <p:cNvSpPr txBox="1"/>
          <p:nvPr/>
        </p:nvSpPr>
        <p:spPr>
          <a:xfrm>
            <a:off x="7495673" y="344196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Return Ranges: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4FECD-8272-645C-0EF3-D6088CF8F3D2}"/>
              </a:ext>
            </a:extLst>
          </p:cNvPr>
          <p:cNvSpPr txBox="1"/>
          <p:nvPr/>
        </p:nvSpPr>
        <p:spPr>
          <a:xfrm>
            <a:off x="4671592" y="5113307"/>
            <a:ext cx="396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 Drawdown : </a:t>
            </a:r>
            <a:r>
              <a:rPr lang="en-US" sz="2000" b="1" dirty="0">
                <a:solidFill>
                  <a:srgbClr val="FF0000"/>
                </a:solidFill>
              </a:rPr>
              <a:t>-69.60%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dirty="0"/>
              <a:t>Probability of exceeding Max Drawdown with 20% threshold: .01%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6702106-B310-A45A-D28B-2A9403B03F04}"/>
              </a:ext>
            </a:extLst>
          </p:cNvPr>
          <p:cNvGraphicFramePr>
            <a:graphicFrameLocks noGrp="1"/>
          </p:cNvGraphicFramePr>
          <p:nvPr/>
        </p:nvGraphicFramePr>
        <p:xfrm>
          <a:off x="8937824" y="3888914"/>
          <a:ext cx="2179354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679">
                  <a:extLst>
                    <a:ext uri="{9D8B030D-6E8A-4147-A177-3AD203B41FA5}">
                      <a16:colId xmlns:a16="http://schemas.microsoft.com/office/drawing/2014/main" val="887888637"/>
                    </a:ext>
                  </a:extLst>
                </a:gridCol>
                <a:gridCol w="1164675">
                  <a:extLst>
                    <a:ext uri="{9D8B030D-6E8A-4147-A177-3AD203B41FA5}">
                      <a16:colId xmlns:a16="http://schemas.microsoft.com/office/drawing/2014/main" val="244829822"/>
                    </a:ext>
                  </a:extLst>
                </a:gridCol>
              </a:tblGrid>
              <a:tr h="16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Return Range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Probability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41120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-50% : -25%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4968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-25%: 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93455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0%:75%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12.38%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3031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75%:150%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09407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150%:225%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10.68%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85480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225%:300%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47563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300%:375%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30336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375%:450%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00051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450%:525%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5.12%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8570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525%:600%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46949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600%:700%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597134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700%:800%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788477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800%:900%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88125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900%:1000%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2.06%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28609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73060-0348-BEF3-8813-AABBB22702D2}"/>
              </a:ext>
            </a:extLst>
          </p:cNvPr>
          <p:cNvGraphicFramePr>
            <a:graphicFrameLocks noGrp="1"/>
          </p:cNvGraphicFramePr>
          <p:nvPr/>
        </p:nvGraphicFramePr>
        <p:xfrm>
          <a:off x="828218" y="5434052"/>
          <a:ext cx="3210507" cy="1269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478">
                  <a:extLst>
                    <a:ext uri="{9D8B030D-6E8A-4147-A177-3AD203B41FA5}">
                      <a16:colId xmlns:a16="http://schemas.microsoft.com/office/drawing/2014/main" val="2267970974"/>
                    </a:ext>
                  </a:extLst>
                </a:gridCol>
                <a:gridCol w="1385029">
                  <a:extLst>
                    <a:ext uri="{9D8B030D-6E8A-4147-A177-3AD203B41FA5}">
                      <a16:colId xmlns:a16="http://schemas.microsoft.com/office/drawing/2014/main" val="1251030223"/>
                    </a:ext>
                  </a:extLst>
                </a:gridCol>
              </a:tblGrid>
              <a:tr h="257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Volatility Ranges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121273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1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03509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2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887073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3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97.4%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34665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98.9%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058412"/>
                  </a:ext>
                </a:extLst>
              </a:tr>
              <a:tr h="200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72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99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7E5D0-6E9E-96C3-D714-CE9B6AB2ADAC}"/>
              </a:ext>
            </a:extLst>
          </p:cNvPr>
          <p:cNvSpPr txBox="1"/>
          <p:nvPr/>
        </p:nvSpPr>
        <p:spPr>
          <a:xfrm>
            <a:off x="235939" y="929731"/>
            <a:ext cx="6004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Volatility Ranges (Standard Deviation):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C4D49-0CA9-8B1C-E8FD-5264D12DED3F}"/>
              </a:ext>
            </a:extLst>
          </p:cNvPr>
          <p:cNvSpPr txBox="1"/>
          <p:nvPr/>
        </p:nvSpPr>
        <p:spPr>
          <a:xfrm>
            <a:off x="5074731" y="3504527"/>
            <a:ext cx="5997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Lognormal Distribution is Skewed to the Right because that Highly Volatile(larger std.) Closing Prices would only produce Positive Closing Prices which can be seen on the right-end tails </a:t>
            </a:r>
          </a:p>
          <a:p>
            <a:r>
              <a:rPr lang="en-US" sz="1600" dirty="0"/>
              <a:t>	 - S&amp;P 500 Prices are lognormally distributed due to 		non-negative Closing Prices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Distribution Suggests that about 89% would fall in the the Volatility Range of -.8</a:t>
            </a:r>
            <a:r>
              <a:rPr lang="el-GR" sz="1600" u="none" strike="noStrike" dirty="0">
                <a:effectLst/>
              </a:rPr>
              <a:t>σ</a:t>
            </a:r>
            <a:r>
              <a:rPr lang="en-US" sz="1600" u="none" strike="noStrike" dirty="0">
                <a:effectLst/>
              </a:rPr>
              <a:t> : 1 </a:t>
            </a:r>
            <a:r>
              <a:rPr lang="el-GR" sz="1600" u="none" strike="noStrike" dirty="0">
                <a:effectLst/>
              </a:rPr>
              <a:t>σ</a:t>
            </a:r>
            <a:r>
              <a:rPr lang="en-US" sz="1600" u="none" strike="noStrike" dirty="0">
                <a:effectLst/>
              </a:rPr>
              <a:t> which </a:t>
            </a:r>
            <a:r>
              <a:rPr lang="en-US" sz="1600" dirty="0"/>
              <a:t>shows lower Volatility than a normal distribution having 26% less fall within -.8 </a:t>
            </a:r>
            <a:r>
              <a:rPr lang="el-GR" sz="1600" u="none" strike="noStrike" dirty="0">
                <a:effectLst/>
              </a:rPr>
              <a:t>σ</a:t>
            </a:r>
            <a:r>
              <a:rPr lang="en-US" sz="1600" u="none" strike="noStrike" dirty="0">
                <a:effectLst/>
              </a:rPr>
              <a:t> : 1 </a:t>
            </a:r>
            <a:r>
              <a:rPr lang="el-GR" sz="1600" u="none" strike="noStrike" dirty="0">
                <a:effectLst/>
              </a:rPr>
              <a:t>σ</a:t>
            </a:r>
            <a:r>
              <a:rPr lang="en-US" sz="1600" u="none" strike="noStrike" dirty="0">
                <a:effectLst/>
              </a:rPr>
              <a:t> at 63% </a:t>
            </a:r>
          </a:p>
          <a:p>
            <a:r>
              <a:rPr lang="en-US" sz="1600" dirty="0"/>
              <a:t>  	- This Indicates Low Volatility of Closing Prices which 		weakens variability for large upside potential as you can see with 	the small % Frequency on the Right-End Tails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1F0AB1-2D61-FC96-6F7C-D791975B0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646837"/>
              </p:ext>
            </p:extLst>
          </p:nvPr>
        </p:nvGraphicFramePr>
        <p:xfrm>
          <a:off x="4996373" y="694742"/>
          <a:ext cx="6630041" cy="2581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B785C3-45B1-AD52-E2A6-0C73E2A4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48300"/>
              </p:ext>
            </p:extLst>
          </p:nvPr>
        </p:nvGraphicFramePr>
        <p:xfrm>
          <a:off x="562478" y="2571828"/>
          <a:ext cx="3777029" cy="2130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7600">
                  <a:extLst>
                    <a:ext uri="{9D8B030D-6E8A-4147-A177-3AD203B41FA5}">
                      <a16:colId xmlns:a16="http://schemas.microsoft.com/office/drawing/2014/main" val="2267970974"/>
                    </a:ext>
                  </a:extLst>
                </a:gridCol>
                <a:gridCol w="1629429">
                  <a:extLst>
                    <a:ext uri="{9D8B030D-6E8A-4147-A177-3AD203B41FA5}">
                      <a16:colId xmlns:a16="http://schemas.microsoft.com/office/drawing/2014/main" val="1251030223"/>
                    </a:ext>
                  </a:extLst>
                </a:gridCol>
              </a:tblGrid>
              <a:tr h="43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Volatility Ranges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121273"/>
                  </a:ext>
                </a:extLst>
              </a:tr>
              <a:tr h="35404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1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03509"/>
                  </a:ext>
                </a:extLst>
              </a:tr>
              <a:tr h="33610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2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887073"/>
                  </a:ext>
                </a:extLst>
              </a:tr>
              <a:tr h="33610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3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97.4%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34665"/>
                  </a:ext>
                </a:extLst>
              </a:tr>
              <a:tr h="3361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98.9%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058412"/>
                  </a:ext>
                </a:extLst>
              </a:tr>
              <a:tr h="3361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7225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63A7A14-F5E1-258B-7912-DF502529EE67}"/>
              </a:ext>
            </a:extLst>
          </p:cNvPr>
          <p:cNvSpPr txBox="1"/>
          <p:nvPr/>
        </p:nvSpPr>
        <p:spPr>
          <a:xfrm>
            <a:off x="5522047" y="1877205"/>
            <a:ext cx="599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       22%               6%              2.56%        1.14%         .49%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F9292C-BC07-AAF5-A386-4CC823B49C06}"/>
                  </a:ext>
                </a:extLst>
              </p:cNvPr>
              <p:cNvSpPr txBox="1"/>
              <p:nvPr/>
            </p:nvSpPr>
            <p:spPr>
              <a:xfrm>
                <a:off x="5074731" y="2968307"/>
                <a:ext cx="2331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/>
                        <m:t>33632.7</m:t>
                      </m:r>
                      <m:r>
                        <m:rPr>
                          <m:nor/>
                        </m:rPr>
                        <a:rPr lang="en-US" sz="1400" b="0" i="0" smtClean="0"/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1400" b="0" i="0" smtClean="0"/>
                        <m:t> 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=39928.95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F9292C-BC07-AAF5-A386-4CC823B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31" y="2968307"/>
                <a:ext cx="2331536" cy="215444"/>
              </a:xfrm>
              <a:prstGeom prst="rect">
                <a:avLst/>
              </a:prstGeom>
              <a:blipFill>
                <a:blip r:embed="rId3"/>
                <a:stretch>
                  <a:fillRect l="-1622" t="-22222" r="-162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4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FBE5C-87FE-1EF3-9E56-131D1330B017}"/>
              </a:ext>
            </a:extLst>
          </p:cNvPr>
          <p:cNvGraphicFramePr>
            <a:graphicFrameLocks noGrp="1"/>
          </p:cNvGraphicFramePr>
          <p:nvPr/>
        </p:nvGraphicFramePr>
        <p:xfrm>
          <a:off x="8435662" y="1228324"/>
          <a:ext cx="2681516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928">
                  <a:extLst>
                    <a:ext uri="{9D8B030D-6E8A-4147-A177-3AD203B41FA5}">
                      <a16:colId xmlns:a16="http://schemas.microsoft.com/office/drawing/2014/main" val="177010675"/>
                    </a:ext>
                  </a:extLst>
                </a:gridCol>
                <a:gridCol w="945588">
                  <a:extLst>
                    <a:ext uri="{9D8B030D-6E8A-4147-A177-3AD203B41FA5}">
                      <a16:colId xmlns:a16="http://schemas.microsoft.com/office/drawing/2014/main" val="2145087020"/>
                    </a:ext>
                  </a:extLst>
                </a:gridCol>
              </a:tblGrid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Price Range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Probability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01606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0 - 5615.35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7.96%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041278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5615.35 - 15615.35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050901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25615.35 - 35615.35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13.36%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4026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35615.35 - 45615.35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50057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45615.35 - 55615.35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3438022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55615.35 - 65615.35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687944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65615.35 - 75615.35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57951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75615.35 - 85615.35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694263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85615.35 - 95615.35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556747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95615.35 - inf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854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76E99D-41C7-79A3-B34F-68B2D054299F}"/>
              </a:ext>
            </a:extLst>
          </p:cNvPr>
          <p:cNvSpPr txBox="1"/>
          <p:nvPr/>
        </p:nvSpPr>
        <p:spPr>
          <a:xfrm>
            <a:off x="3517177" y="145785"/>
            <a:ext cx="573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Distribution of Future Prices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AAD2E-3F63-AFE5-6147-03AE6C5DB8A5}"/>
              </a:ext>
            </a:extLst>
          </p:cNvPr>
          <p:cNvSpPr txBox="1"/>
          <p:nvPr/>
        </p:nvSpPr>
        <p:spPr>
          <a:xfrm>
            <a:off x="7445487" y="79211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Price Ranges: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03AE-81C6-02E4-32AB-CBFC60A6D295}"/>
              </a:ext>
            </a:extLst>
          </p:cNvPr>
          <p:cNvSpPr txBox="1"/>
          <p:nvPr/>
        </p:nvSpPr>
        <p:spPr>
          <a:xfrm>
            <a:off x="171402" y="5036013"/>
            <a:ext cx="536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Probability of Volatility Ranges (Standard Deviation):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D90228-583F-FEAC-4ED8-7F6258C1108A}"/>
              </a:ext>
            </a:extLst>
          </p:cNvPr>
          <p:cNvGrpSpPr/>
          <p:nvPr/>
        </p:nvGrpSpPr>
        <p:grpSpPr>
          <a:xfrm>
            <a:off x="256085" y="792116"/>
            <a:ext cx="7071993" cy="4237691"/>
            <a:chOff x="165933" y="792116"/>
            <a:chExt cx="7071993" cy="42376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2A8860-2E6F-2E6D-1F5F-241E97C04237}"/>
                </a:ext>
              </a:extLst>
            </p:cNvPr>
            <p:cNvGrpSpPr/>
            <p:nvPr/>
          </p:nvGrpSpPr>
          <p:grpSpPr>
            <a:xfrm>
              <a:off x="165933" y="792116"/>
              <a:ext cx="7071993" cy="4237691"/>
              <a:chOff x="50744" y="439951"/>
              <a:chExt cx="7511246" cy="46123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2A317-E587-05F7-71DA-243E20E3E2D3}"/>
                  </a:ext>
                </a:extLst>
              </p:cNvPr>
              <p:cNvSpPr txBox="1"/>
              <p:nvPr/>
            </p:nvSpPr>
            <p:spPr>
              <a:xfrm>
                <a:off x="392455" y="4682992"/>
                <a:ext cx="3257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Initial Closing Price was 5316.25  </a:t>
                </a:r>
              </a:p>
            </p:txBody>
          </p:sp>
          <p:pic>
            <p:nvPicPr>
              <p:cNvPr id="6" name="Picture 5" descr="A graph showing the growth of a stock market&#10;&#10;Description automatically generated">
                <a:extLst>
                  <a:ext uri="{FF2B5EF4-FFF2-40B4-BE49-F238E27FC236}">
                    <a16:creationId xmlns:a16="http://schemas.microsoft.com/office/drawing/2014/main" id="{AA6B1234-F273-BE6A-3CB8-E457B92F1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44" y="439951"/>
                <a:ext cx="7511246" cy="419612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/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mtClean="0"/>
                          <m:t>33632.7</m:t>
                        </m:r>
                        <m:r>
                          <m:rPr>
                            <m:nor/>
                          </m:rPr>
                          <a:rPr lang="en-US" b="0" i="0" smtClean="0"/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=39928.95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5E9AC2-F851-1B53-AFAB-7DBA8592A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573" y="4721643"/>
                  <a:ext cx="30006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8" t="-27273" r="-1266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776357-BB6D-08D4-262D-7A1F1BCFECBA}"/>
              </a:ext>
            </a:extLst>
          </p:cNvPr>
          <p:cNvSpPr txBox="1"/>
          <p:nvPr/>
        </p:nvSpPr>
        <p:spPr>
          <a:xfrm>
            <a:off x="7495673" y="3441966"/>
            <a:ext cx="362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Probability of Return Ranges: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4FECD-8272-645C-0EF3-D6088CF8F3D2}"/>
              </a:ext>
            </a:extLst>
          </p:cNvPr>
          <p:cNvSpPr txBox="1"/>
          <p:nvPr/>
        </p:nvSpPr>
        <p:spPr>
          <a:xfrm>
            <a:off x="4671593" y="5102939"/>
            <a:ext cx="396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 Drawdown : </a:t>
            </a:r>
            <a:r>
              <a:rPr lang="en-US" sz="2000" b="1" dirty="0">
                <a:solidFill>
                  <a:srgbClr val="FF0000"/>
                </a:solidFill>
              </a:rPr>
              <a:t>-69.60%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dirty="0"/>
              <a:t>Probability of exceeding Max Drawdown with 20% threshold: .01%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6702106-B310-A45A-D28B-2A9403B03F04}"/>
              </a:ext>
            </a:extLst>
          </p:cNvPr>
          <p:cNvGraphicFramePr>
            <a:graphicFrameLocks noGrp="1"/>
          </p:cNvGraphicFramePr>
          <p:nvPr/>
        </p:nvGraphicFramePr>
        <p:xfrm>
          <a:off x="8937824" y="3888914"/>
          <a:ext cx="2179354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679">
                  <a:extLst>
                    <a:ext uri="{9D8B030D-6E8A-4147-A177-3AD203B41FA5}">
                      <a16:colId xmlns:a16="http://schemas.microsoft.com/office/drawing/2014/main" val="887888637"/>
                    </a:ext>
                  </a:extLst>
                </a:gridCol>
                <a:gridCol w="1164675">
                  <a:extLst>
                    <a:ext uri="{9D8B030D-6E8A-4147-A177-3AD203B41FA5}">
                      <a16:colId xmlns:a16="http://schemas.microsoft.com/office/drawing/2014/main" val="244829822"/>
                    </a:ext>
                  </a:extLst>
                </a:gridCol>
              </a:tblGrid>
              <a:tr h="16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Return Range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Probability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41120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-50% : -25%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4968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-25%: 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93455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0%:75%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12.38%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3031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75%:150%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09407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150%:225%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10.68%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854809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225%:300%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8.70%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47563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300%:375%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303363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375%:450%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00051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450%:525%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5.12%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85701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525%:600%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469496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600%:700%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597134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700%:800%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788477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800%:900%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881252"/>
                  </a:ext>
                </a:extLst>
              </a:tr>
              <a:tr h="16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900%:1000%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2.06%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28609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942D09-EAA0-18A7-025D-A658EB9E3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81583"/>
              </p:ext>
            </p:extLst>
          </p:nvPr>
        </p:nvGraphicFramePr>
        <p:xfrm>
          <a:off x="830083" y="5348496"/>
          <a:ext cx="3208642" cy="1446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418">
                  <a:extLst>
                    <a:ext uri="{9D8B030D-6E8A-4147-A177-3AD203B41FA5}">
                      <a16:colId xmlns:a16="http://schemas.microsoft.com/office/drawing/2014/main" val="2267970974"/>
                    </a:ext>
                  </a:extLst>
                </a:gridCol>
                <a:gridCol w="1384224">
                  <a:extLst>
                    <a:ext uri="{9D8B030D-6E8A-4147-A177-3AD203B41FA5}">
                      <a16:colId xmlns:a16="http://schemas.microsoft.com/office/drawing/2014/main" val="1251030223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Volatility Ranges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121273"/>
                  </a:ext>
                </a:extLst>
              </a:tr>
              <a:tr h="240379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1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89%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303509"/>
                  </a:ext>
                </a:extLst>
              </a:tr>
              <a:tr h="22819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2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887073"/>
                  </a:ext>
                </a:extLst>
              </a:tr>
              <a:tr h="22819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</a:t>
                      </a:r>
                      <a:r>
                        <a:rPr lang="el-GR" sz="1100" u="none" strike="noStrike" dirty="0">
                          <a:effectLst/>
                        </a:rPr>
                        <a:t> σ : 3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97.4%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34665"/>
                  </a:ext>
                </a:extLst>
              </a:tr>
              <a:tr h="2281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98.9%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058412"/>
                  </a:ext>
                </a:extLst>
              </a:tr>
              <a:tr h="2281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.8 </a:t>
                      </a:r>
                      <a:r>
                        <a:rPr lang="el-GR" sz="1100" u="none" strike="noStrike" dirty="0">
                          <a:effectLst/>
                        </a:rPr>
                        <a:t>σ : </a:t>
                      </a:r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r>
                        <a:rPr lang="el-GR" sz="1100" u="none" strike="noStrike" dirty="0">
                          <a:effectLst/>
                        </a:rPr>
                        <a:t>  σ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72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18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A18A-DE38-E1F8-E25E-20B9B83F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459746"/>
            <a:ext cx="10652760" cy="2223515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Risk Analysis and Return Comparison</a:t>
            </a:r>
          </a:p>
        </p:txBody>
      </p:sp>
    </p:spTree>
    <p:extLst>
      <p:ext uri="{BB962C8B-B14F-4D97-AF65-F5344CB8AC3E}">
        <p14:creationId xmlns:p14="http://schemas.microsoft.com/office/powerpoint/2010/main" val="144271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2D20-6375-FA92-E7E3-63364FFC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129" y="3553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Value at Risk and Conditional Value at Risk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823772-DD29-296B-AE25-7FEFF5E0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4" y="1758781"/>
            <a:ext cx="6936815" cy="43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84A34-FFA8-8F97-1C3D-72FD2B4E5B82}"/>
              </a:ext>
            </a:extLst>
          </p:cNvPr>
          <p:cNvSpPr txBox="1"/>
          <p:nvPr/>
        </p:nvSpPr>
        <p:spPr>
          <a:xfrm>
            <a:off x="6126655" y="2047859"/>
            <a:ext cx="6096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Value at Risk : </a:t>
            </a:r>
            <a:r>
              <a:rPr lang="en-US" sz="3600" dirty="0">
                <a:solidFill>
                  <a:srgbClr val="C00000"/>
                </a:solidFill>
              </a:rPr>
              <a:t>-50.37% </a:t>
            </a:r>
          </a:p>
          <a:p>
            <a:r>
              <a:rPr lang="en-US" sz="3600" dirty="0"/>
              <a:t>	-</a:t>
            </a:r>
            <a:r>
              <a:rPr lang="en-US" sz="2400" dirty="0"/>
              <a:t>suggests 95% chance that initial closing 	Value of 5316.25 does not lose more than 	50.37% (-2855) after 24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Conditional Value at Risk :       </a:t>
            </a:r>
            <a:r>
              <a:rPr lang="en-US" sz="3600" dirty="0">
                <a:solidFill>
                  <a:srgbClr val="C00000"/>
                </a:solidFill>
              </a:rPr>
              <a:t>-64.64% </a:t>
            </a:r>
          </a:p>
          <a:p>
            <a:r>
              <a:rPr lang="en-US" sz="3600" dirty="0"/>
              <a:t>	- </a:t>
            </a:r>
            <a:r>
              <a:rPr lang="en-US" sz="2400" dirty="0"/>
              <a:t>an average loss of - 64.64% if the loss 		   exceeds the Value at Risk Threshold of -	   50.37% after 24 years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7EDC5-50B6-ACB3-A6DC-BAA6E3E8B6C1}"/>
              </a:ext>
            </a:extLst>
          </p:cNvPr>
          <p:cNvSpPr txBox="1"/>
          <p:nvPr/>
        </p:nvSpPr>
        <p:spPr>
          <a:xfrm>
            <a:off x="7568120" y="1497171"/>
            <a:ext cx="382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 10,000 Simulations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29A5B-589A-43DC-7067-E37D10B5B1B0}"/>
              </a:ext>
            </a:extLst>
          </p:cNvPr>
          <p:cNvSpPr txBox="1"/>
          <p:nvPr/>
        </p:nvSpPr>
        <p:spPr>
          <a:xfrm>
            <a:off x="2237840" y="6090751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***10 Price Paths Shown***</a:t>
            </a:r>
          </a:p>
        </p:txBody>
      </p:sp>
    </p:spTree>
    <p:extLst>
      <p:ext uri="{BB962C8B-B14F-4D97-AF65-F5344CB8AC3E}">
        <p14:creationId xmlns:p14="http://schemas.microsoft.com/office/powerpoint/2010/main" val="294324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DF4DCD-1421-767C-7C34-754E456B050F}"/>
              </a:ext>
            </a:extLst>
          </p:cNvPr>
          <p:cNvSpPr txBox="1"/>
          <p:nvPr/>
        </p:nvSpPr>
        <p:spPr>
          <a:xfrm>
            <a:off x="1180789" y="263742"/>
            <a:ext cx="892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Comparing Simulated Returns vs. Historical Returns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681C2-5C44-041A-6661-2A2462CD96F8}"/>
              </a:ext>
            </a:extLst>
          </p:cNvPr>
          <p:cNvSpPr txBox="1"/>
          <p:nvPr/>
        </p:nvSpPr>
        <p:spPr>
          <a:xfrm>
            <a:off x="6321600" y="1606887"/>
            <a:ext cx="5562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 average, Simulated Returns closely followed the trend set by the Historical Returns over 10,000 simulations/price paths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S&amp;P 500 ETF Historical Returns from 2000-2024 only outperformed Simulated Returns by 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C28227-71F4-37F3-7C8F-6ADA2214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9" y="1078523"/>
            <a:ext cx="5577491" cy="37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FF63D9-9FD9-0CB5-D80A-DDAF96595BCE}"/>
              </a:ext>
            </a:extLst>
          </p:cNvPr>
          <p:cNvGrpSpPr/>
          <p:nvPr/>
        </p:nvGrpSpPr>
        <p:grpSpPr>
          <a:xfrm>
            <a:off x="665418" y="4815556"/>
            <a:ext cx="2921056" cy="1898971"/>
            <a:chOff x="209922" y="1004993"/>
            <a:chExt cx="7684192" cy="543388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EEE110A-0D6D-2CF2-4920-E8D5964B2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22" y="1004993"/>
              <a:ext cx="7684192" cy="4798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D66E49-DB79-0E28-AD4D-DE617E9C94B4}"/>
                </a:ext>
              </a:extLst>
            </p:cNvPr>
            <p:cNvSpPr txBox="1"/>
            <p:nvPr/>
          </p:nvSpPr>
          <p:spPr>
            <a:xfrm>
              <a:off x="2237842" y="5822390"/>
              <a:ext cx="3869681" cy="616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***10 Price Paths Shown***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0A5E3-A5CE-A6B5-A047-E83838DB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90" y="4815113"/>
            <a:ext cx="2259694" cy="170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16D95-7809-21B9-5B7F-4792E5F41844}"/>
              </a:ext>
            </a:extLst>
          </p:cNvPr>
          <p:cNvSpPr txBox="1"/>
          <p:nvPr/>
        </p:nvSpPr>
        <p:spPr>
          <a:xfrm>
            <a:off x="6747640" y="1047491"/>
            <a:ext cx="471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***Both Returns have a 24 Year timeframe ***</a:t>
            </a:r>
          </a:p>
        </p:txBody>
      </p:sp>
    </p:spTree>
    <p:extLst>
      <p:ext uri="{BB962C8B-B14F-4D97-AF65-F5344CB8AC3E}">
        <p14:creationId xmlns:p14="http://schemas.microsoft.com/office/powerpoint/2010/main" val="337790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FD8F-B958-EF7D-9370-3665B8F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86" y="2317242"/>
            <a:ext cx="10873740" cy="2223515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Investment Conclusions </a:t>
            </a:r>
          </a:p>
        </p:txBody>
      </p:sp>
    </p:spTree>
    <p:extLst>
      <p:ext uri="{BB962C8B-B14F-4D97-AF65-F5344CB8AC3E}">
        <p14:creationId xmlns:p14="http://schemas.microsoft.com/office/powerpoint/2010/main" val="10861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0E4C-61E3-7DB6-A09D-B3821318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Investment Risk Conclusion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7F0FDA-384F-7BD7-4F3C-038941181DE1}"/>
                  </a:ext>
                </a:extLst>
              </p:cNvPr>
              <p:cNvSpPr txBox="1"/>
              <p:nvPr/>
            </p:nvSpPr>
            <p:spPr>
              <a:xfrm>
                <a:off x="5391126" y="1290292"/>
                <a:ext cx="6800874" cy="757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Positive Distribution Skew indicates Lower Risk  </a:t>
                </a:r>
              </a:p>
              <a:p>
                <a:pPr lvl="1"/>
                <a:r>
                  <a:rPr lang="en-US" dirty="0"/>
                  <a:t>-Closing Price Standard Deviations stretch out to 5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more    on the positive end and are only limited at -.8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to the negative end </a:t>
                </a:r>
              </a:p>
              <a:p>
                <a:pPr marL="742950" lvl="1" indent="-285750">
                  <a:buFontTx/>
                  <a:buChar char="-"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Longer Time Frame(24 Years) Lowers Risk of Investment </a:t>
                </a:r>
              </a:p>
              <a:p>
                <a:r>
                  <a:rPr lang="en-US" dirty="0"/>
                  <a:t>	- can help ride out short-term crashes or recessions in the 	 	  	 economy(event risk)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Conservatively Weighted Risk-Reward Ratio of about -1:5.5         (-</a:t>
                </a:r>
                <a:r>
                  <a:rPr lang="en-US" sz="1800" b="1" dirty="0"/>
                  <a:t> 2855</a:t>
                </a:r>
                <a:r>
                  <a:rPr lang="en-US" dirty="0"/>
                  <a:t> : +15722.98 )  indicates Low Risk and High Return in Investment</a:t>
                </a:r>
              </a:p>
              <a:p>
                <a:r>
                  <a:rPr lang="en-US" dirty="0"/>
                  <a:t>	  - Risk Loss being Value at Risk (-50.37%) and Reward Value            	     being Simulated Average Return over 10,000 Trials(+280%) 			which is based on initial Closing Price of 5316.35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7F0FDA-384F-7BD7-4F3C-038941181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26" y="1290292"/>
                <a:ext cx="6800874" cy="7571303"/>
              </a:xfrm>
              <a:prstGeom prst="rect">
                <a:avLst/>
              </a:prstGeom>
              <a:blipFill>
                <a:blip r:embed="rId2"/>
                <a:stretch>
                  <a:fillRect l="-559" t="-335" r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3A2789-E867-069D-09F3-1B9F17415C0A}"/>
              </a:ext>
            </a:extLst>
          </p:cNvPr>
          <p:cNvSpPr/>
          <p:nvPr/>
        </p:nvSpPr>
        <p:spPr>
          <a:xfrm>
            <a:off x="474134" y="1625599"/>
            <a:ext cx="4741334" cy="4253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Investment Risk in the S&amp;P 500 ETF for the next 24 Years is </a:t>
            </a:r>
            <a:r>
              <a:rPr lang="en-US" sz="4800" b="1" dirty="0"/>
              <a:t>low</a:t>
            </a:r>
            <a:r>
              <a:rPr lang="en-US" sz="4800" dirty="0"/>
              <a:t> </a:t>
            </a:r>
          </a:p>
        </p:txBody>
      </p:sp>
      <p:pic>
        <p:nvPicPr>
          <p:cNvPr id="12" name="Picture 11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6FECE36C-2E0C-A77B-3F10-C050F0359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" t="4945" r="2958" b="7557"/>
          <a:stretch/>
        </p:blipFill>
        <p:spPr>
          <a:xfrm>
            <a:off x="6942666" y="2632483"/>
            <a:ext cx="2719493" cy="11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5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49B7-449B-68E0-7A49-6B3D7B4F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92" y="156516"/>
            <a:ext cx="7154416" cy="1057274"/>
          </a:xfrm>
        </p:spPr>
        <p:txBody>
          <a:bodyPr>
            <a:noAutofit/>
          </a:bodyPr>
          <a:lstStyle/>
          <a:p>
            <a:r>
              <a:rPr lang="en-US" sz="4800" dirty="0"/>
              <a:t>Return Profile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08EF3-2468-A7CC-F0CC-53768460DB2C}"/>
                  </a:ext>
                </a:extLst>
              </p:cNvPr>
              <p:cNvSpPr txBox="1"/>
              <p:nvPr/>
            </p:nvSpPr>
            <p:spPr>
              <a:xfrm>
                <a:off x="531446" y="1305090"/>
                <a:ext cx="4325257" cy="757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Average Historical Return of +280% and an </a:t>
                </a:r>
                <a:r>
                  <a:rPr lang="en-US" sz="2400" b="1" dirty="0"/>
                  <a:t>annualized Return of +20% for the next 24 years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Expected Return of +632.64% (Close 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mtClean="0"/>
                      <m:t>33632.7</m:t>
                    </m:r>
                    <m:r>
                      <m:rPr>
                        <m:nor/>
                      </m:rPr>
                      <a:rPr lang="en-US" sz="2400" b="0" i="0" smtClean="0"/>
                      <m:t>5, </m:t>
                    </m:r>
                    <m:r>
                      <m:rPr>
                        <m:nor/>
                      </m:rPr>
                      <a:rPr lang="en-US" sz="2400" b="0" i="0" smtClean="0"/>
                      <m:t>Mean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Sharpe Ratio : 1.05 </a:t>
                </a:r>
              </a:p>
              <a:p>
                <a:r>
                  <a:rPr lang="en-US" sz="2400" dirty="0"/>
                  <a:t>    - </a:t>
                </a:r>
                <a:r>
                  <a:rPr lang="en-US" dirty="0"/>
                  <a:t>ratio of 1.05 indicates a very good 	investment where the investment 	return is higher relative to the risk of 	investment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508EF3-2468-A7CC-F0CC-53768460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6" y="1305090"/>
                <a:ext cx="4325257" cy="7571303"/>
              </a:xfrm>
              <a:prstGeom prst="rect">
                <a:avLst/>
              </a:prstGeom>
              <a:blipFill>
                <a:blip r:embed="rId2"/>
                <a:stretch>
                  <a:fillRect l="-1754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477C961-2D38-D8E2-83AB-C8C87DCA4C76}"/>
              </a:ext>
            </a:extLst>
          </p:cNvPr>
          <p:cNvSpPr txBox="1"/>
          <p:nvPr/>
        </p:nvSpPr>
        <p:spPr>
          <a:xfrm>
            <a:off x="8043333" y="2404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26" name="Picture 2" descr="Sharpe Ratio | Definition, Formula &amp; Calculation | Study.com">
            <a:extLst>
              <a:ext uri="{FF2B5EF4-FFF2-40B4-BE49-F238E27FC236}">
                <a16:creationId xmlns:a16="http://schemas.microsoft.com/office/drawing/2014/main" id="{8A478DFD-ACF5-77DA-09B4-BC6BD173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39" y="5090741"/>
            <a:ext cx="3937000" cy="17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8DCA3B-AEED-710C-0DE3-664CE4C473A8}"/>
              </a:ext>
            </a:extLst>
          </p:cNvPr>
          <p:cNvSpPr/>
          <p:nvPr/>
        </p:nvSpPr>
        <p:spPr>
          <a:xfrm>
            <a:off x="6283568" y="1402822"/>
            <a:ext cx="5376985" cy="33098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Returns are Moderately High for  24-year Investment in the S&amp;P 500 ETF </a:t>
            </a:r>
          </a:p>
        </p:txBody>
      </p:sp>
    </p:spTree>
    <p:extLst>
      <p:ext uri="{BB962C8B-B14F-4D97-AF65-F5344CB8AC3E}">
        <p14:creationId xmlns:p14="http://schemas.microsoft.com/office/powerpoint/2010/main" val="45693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85CE-1161-85CB-6748-605B4CD5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21" y="211659"/>
            <a:ext cx="7370352" cy="1325563"/>
          </a:xfrm>
        </p:spPr>
        <p:txBody>
          <a:bodyPr>
            <a:normAutofit/>
          </a:bodyPr>
          <a:lstStyle/>
          <a:p>
            <a:r>
              <a:rPr lang="en-US" b="1" dirty="0"/>
              <a:t>Investment Value Conclusion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906010-2865-C5FC-1476-552F705D342B}"/>
              </a:ext>
            </a:extLst>
          </p:cNvPr>
          <p:cNvSpPr/>
          <p:nvPr/>
        </p:nvSpPr>
        <p:spPr>
          <a:xfrm>
            <a:off x="622057" y="1620349"/>
            <a:ext cx="4963253" cy="4278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 24–Year Investment in the S&amp;P 500 ETF appears to have Great Value for an Investor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31233-D2E1-9931-D069-CC012E20E291}"/>
              </a:ext>
            </a:extLst>
          </p:cNvPr>
          <p:cNvSpPr txBox="1"/>
          <p:nvPr/>
        </p:nvSpPr>
        <p:spPr>
          <a:xfrm>
            <a:off x="5934402" y="1620349"/>
            <a:ext cx="5984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Simulated Investment Risk is moderately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Simulated Historical Returns are Moderately High and confirms continuation of a Bullish S&amp;P 500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S&amp;P 500 will continue to carry diversification in 500 different companies which can optimize risk and return for the investor </a:t>
            </a:r>
          </a:p>
        </p:txBody>
      </p:sp>
    </p:spTree>
    <p:extLst>
      <p:ext uri="{BB962C8B-B14F-4D97-AF65-F5344CB8AC3E}">
        <p14:creationId xmlns:p14="http://schemas.microsoft.com/office/powerpoint/2010/main" val="94957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95416" y="1112108"/>
            <a:ext cx="5700584" cy="489327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FF9B-C622-E329-E472-38F2A73C4728}"/>
              </a:ext>
            </a:extLst>
          </p:cNvPr>
          <p:cNvSpPr txBox="1"/>
          <p:nvPr/>
        </p:nvSpPr>
        <p:spPr>
          <a:xfrm>
            <a:off x="6520249" y="1618735"/>
            <a:ext cx="55614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Extracted Yahoo Finance S&amp;P 500 ETF Closing Prices from Jan 1st  2000 to  July 12</a:t>
            </a:r>
            <a:r>
              <a:rPr lang="en-US" sz="3600" baseline="30000" dirty="0"/>
              <a:t>th</a:t>
            </a:r>
            <a:r>
              <a:rPr lang="en-US" sz="3600" dirty="0"/>
              <a:t>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Imported to </a:t>
            </a:r>
            <a:r>
              <a:rPr lang="en-US" sz="3600" dirty="0" err="1"/>
              <a:t>JupyterLab</a:t>
            </a:r>
            <a:r>
              <a:rPr lang="en-US" sz="3600" dirty="0"/>
              <a:t> in CSV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87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EA8-0E09-E367-ACBF-44A52339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10" y="266168"/>
            <a:ext cx="8694821" cy="1325563"/>
          </a:xfrm>
        </p:spPr>
        <p:txBody>
          <a:bodyPr/>
          <a:lstStyle/>
          <a:p>
            <a:r>
              <a:rPr lang="en-US" dirty="0"/>
              <a:t>Economic Event Investor Assurance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66CF6A-1F39-B71D-60AF-C46008CD2B8D}"/>
              </a:ext>
            </a:extLst>
          </p:cNvPr>
          <p:cNvSpPr/>
          <p:nvPr/>
        </p:nvSpPr>
        <p:spPr>
          <a:xfrm>
            <a:off x="526629" y="1425039"/>
            <a:ext cx="5569371" cy="3740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Reminder:</a:t>
            </a:r>
          </a:p>
          <a:p>
            <a:pPr algn="ctr"/>
            <a:r>
              <a:rPr lang="en-US" sz="2800" dirty="0"/>
              <a:t>Economic Events and Crashes are accounted for in the Simulation Results and Metrics by using the Mean and Standard Deviation Of 24-year Historical Returns in the Monte Carlo Simulation Programming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ED5EC4-65DC-61CB-C43A-D6A608FDC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08" y="1490353"/>
            <a:ext cx="1899813" cy="190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side The White House's Bitter Fight Over China | FRONTLINE">
            <a:extLst>
              <a:ext uri="{FF2B5EF4-FFF2-40B4-BE49-F238E27FC236}">
                <a16:creationId xmlns:a16="http://schemas.microsoft.com/office/drawing/2014/main" id="{09EE6700-A772-CEF2-3A8D-9A0D4B4A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31" y="5200955"/>
            <a:ext cx="2177369" cy="14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.S. Facing 'Perfect Storm' for 2008-Like Housing Crisis: Economist -  Newsweek">
            <a:extLst>
              <a:ext uri="{FF2B5EF4-FFF2-40B4-BE49-F238E27FC236}">
                <a16:creationId xmlns:a16="http://schemas.microsoft.com/office/drawing/2014/main" id="{61EA6BC1-F937-2FB6-486E-0EF27245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785" y="3363686"/>
            <a:ext cx="1969660" cy="14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6C4DA4-0042-3DFA-E6BA-09B71D43BAEC}"/>
              </a:ext>
            </a:extLst>
          </p:cNvPr>
          <p:cNvSpPr/>
          <p:nvPr/>
        </p:nvSpPr>
        <p:spPr>
          <a:xfrm>
            <a:off x="526629" y="5546664"/>
            <a:ext cx="556937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Realistically Tested 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5AEE4E01-814E-7679-81B3-FA4B3D236D11}"/>
              </a:ext>
            </a:extLst>
          </p:cNvPr>
          <p:cNvSpPr/>
          <p:nvPr/>
        </p:nvSpPr>
        <p:spPr>
          <a:xfrm>
            <a:off x="653144" y="5711077"/>
            <a:ext cx="688768" cy="613561"/>
          </a:xfrm>
          <a:prstGeom prst="star5">
            <a:avLst>
              <a:gd name="adj" fmla="val 23797"/>
              <a:gd name="hf" fmla="val 105146"/>
              <a:gd name="vf" fmla="val 11055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8448-C10D-008D-894B-E2E67C83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427" y="2862262"/>
            <a:ext cx="4587690" cy="1133475"/>
          </a:xfrm>
        </p:spPr>
        <p:txBody>
          <a:bodyPr>
            <a:noAutofit/>
          </a:bodyPr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4810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76F-5CB9-8213-BB87-A34E252A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04" y="310261"/>
            <a:ext cx="10515600" cy="1325563"/>
          </a:xfrm>
        </p:spPr>
        <p:txBody>
          <a:bodyPr/>
          <a:lstStyle/>
          <a:p>
            <a:r>
              <a:rPr lang="en-US" dirty="0"/>
              <a:t>Methodology of Experiment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28601" y="3071577"/>
            <a:ext cx="21336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3212315" y="3071577"/>
            <a:ext cx="20320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9659297" y="3223275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9659297" y="1080747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6223711" y="3037483"/>
            <a:ext cx="2032000" cy="125246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New Data/Metrics From Database using </a:t>
            </a:r>
            <a:r>
              <a:rPr lang="en-US" dirty="0" err="1">
                <a:solidFill>
                  <a:schemeClr val="bg1"/>
                </a:solidFill>
              </a:rPr>
              <a:t>Numpys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9655652" y="5365803"/>
            <a:ext cx="2227903" cy="144631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4BCC872-580F-D115-D5ED-3C1B275D0B5A}"/>
              </a:ext>
            </a:extLst>
          </p:cNvPr>
          <p:cNvSpPr/>
          <p:nvPr/>
        </p:nvSpPr>
        <p:spPr>
          <a:xfrm rot="16200000">
            <a:off x="10228360" y="4723681"/>
            <a:ext cx="811816" cy="270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8E5554-51A6-ACE0-6460-A5B770328EC2}"/>
              </a:ext>
            </a:extLst>
          </p:cNvPr>
          <p:cNvSpPr/>
          <p:nvPr/>
        </p:nvSpPr>
        <p:spPr>
          <a:xfrm rot="18869106">
            <a:off x="8155403" y="2466238"/>
            <a:ext cx="1318332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E718A1-D654-0347-90F2-4AA707B8D894}"/>
              </a:ext>
            </a:extLst>
          </p:cNvPr>
          <p:cNvSpPr/>
          <p:nvPr/>
        </p:nvSpPr>
        <p:spPr>
          <a:xfrm>
            <a:off x="257453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E36987-A9CF-0205-203B-609EF4EA4383}"/>
              </a:ext>
            </a:extLst>
          </p:cNvPr>
          <p:cNvSpPr/>
          <p:nvPr/>
        </p:nvSpPr>
        <p:spPr>
          <a:xfrm>
            <a:off x="546898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ED3593-44BB-4509-658A-423BEBD849CE}"/>
              </a:ext>
            </a:extLst>
          </p:cNvPr>
          <p:cNvSpPr/>
          <p:nvPr/>
        </p:nvSpPr>
        <p:spPr>
          <a:xfrm rot="2522820">
            <a:off x="8171076" y="4763215"/>
            <a:ext cx="1517767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5BADC2-549A-4A9D-5CDA-8C4C36B8BB04}"/>
              </a:ext>
            </a:extLst>
          </p:cNvPr>
          <p:cNvSpPr/>
          <p:nvPr/>
        </p:nvSpPr>
        <p:spPr>
          <a:xfrm rot="16200000">
            <a:off x="10228359" y="2428882"/>
            <a:ext cx="811816" cy="270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1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436162" y="968691"/>
            <a:ext cx="5659838" cy="4920618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7DEB0-8BF3-F0B8-52D4-71EE8F91E4F6}"/>
              </a:ext>
            </a:extLst>
          </p:cNvPr>
          <p:cNvSpPr txBox="1"/>
          <p:nvPr/>
        </p:nvSpPr>
        <p:spPr>
          <a:xfrm>
            <a:off x="6532163" y="968691"/>
            <a:ext cx="56598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Formatted Data in a Data frame using the Pandas Python Library to organize Closing Prices Data in one Column(y-value)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Added the Date Index using Pandas giving the Data a proper Timeline for the x-value(time)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18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76F-5CB9-8213-BB87-A34E252A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04" y="310261"/>
            <a:ext cx="10515600" cy="1325563"/>
          </a:xfrm>
        </p:spPr>
        <p:txBody>
          <a:bodyPr/>
          <a:lstStyle/>
          <a:p>
            <a:r>
              <a:rPr lang="en-US" dirty="0"/>
              <a:t>Methodology of Experiment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28601" y="3071577"/>
            <a:ext cx="21336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3212315" y="3071577"/>
            <a:ext cx="20320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9659297" y="3223275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9659297" y="1080747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6223711" y="3037483"/>
            <a:ext cx="2032000" cy="125246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New Data/Metrics From Database using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9655652" y="5365803"/>
            <a:ext cx="2227903" cy="144631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4BCC872-580F-D115-D5ED-3C1B275D0B5A}"/>
              </a:ext>
            </a:extLst>
          </p:cNvPr>
          <p:cNvSpPr/>
          <p:nvPr/>
        </p:nvSpPr>
        <p:spPr>
          <a:xfrm rot="16200000">
            <a:off x="10228360" y="4723681"/>
            <a:ext cx="811816" cy="270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8E5554-51A6-ACE0-6460-A5B770328EC2}"/>
              </a:ext>
            </a:extLst>
          </p:cNvPr>
          <p:cNvSpPr/>
          <p:nvPr/>
        </p:nvSpPr>
        <p:spPr>
          <a:xfrm rot="18869106">
            <a:off x="8155403" y="2466238"/>
            <a:ext cx="1318332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E718A1-D654-0347-90F2-4AA707B8D894}"/>
              </a:ext>
            </a:extLst>
          </p:cNvPr>
          <p:cNvSpPr/>
          <p:nvPr/>
        </p:nvSpPr>
        <p:spPr>
          <a:xfrm>
            <a:off x="257453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E36987-A9CF-0205-203B-609EF4EA4383}"/>
              </a:ext>
            </a:extLst>
          </p:cNvPr>
          <p:cNvSpPr/>
          <p:nvPr/>
        </p:nvSpPr>
        <p:spPr>
          <a:xfrm>
            <a:off x="546898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ED3593-44BB-4509-658A-423BEBD849CE}"/>
              </a:ext>
            </a:extLst>
          </p:cNvPr>
          <p:cNvSpPr/>
          <p:nvPr/>
        </p:nvSpPr>
        <p:spPr>
          <a:xfrm rot="2522820">
            <a:off x="8171076" y="4763215"/>
            <a:ext cx="1517767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5BADC2-549A-4A9D-5CDA-8C4C36B8BB04}"/>
              </a:ext>
            </a:extLst>
          </p:cNvPr>
          <p:cNvSpPr/>
          <p:nvPr/>
        </p:nvSpPr>
        <p:spPr>
          <a:xfrm rot="16200000">
            <a:off x="10228359" y="2428882"/>
            <a:ext cx="811816" cy="270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394410" y="1168400"/>
            <a:ext cx="5701590" cy="472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Generate New Data/Metrics From Database using </a:t>
            </a:r>
            <a:r>
              <a:rPr lang="en-US" sz="6000" dirty="0" err="1">
                <a:solidFill>
                  <a:schemeClr val="bg1"/>
                </a:solidFill>
              </a:rPr>
              <a:t>Numpy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4DA07-F697-8D73-805C-B0C335890180}"/>
              </a:ext>
            </a:extLst>
          </p:cNvPr>
          <p:cNvSpPr txBox="1"/>
          <p:nvPr/>
        </p:nvSpPr>
        <p:spPr>
          <a:xfrm>
            <a:off x="6400207" y="1312299"/>
            <a:ext cx="54791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Using the Pandas Data frame I created with the Closing Prices and Timeline, I generated new columns of metrics such as Daily Return % Change, Standard Deviation, Mean, etc. of Historical Returns using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0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76F-5CB9-8213-BB87-A34E252A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04" y="310261"/>
            <a:ext cx="10515600" cy="1325563"/>
          </a:xfrm>
        </p:spPr>
        <p:txBody>
          <a:bodyPr/>
          <a:lstStyle/>
          <a:p>
            <a:r>
              <a:rPr lang="en-US" dirty="0"/>
              <a:t>Methodology of Experiment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BECC7-8491-A53D-B9CF-F532139D3289}"/>
              </a:ext>
            </a:extLst>
          </p:cNvPr>
          <p:cNvSpPr/>
          <p:nvPr/>
        </p:nvSpPr>
        <p:spPr>
          <a:xfrm>
            <a:off x="328601" y="3071577"/>
            <a:ext cx="21336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S&amp;P 500 ETF Closing prices Data from year 2000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CBA038-7A28-7875-399C-30E8688A3068}"/>
              </a:ext>
            </a:extLst>
          </p:cNvPr>
          <p:cNvSpPr/>
          <p:nvPr/>
        </p:nvSpPr>
        <p:spPr>
          <a:xfrm>
            <a:off x="3212315" y="3071577"/>
            <a:ext cx="2032000" cy="121836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 Data using Pandas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D65B4-6D1B-69E4-FDB0-AC844EAA3B8E}"/>
              </a:ext>
            </a:extLst>
          </p:cNvPr>
          <p:cNvSpPr/>
          <p:nvPr/>
        </p:nvSpPr>
        <p:spPr>
          <a:xfrm>
            <a:off x="9659297" y="3223275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Metrics from Test 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B3AB-CEB0-5140-6D3E-A6B6FDA4BB5F}"/>
              </a:ext>
            </a:extLst>
          </p:cNvPr>
          <p:cNvSpPr/>
          <p:nvPr/>
        </p:nvSpPr>
        <p:spPr>
          <a:xfrm>
            <a:off x="9659297" y="1080747"/>
            <a:ext cx="2032000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Data and Draw Conclusions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5E8F63-BF24-71D3-9452-8C43B6C05954}"/>
              </a:ext>
            </a:extLst>
          </p:cNvPr>
          <p:cNvSpPr/>
          <p:nvPr/>
        </p:nvSpPr>
        <p:spPr>
          <a:xfrm>
            <a:off x="6223711" y="3037483"/>
            <a:ext cx="2032000" cy="125246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New Data/Metrics From Database using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A4BAC5-C0D3-2314-0A61-65A7BD471F43}"/>
              </a:ext>
            </a:extLst>
          </p:cNvPr>
          <p:cNvSpPr/>
          <p:nvPr/>
        </p:nvSpPr>
        <p:spPr>
          <a:xfrm>
            <a:off x="9655652" y="5365803"/>
            <a:ext cx="2227903" cy="1446317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New Data for Forecasting S&amp;P 500 and Visualize Test Results  (Monte Carlo Simulation)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4BCC872-580F-D115-D5ED-3C1B275D0B5A}"/>
              </a:ext>
            </a:extLst>
          </p:cNvPr>
          <p:cNvSpPr/>
          <p:nvPr/>
        </p:nvSpPr>
        <p:spPr>
          <a:xfrm rot="16200000">
            <a:off x="10228360" y="4723681"/>
            <a:ext cx="811816" cy="270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8E5554-51A6-ACE0-6460-A5B770328EC2}"/>
              </a:ext>
            </a:extLst>
          </p:cNvPr>
          <p:cNvSpPr/>
          <p:nvPr/>
        </p:nvSpPr>
        <p:spPr>
          <a:xfrm rot="18869106">
            <a:off x="8155403" y="2466238"/>
            <a:ext cx="1318332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E718A1-D654-0347-90F2-4AA707B8D894}"/>
              </a:ext>
            </a:extLst>
          </p:cNvPr>
          <p:cNvSpPr/>
          <p:nvPr/>
        </p:nvSpPr>
        <p:spPr>
          <a:xfrm>
            <a:off x="257453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E36987-A9CF-0205-203B-609EF4EA4383}"/>
              </a:ext>
            </a:extLst>
          </p:cNvPr>
          <p:cNvSpPr/>
          <p:nvPr/>
        </p:nvSpPr>
        <p:spPr>
          <a:xfrm>
            <a:off x="5468987" y="3503607"/>
            <a:ext cx="530050" cy="3537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ED3593-44BB-4509-658A-423BEBD849CE}"/>
              </a:ext>
            </a:extLst>
          </p:cNvPr>
          <p:cNvSpPr/>
          <p:nvPr/>
        </p:nvSpPr>
        <p:spPr>
          <a:xfrm rot="2522820">
            <a:off x="8171076" y="4763215"/>
            <a:ext cx="1517767" cy="2718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5BADC2-549A-4A9D-5CDA-8C4C36B8BB04}"/>
              </a:ext>
            </a:extLst>
          </p:cNvPr>
          <p:cNvSpPr/>
          <p:nvPr/>
        </p:nvSpPr>
        <p:spPr>
          <a:xfrm rot="16200000">
            <a:off x="10228359" y="2428882"/>
            <a:ext cx="811816" cy="2706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22861</TotalTime>
  <Words>3449</Words>
  <Application>Microsoft Macintosh PowerPoint</Application>
  <PresentationFormat>Widescreen</PresentationFormat>
  <Paragraphs>629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</vt:lpstr>
      <vt:lpstr>Aptos Narrow</vt:lpstr>
      <vt:lpstr>Arial</vt:lpstr>
      <vt:lpstr>Calibri</vt:lpstr>
      <vt:lpstr>Calibri Light</vt:lpstr>
      <vt:lpstr>Cambria Math</vt:lpstr>
      <vt:lpstr>Wingdings</vt:lpstr>
      <vt:lpstr>Office 2013 - 2022 Theme</vt:lpstr>
      <vt:lpstr>Analyzing S&amp;P 500 ETF Using Python and Monte Carlo Simulation </vt:lpstr>
      <vt:lpstr>Introduction to Experiment </vt:lpstr>
      <vt:lpstr>Methodology of Experiment </vt:lpstr>
      <vt:lpstr>PowerPoint Presentation</vt:lpstr>
      <vt:lpstr>Methodology of Experiment </vt:lpstr>
      <vt:lpstr>PowerPoint Presentation</vt:lpstr>
      <vt:lpstr>Methodology of Experiment </vt:lpstr>
      <vt:lpstr>PowerPoint Presentation</vt:lpstr>
      <vt:lpstr>Methodology of Experiment </vt:lpstr>
      <vt:lpstr>PowerPoint Presentation</vt:lpstr>
      <vt:lpstr>Methodology of Experiment </vt:lpstr>
      <vt:lpstr>PowerPoint Presentation</vt:lpstr>
      <vt:lpstr>Methodology of Experiment </vt:lpstr>
      <vt:lpstr>PowerPoint Presentation</vt:lpstr>
      <vt:lpstr>Methodology</vt:lpstr>
      <vt:lpstr>S&amp;P 500 ETF Historical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Monte Carlo Simulation  for S&amp;P 500 ETF 24 years into the Future (2024-2048)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  <vt:lpstr>PowerPoint Presentation</vt:lpstr>
      <vt:lpstr>PowerPoint Presentation</vt:lpstr>
      <vt:lpstr>PowerPoint Presentation</vt:lpstr>
      <vt:lpstr>Risk Analysis and Return Comparison</vt:lpstr>
      <vt:lpstr>Value at Risk and Conditional Value at Risk </vt:lpstr>
      <vt:lpstr>PowerPoint Presentation</vt:lpstr>
      <vt:lpstr>Investment Conclusions </vt:lpstr>
      <vt:lpstr>Investment Risk Conclusion </vt:lpstr>
      <vt:lpstr>Return Profile Conclusion</vt:lpstr>
      <vt:lpstr>Investment Value Conclusion </vt:lpstr>
      <vt:lpstr>Economic Event Investor Assurance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Cabrera _ Student - ApexHS</dc:creator>
  <cp:lastModifiedBy>Julian Cabrera</cp:lastModifiedBy>
  <cp:revision>2</cp:revision>
  <dcterms:created xsi:type="dcterms:W3CDTF">2024-07-20T17:43:35Z</dcterms:created>
  <dcterms:modified xsi:type="dcterms:W3CDTF">2024-08-10T19:58:44Z</dcterms:modified>
</cp:coreProperties>
</file>