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8" r:id="rId5"/>
    <p:sldId id="260" r:id="rId6"/>
    <p:sldId id="261" r:id="rId7"/>
    <p:sldId id="263" r:id="rId8"/>
    <p:sldId id="281" r:id="rId9"/>
    <p:sldId id="282" r:id="rId10"/>
    <p:sldId id="283" r:id="rId11"/>
    <p:sldId id="273" r:id="rId12"/>
    <p:sldId id="274" r:id="rId13"/>
    <p:sldId id="275" r:id="rId14"/>
    <p:sldId id="276" r:id="rId15"/>
    <p:sldId id="277" r:id="rId16"/>
    <p:sldId id="278" r:id="rId17"/>
    <p:sldId id="267" r:id="rId18"/>
    <p:sldId id="272" r:id="rId19"/>
    <p:sldId id="285" r:id="rId20"/>
    <p:sldId id="266" r:id="rId21"/>
    <p:sldId id="269" r:id="rId22"/>
    <p:sldId id="270" r:id="rId23"/>
    <p:sldId id="271" r:id="rId24"/>
    <p:sldId id="279" r:id="rId25"/>
    <p:sldId id="28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10033FFF895F6010@LIVE.COM" providerId="AD" clId="Web-{0374A62E-AC5D-4D8B-A348-D5B66972D656}"/>
    <pc:docChg chg="modSld sldOrd">
      <pc:chgData name="Brito, Casey" userId="10033FFF895F6010@LIVE.COM" providerId="AD" clId="Web-{0374A62E-AC5D-4D8B-A348-D5B66972D656}" dt="2018-02-02T16:46:13.977" v="22"/>
      <pc:docMkLst>
        <pc:docMk/>
      </pc:docMkLst>
      <pc:sldChg chg="modSp">
        <pc:chgData name="Brito, Casey" userId="10033FFF895F6010@LIVE.COM" providerId="AD" clId="Web-{0374A62E-AC5D-4D8B-A348-D5B66972D656}" dt="2018-02-02T16:46:00.007" v="19"/>
        <pc:sldMkLst>
          <pc:docMk/>
          <pc:sldMk cId="3651537040" sldId="256"/>
        </pc:sldMkLst>
        <pc:spChg chg="mod">
          <ac:chgData name="Brito, Casey" userId="10033FFF895F6010@LIVE.COM" providerId="AD" clId="Web-{0374A62E-AC5D-4D8B-A348-D5B66972D656}" dt="2018-02-02T16:46:00.007" v="19"/>
          <ac:spMkLst>
            <pc:docMk/>
            <pc:sldMk cId="3651537040" sldId="256"/>
            <ac:spMk id="2" creationId="{FA564E30-EC94-481E-8C5E-C3BE09DC0241}"/>
          </ac:spMkLst>
        </pc:spChg>
        <pc:spChg chg="mod">
          <ac:chgData name="Brito, Casey" userId="10033FFF895F6010@LIVE.COM" providerId="AD" clId="Web-{0374A62E-AC5D-4D8B-A348-D5B66972D656}" dt="2018-02-02T16:45:42.584" v="8"/>
          <ac:spMkLst>
            <pc:docMk/>
            <pc:sldMk cId="3651537040" sldId="256"/>
            <ac:spMk id="3" creationId="{743B0B80-58C7-4401-BCB9-7582CAE3D9A2}"/>
          </ac:spMkLst>
        </pc:spChg>
      </pc:sldChg>
      <pc:sldChg chg="ord">
        <pc:chgData name="Brito, Casey" userId="10033FFF895F6010@LIVE.COM" providerId="AD" clId="Web-{0374A62E-AC5D-4D8B-A348-D5B66972D656}" dt="2018-02-02T16:46:13.977" v="22"/>
        <pc:sldMkLst>
          <pc:docMk/>
          <pc:sldMk cId="1944077840" sldId="268"/>
        </pc:sldMkLst>
      </pc:sldChg>
    </pc:docChg>
  </pc:docChgLst>
  <pc:docChgLst>
    <pc:chgData name="Brito, Casey" userId="10033FFF895F6010@LIVE.COM" providerId="AD" clId="Web-{2A4312F1-BD32-4260-B032-7A87B6422609}"/>
    <pc:docChg chg="sldOrd">
      <pc:chgData name="Brito, Casey" userId="10033FFF895F6010@LIVE.COM" providerId="AD" clId="Web-{2A4312F1-BD32-4260-B032-7A87B6422609}" dt="2018-02-02T16:04:10.398" v="2"/>
      <pc:docMkLst>
        <pc:docMk/>
      </pc:docMkLst>
      <pc:sldChg chg="ord">
        <pc:chgData name="Brito, Casey" userId="10033FFF895F6010@LIVE.COM" providerId="AD" clId="Web-{2A4312F1-BD32-4260-B032-7A87B6422609}" dt="2018-02-02T16:03:25.380" v="0"/>
        <pc:sldMkLst>
          <pc:docMk/>
          <pc:sldMk cId="967628430" sldId="264"/>
        </pc:sldMkLst>
      </pc:sldChg>
      <pc:sldChg chg="ord">
        <pc:chgData name="Brito, Casey" userId="10033FFF895F6010@LIVE.COM" providerId="AD" clId="Web-{2A4312F1-BD32-4260-B032-7A87B6422609}" dt="2018-02-02T16:04:10.398" v="2"/>
        <pc:sldMkLst>
          <pc:docMk/>
          <pc:sldMk cId="3815662365" sldId="272"/>
        </pc:sldMkLst>
      </pc:sldChg>
      <pc:sldChg chg="ord">
        <pc:chgData name="Brito, Casey" userId="10033FFF895F6010@LIVE.COM" providerId="AD" clId="Web-{2A4312F1-BD32-4260-B032-7A87B6422609}" dt="2018-02-02T16:04:10.398" v="1"/>
        <pc:sldMkLst>
          <pc:docMk/>
          <pc:sldMk cId="381372899" sldId="285"/>
        </pc:sldMkLst>
      </pc:sldChg>
    </pc:docChg>
  </pc:docChgLst>
  <pc:docChgLst>
    <pc:chgData name="Casey Brito" userId="ee5f6a09-792e-4435-82b3-e58ee59be0b7" providerId="ADAL" clId="{A549C166-FAFC-4DE9-B503-2787EF6E5EAC}"/>
    <pc:docChg chg="custSel modSld">
      <pc:chgData name="Casey Brito" userId="ee5f6a09-792e-4435-82b3-e58ee59be0b7" providerId="ADAL" clId="{A549C166-FAFC-4DE9-B503-2787EF6E5EAC}" dt="2017-09-13T08:35:29.699" v="13" actId="2711"/>
      <pc:docMkLst>
        <pc:docMk/>
      </pc:docMkLst>
      <pc:sldChg chg="modSp">
        <pc:chgData name="Casey Brito" userId="ee5f6a09-792e-4435-82b3-e58ee59be0b7" providerId="ADAL" clId="{A549C166-FAFC-4DE9-B503-2787EF6E5EAC}" dt="2017-09-13T08:35:29.699" v="13" actId="2711"/>
        <pc:sldMkLst>
          <pc:docMk/>
          <pc:sldMk cId="3651537040" sldId="256"/>
        </pc:sldMkLst>
        <pc:spChg chg="mod">
          <ac:chgData name="Casey Brito" userId="ee5f6a09-792e-4435-82b3-e58ee59be0b7" providerId="ADAL" clId="{A549C166-FAFC-4DE9-B503-2787EF6E5EAC}" dt="2017-09-13T08:35:29.699" v="13" actId="2711"/>
          <ac:spMkLst>
            <pc:docMk/>
            <pc:sldMk cId="3651537040" sldId="256"/>
            <ac:spMk id="2" creationId="{FA564E30-EC94-481E-8C5E-C3BE09DC02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5E70-ABF2-47CE-B0AD-423B53F0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C1824-370B-4B2D-B417-CB3092B45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F82C-F4C2-4CFE-B236-3CBF8BB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E492-73EB-4E8E-BD34-27FE9FB8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6368-89F8-47FC-A717-9D601F91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6524-4F48-43B2-9E51-1D3B54E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9E2D0-6C5E-4C5E-9234-D9D1229B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AC4-5ECE-4166-98CF-C0C63CE5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DEB9-4E17-438B-980D-1B721276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7C64-4BE0-457C-BD72-2514E86B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AC12C-D9BA-4ECD-9500-73429512D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6E62-7929-45D6-B73B-94A2940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776C-4C54-4C97-B88F-C24AF0B3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E62A-6342-493D-B1AF-ACD6369F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D839-9378-4B45-8101-4B97179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3C7A-27A3-40E9-8623-F9A85546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6D9B-E55A-4238-BECC-28FB1E99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F821-C129-4531-AA13-F48939DD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2C0-CD80-4A11-B0CA-D1E5F785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8173B-5DBC-48AC-985D-1D30696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6DED-8C62-49FF-8C25-4AC521ED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291-A575-467B-958F-65215638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2630-55F2-4C77-BEB5-EF391332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8B43-BFE9-4BC6-ADFE-3D093A28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F4B3-D8EF-4777-8EBB-274DE320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8C5C-129D-464F-950A-C5654A9F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4F8-3A37-43AE-A319-88486E71C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03750-ED30-478C-8825-96EE6177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3A05E-7F75-4709-8C12-4A8A28BF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490A4-90B7-4C74-A666-8F4E37AD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B278-BF8C-484A-97E0-05329B67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681D-E8D8-4B92-8B66-34590DEF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5FA1A-5498-461C-888C-0F9E63E2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A6E2-2D47-44D2-92A7-DE31971C7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A910B-D6D2-4666-8BC2-A6285FB2E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F31D-F999-4EE8-8B49-AF359FFD5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40CF0-BBD0-4103-8915-D9840CE6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13C55-3A72-49CA-B5E8-C589BF8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4B9D5-7E8C-497D-BCBA-FF3C23F2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1160-74A4-4C08-B099-40D2F557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3FE0-5DC3-469A-A0E8-3ED88E8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7B764-6004-4B6A-A2DA-DADC6F7E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1E03-A8BF-499C-8B5D-8584CC3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BDE73-B70A-4092-A06A-1B15ED46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866F6-7DC8-475F-8419-64EB6BE9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233EF-1D33-4B6A-A27B-43CB0851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9661-A57D-4437-80C7-3E10AE98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5C20-F14C-4346-BBCA-0BCF6050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B816-82C3-49B3-9958-2DD4BFF0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5C4EA-8A79-4396-83FB-9B9931A1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653B7-3429-4101-8835-5B961819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20D5-0059-4CDB-8E5E-BA288011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F05D-E3F3-4A5A-BFA4-ADBD9ABA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E898F-53A4-4C7C-8EF9-81E805C5A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79E2-346F-4ABE-9CD2-8354E9E8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14474-A8C3-4424-8B0F-18960BCA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52EC-2DCB-4488-A150-4993F601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000A-A3A1-478C-8587-819F5E7F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ACF33-2B4F-4969-9FBC-0B76C9DD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7987-65B2-4725-B8B9-2D292521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72779-6797-4481-8A97-F7B7F22E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3EBB-FB12-4ADF-AFF3-3B386691A13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D273-AE6C-4D81-8269-4932D4938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06FC-89CA-465D-ACD2-3C1FBED6E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A3DE-77BD-458D-8C4A-EFA93DD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4E30-EC94-481E-8C5E-C3BE09DC0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</a:rPr>
              <a:t>1.3 - Graphing Techniques: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B0B80-58C7-4401-BCB9-7582CAE3D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365153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A1E-818D-4614-B6DB-29C4A4E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the equation </a:t>
                </a:r>
                <a:br>
                  <a:rPr lang="en-US" dirty="0"/>
                </a:b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given that its parent function is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 inside the parentheses signifies the graph shifts to the left 4 units.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signifies the graph shifts down 1 unit.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  <a:blipFill>
                <a:blip r:embed="rId2"/>
                <a:stretch>
                  <a:fillRect l="-2118" t="-1710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8B84CF3-031A-4A8E-84F5-8EEB4600A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203114"/>
            <a:ext cx="5490834" cy="5538879"/>
          </a:xfr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54B34-5F6A-4F44-AD6F-80AA78FFADDE}"/>
              </a:ext>
            </a:extLst>
          </p:cNvPr>
          <p:cNvSpPr/>
          <p:nvPr/>
        </p:nvSpPr>
        <p:spPr>
          <a:xfrm>
            <a:off x="2688609" y="1514901"/>
            <a:ext cx="1310185" cy="4831308"/>
          </a:xfrm>
          <a:custGeom>
            <a:avLst/>
            <a:gdLst>
              <a:gd name="connsiteX0" fmla="*/ 0 w 1310185"/>
              <a:gd name="connsiteY0" fmla="*/ 4831308 h 4831308"/>
              <a:gd name="connsiteX1" fmla="*/ 286603 w 1310185"/>
              <a:gd name="connsiteY1" fmla="*/ 2756848 h 4831308"/>
              <a:gd name="connsiteX2" fmla="*/ 641445 w 1310185"/>
              <a:gd name="connsiteY2" fmla="*/ 2429302 h 4831308"/>
              <a:gd name="connsiteX3" fmla="*/ 1009934 w 1310185"/>
              <a:gd name="connsiteY3" fmla="*/ 2074460 h 4831308"/>
              <a:gd name="connsiteX4" fmla="*/ 1310185 w 1310185"/>
              <a:gd name="connsiteY4" fmla="*/ 0 h 48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185" h="4831308">
                <a:moveTo>
                  <a:pt x="0" y="4831308"/>
                </a:moveTo>
                <a:cubicBezTo>
                  <a:pt x="89847" y="3994245"/>
                  <a:pt x="179695" y="3157182"/>
                  <a:pt x="286603" y="2756848"/>
                </a:cubicBezTo>
                <a:cubicBezTo>
                  <a:pt x="393511" y="2356514"/>
                  <a:pt x="520890" y="2543033"/>
                  <a:pt x="641445" y="2429302"/>
                </a:cubicBezTo>
                <a:cubicBezTo>
                  <a:pt x="762000" y="2315571"/>
                  <a:pt x="898477" y="2479344"/>
                  <a:pt x="1009934" y="2074460"/>
                </a:cubicBezTo>
                <a:cubicBezTo>
                  <a:pt x="1121391" y="1669576"/>
                  <a:pt x="1215788" y="834788"/>
                  <a:pt x="1310185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1302 0.05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96E9C-679C-4C48-840C-0C5D492D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About The Axes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9DC67-F4C7-4A01-BC67-E5EA631D5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inner workings</a:t>
            </a:r>
          </a:p>
        </p:txBody>
      </p:sp>
    </p:spTree>
    <p:extLst>
      <p:ext uri="{BB962C8B-B14F-4D97-AF65-F5344CB8AC3E}">
        <p14:creationId xmlns:p14="http://schemas.microsoft.com/office/powerpoint/2010/main" val="2502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6420C-D650-43AE-83C7-116E9F94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About The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2FBC0-C667-49B3-B463-A5C640A6B2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Suppose we want to reflect the graph of </a:t>
            </a:r>
            <a:r>
              <a:rPr lang="en-US" i="1" dirty="0"/>
              <a:t>y</a:t>
            </a:r>
            <a:r>
              <a:rPr lang="en-US" dirty="0"/>
              <a:t> = |</a:t>
            </a:r>
            <a:r>
              <a:rPr lang="en-US" i="1" dirty="0"/>
              <a:t>x</a:t>
            </a:r>
            <a:r>
              <a:rPr lang="en-US" dirty="0"/>
              <a:t>| about the </a:t>
            </a:r>
            <a:r>
              <a:rPr lang="en-US" i="1" dirty="0"/>
              <a:t>x</a:t>
            </a:r>
            <a:r>
              <a:rPr lang="en-US" dirty="0"/>
              <a:t>-axis.</a:t>
            </a:r>
          </a:p>
          <a:p>
            <a:r>
              <a:rPr lang="en-US" dirty="0"/>
              <a:t>This basically means that all positive </a:t>
            </a:r>
            <a:r>
              <a:rPr lang="en-US" i="1" dirty="0"/>
              <a:t>y</a:t>
            </a:r>
            <a:r>
              <a:rPr lang="en-US" dirty="0"/>
              <a:t>-values suddenly become negative.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781DAA7-23BB-48B6-BE7C-180191FF0A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8E27B9-3C44-4712-8176-E646516B3460}"/>
              </a:ext>
            </a:extLst>
          </p:cNvPr>
          <p:cNvSpPr/>
          <p:nvPr/>
        </p:nvSpPr>
        <p:spPr>
          <a:xfrm>
            <a:off x="1473958" y="2060812"/>
            <a:ext cx="3807726" cy="1910687"/>
          </a:xfrm>
          <a:custGeom>
            <a:avLst/>
            <a:gdLst>
              <a:gd name="connsiteX0" fmla="*/ 0 w 3807726"/>
              <a:gd name="connsiteY0" fmla="*/ 0 h 1910687"/>
              <a:gd name="connsiteX1" fmla="*/ 1897039 w 3807726"/>
              <a:gd name="connsiteY1" fmla="*/ 1910687 h 1910687"/>
              <a:gd name="connsiteX2" fmla="*/ 3807726 w 3807726"/>
              <a:gd name="connsiteY2" fmla="*/ 13648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726" h="1910687">
                <a:moveTo>
                  <a:pt x="0" y="0"/>
                </a:moveTo>
                <a:lnTo>
                  <a:pt x="1897039" y="1910687"/>
                </a:lnTo>
                <a:lnTo>
                  <a:pt x="3807726" y="13648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6420C-D650-43AE-83C7-116E9F94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About The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2FBC0-C667-49B3-B463-A5C640A6B2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Suppose we want to reflect the graph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|</a:t>
            </a:r>
            <a:r>
              <a:rPr lang="en-US" i="1" dirty="0"/>
              <a:t>x</a:t>
            </a:r>
            <a:r>
              <a:rPr lang="en-US" dirty="0"/>
              <a:t>| about the </a:t>
            </a:r>
            <a:r>
              <a:rPr lang="en-US" i="1" dirty="0"/>
              <a:t>x</a:t>
            </a:r>
            <a:r>
              <a:rPr lang="en-US" dirty="0"/>
              <a:t>-axis.</a:t>
            </a:r>
          </a:p>
          <a:p>
            <a:r>
              <a:rPr lang="en-US" dirty="0"/>
              <a:t>This basically means that all positive </a:t>
            </a:r>
            <a:r>
              <a:rPr lang="en-US" i="1" dirty="0"/>
              <a:t>y</a:t>
            </a:r>
            <a:r>
              <a:rPr lang="en-US" dirty="0"/>
              <a:t>-values suddenly become negative.</a:t>
            </a:r>
          </a:p>
          <a:p>
            <a:r>
              <a:rPr lang="en-US" dirty="0"/>
              <a:t>In essence, we say that the transformation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–|</a:t>
            </a:r>
            <a:r>
              <a:rPr lang="en-US" i="1" dirty="0"/>
              <a:t>x</a:t>
            </a:r>
            <a:r>
              <a:rPr lang="en-US" dirty="0"/>
              <a:t>|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781DAA7-23BB-48B6-BE7C-180191FF0A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8E27B9-3C44-4712-8176-E646516B3460}"/>
              </a:ext>
            </a:extLst>
          </p:cNvPr>
          <p:cNvSpPr/>
          <p:nvPr/>
        </p:nvSpPr>
        <p:spPr>
          <a:xfrm rot="10800000">
            <a:off x="1473958" y="4001294"/>
            <a:ext cx="3807726" cy="1910687"/>
          </a:xfrm>
          <a:custGeom>
            <a:avLst/>
            <a:gdLst>
              <a:gd name="connsiteX0" fmla="*/ 0 w 3807726"/>
              <a:gd name="connsiteY0" fmla="*/ 0 h 1910687"/>
              <a:gd name="connsiteX1" fmla="*/ 1897039 w 3807726"/>
              <a:gd name="connsiteY1" fmla="*/ 1910687 h 1910687"/>
              <a:gd name="connsiteX2" fmla="*/ 3807726 w 3807726"/>
              <a:gd name="connsiteY2" fmla="*/ 13648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726" h="1910687">
                <a:moveTo>
                  <a:pt x="0" y="0"/>
                </a:moveTo>
                <a:lnTo>
                  <a:pt x="1897039" y="1910687"/>
                </a:lnTo>
                <a:lnTo>
                  <a:pt x="3807726" y="13648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7FF5C1C5-D5EF-40EE-877B-C3B2EFC93408}"/>
              </a:ext>
            </a:extLst>
          </p:cNvPr>
          <p:cNvSpPr/>
          <p:nvPr/>
        </p:nvSpPr>
        <p:spPr>
          <a:xfrm>
            <a:off x="685800" y="3428088"/>
            <a:ext cx="767236" cy="114641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5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6420C-D650-43AE-83C7-116E9F94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About The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2FBC0-C667-49B3-B463-A5C640A6B2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general, reflecting the graph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across the x-axis is given by 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–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781DAA7-23BB-48B6-BE7C-180191FF0A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8E27B9-3C44-4712-8176-E646516B3460}"/>
              </a:ext>
            </a:extLst>
          </p:cNvPr>
          <p:cNvSpPr/>
          <p:nvPr/>
        </p:nvSpPr>
        <p:spPr>
          <a:xfrm rot="10800000">
            <a:off x="1473958" y="4001294"/>
            <a:ext cx="3807726" cy="1910687"/>
          </a:xfrm>
          <a:custGeom>
            <a:avLst/>
            <a:gdLst>
              <a:gd name="connsiteX0" fmla="*/ 0 w 3807726"/>
              <a:gd name="connsiteY0" fmla="*/ 0 h 1910687"/>
              <a:gd name="connsiteX1" fmla="*/ 1897039 w 3807726"/>
              <a:gd name="connsiteY1" fmla="*/ 1910687 h 1910687"/>
              <a:gd name="connsiteX2" fmla="*/ 3807726 w 3807726"/>
              <a:gd name="connsiteY2" fmla="*/ 13648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726" h="1910687">
                <a:moveTo>
                  <a:pt x="0" y="0"/>
                </a:moveTo>
                <a:lnTo>
                  <a:pt x="1897039" y="1910687"/>
                </a:lnTo>
                <a:lnTo>
                  <a:pt x="3807726" y="13648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88F2E590-CF99-4F9F-A056-BFE0FF0F09DC}"/>
              </a:ext>
            </a:extLst>
          </p:cNvPr>
          <p:cNvSpPr/>
          <p:nvPr/>
        </p:nvSpPr>
        <p:spPr>
          <a:xfrm>
            <a:off x="685800" y="3428088"/>
            <a:ext cx="767236" cy="114641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0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5B54-7DCB-459B-8440-82B2D748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About The </a:t>
            </a:r>
            <a:r>
              <a:rPr lang="en-US" i="1" dirty="0"/>
              <a:t>y</a:t>
            </a:r>
            <a:r>
              <a:rPr lang="en-US" dirty="0"/>
              <a:t>-axis.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A9568A-C433-4E86-B411-8AF6567EE6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Perhaps we want to reflect the graph of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rad>
                  </m:oMath>
                </a14:m>
                <a:r>
                  <a:rPr lang="en-US" dirty="0"/>
                  <a:t> across the </a:t>
                </a:r>
                <a:r>
                  <a:rPr lang="en-US" i="1" dirty="0"/>
                  <a:t>y</a:t>
                </a:r>
                <a:r>
                  <a:rPr lang="en-US" dirty="0"/>
                  <a:t>-axis.</a:t>
                </a:r>
              </a:p>
              <a:p>
                <a:r>
                  <a:rPr lang="en-US" dirty="0"/>
                  <a:t>In essence, we create a mirror image of the graph on the opposite side of the </a:t>
                </a:r>
                <a:r>
                  <a:rPr lang="en-US" i="1" dirty="0"/>
                  <a:t>y</a:t>
                </a:r>
                <a:r>
                  <a:rPr lang="en-US" dirty="0"/>
                  <a:t>-axis.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A9568A-C433-4E86-B411-8AF6567EE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868CD-2A18-4AAE-AEF9-625231C2B7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65572C-88EE-42C0-B1D1-EC4DB21C7834}"/>
              </a:ext>
            </a:extLst>
          </p:cNvPr>
          <p:cNvSpPr/>
          <p:nvPr/>
        </p:nvSpPr>
        <p:spPr>
          <a:xfrm>
            <a:off x="3930555" y="3408086"/>
            <a:ext cx="1378424" cy="563413"/>
          </a:xfrm>
          <a:custGeom>
            <a:avLst/>
            <a:gdLst>
              <a:gd name="connsiteX0" fmla="*/ 0 w 1378424"/>
              <a:gd name="connsiteY0" fmla="*/ 563413 h 563413"/>
              <a:gd name="connsiteX1" fmla="*/ 272955 w 1378424"/>
              <a:gd name="connsiteY1" fmla="*/ 304105 h 563413"/>
              <a:gd name="connsiteX2" fmla="*/ 1091821 w 1378424"/>
              <a:gd name="connsiteY2" fmla="*/ 31150 h 563413"/>
              <a:gd name="connsiteX3" fmla="*/ 1378424 w 1378424"/>
              <a:gd name="connsiteY3" fmla="*/ 17502 h 56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424" h="563413">
                <a:moveTo>
                  <a:pt x="0" y="563413"/>
                </a:moveTo>
                <a:cubicBezTo>
                  <a:pt x="45492" y="478114"/>
                  <a:pt x="90985" y="392815"/>
                  <a:pt x="272955" y="304105"/>
                </a:cubicBezTo>
                <a:cubicBezTo>
                  <a:pt x="454925" y="215395"/>
                  <a:pt x="907576" y="78917"/>
                  <a:pt x="1091821" y="31150"/>
                </a:cubicBezTo>
                <a:cubicBezTo>
                  <a:pt x="1276066" y="-16617"/>
                  <a:pt x="1327245" y="442"/>
                  <a:pt x="1378424" y="17502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5B54-7DCB-459B-8440-82B2D748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About The </a:t>
            </a:r>
            <a:r>
              <a:rPr lang="en-US" i="1" dirty="0"/>
              <a:t>y</a:t>
            </a:r>
            <a:r>
              <a:rPr lang="en-US" dirty="0"/>
              <a:t>-axis.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A9568A-C433-4E86-B411-8AF6567EE6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Perhaps we want to reflect the graph of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rad>
                  </m:oMath>
                </a14:m>
                <a:r>
                  <a:rPr lang="en-US" dirty="0"/>
                  <a:t> across the </a:t>
                </a:r>
                <a:r>
                  <a:rPr lang="en-US" i="1" dirty="0"/>
                  <a:t>y</a:t>
                </a:r>
                <a:r>
                  <a:rPr lang="en-US" dirty="0"/>
                  <a:t>-axis.</a:t>
                </a:r>
              </a:p>
              <a:p>
                <a:r>
                  <a:rPr lang="en-US" dirty="0"/>
                  <a:t>In essence, we create a mirror image of the graph on the opposite side of the </a:t>
                </a:r>
                <a:r>
                  <a:rPr lang="en-US" i="1" dirty="0"/>
                  <a:t>y</a:t>
                </a:r>
                <a:r>
                  <a:rPr lang="en-US" dirty="0"/>
                  <a:t>-axis.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general, reflections about the y-axis are represented by: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i="1" dirty="0">
                    <a:solidFill>
                      <a:schemeClr val="accent1"/>
                    </a:solidFill>
                  </a:rPr>
                  <a:t>g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</a:rPr>
                  <a:t>) = </a:t>
                </a:r>
                <a:r>
                  <a:rPr lang="en-US" i="1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A9568A-C433-4E86-B411-8AF6567EE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868CD-2A18-4AAE-AEF9-625231C2B7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65572C-88EE-42C0-B1D1-EC4DB21C7834}"/>
              </a:ext>
            </a:extLst>
          </p:cNvPr>
          <p:cNvSpPr/>
          <p:nvPr/>
        </p:nvSpPr>
        <p:spPr>
          <a:xfrm flipH="1">
            <a:off x="1473958" y="3437881"/>
            <a:ext cx="1378424" cy="563413"/>
          </a:xfrm>
          <a:custGeom>
            <a:avLst/>
            <a:gdLst>
              <a:gd name="connsiteX0" fmla="*/ 0 w 1378424"/>
              <a:gd name="connsiteY0" fmla="*/ 563413 h 563413"/>
              <a:gd name="connsiteX1" fmla="*/ 272955 w 1378424"/>
              <a:gd name="connsiteY1" fmla="*/ 304105 h 563413"/>
              <a:gd name="connsiteX2" fmla="*/ 1091821 w 1378424"/>
              <a:gd name="connsiteY2" fmla="*/ 31150 h 563413"/>
              <a:gd name="connsiteX3" fmla="*/ 1378424 w 1378424"/>
              <a:gd name="connsiteY3" fmla="*/ 17502 h 56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424" h="563413">
                <a:moveTo>
                  <a:pt x="0" y="563413"/>
                </a:moveTo>
                <a:cubicBezTo>
                  <a:pt x="45492" y="478114"/>
                  <a:pt x="90985" y="392815"/>
                  <a:pt x="272955" y="304105"/>
                </a:cubicBezTo>
                <a:cubicBezTo>
                  <a:pt x="454925" y="215395"/>
                  <a:pt x="907576" y="78917"/>
                  <a:pt x="1091821" y="31150"/>
                </a:cubicBezTo>
                <a:cubicBezTo>
                  <a:pt x="1276066" y="-16617"/>
                  <a:pt x="1327245" y="442"/>
                  <a:pt x="1378424" y="17502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A00C006-3852-4446-B4F9-7399AA40CD2C}"/>
              </a:ext>
            </a:extLst>
          </p:cNvPr>
          <p:cNvSpPr/>
          <p:nvPr/>
        </p:nvSpPr>
        <p:spPr>
          <a:xfrm>
            <a:off x="2674961" y="2497540"/>
            <a:ext cx="559558" cy="8188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1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DA13F-ED56-42D2-9E12-69D2284C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Stretching and Compression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8EBE6-2D20-46D0-AEBD-23FEDC6F7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rationale behind the workings of compression and stretching</a:t>
            </a:r>
          </a:p>
        </p:txBody>
      </p:sp>
    </p:spTree>
    <p:extLst>
      <p:ext uri="{BB962C8B-B14F-4D97-AF65-F5344CB8AC3E}">
        <p14:creationId xmlns:p14="http://schemas.microsoft.com/office/powerpoint/2010/main" val="188157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FB7417-1DE7-42FF-99AF-B3DDA01D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Compression and Stretching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64B5-9CF0-4027-BD07-F06C132C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practice, given some function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), we tend to simply say:</a:t>
            </a:r>
          </a:p>
          <a:p>
            <a:r>
              <a:rPr lang="en-US" sz="3600" dirty="0"/>
              <a:t>If 0 &lt; </a:t>
            </a:r>
            <a:r>
              <a:rPr lang="en-US" sz="3600" i="1" dirty="0"/>
              <a:t>c</a:t>
            </a:r>
            <a:r>
              <a:rPr lang="en-US" sz="3600" dirty="0"/>
              <a:t> &lt; 1</a:t>
            </a:r>
          </a:p>
          <a:p>
            <a:pPr lvl="1"/>
            <a:r>
              <a:rPr lang="en-US" sz="3200" dirty="0"/>
              <a:t>The transformation </a:t>
            </a:r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i="1" dirty="0"/>
              <a:t>x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accent1"/>
                </a:solidFill>
              </a:rPr>
              <a:t>stretches</a:t>
            </a:r>
            <a:r>
              <a:rPr lang="en-US" sz="3200" dirty="0"/>
              <a:t> the graph </a:t>
            </a:r>
            <a:r>
              <a:rPr lang="en-US" sz="3200" b="1" dirty="0">
                <a:solidFill>
                  <a:srgbClr val="FF0000"/>
                </a:solidFill>
              </a:rPr>
              <a:t>horizontally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The transformation </a:t>
            </a:r>
            <a:r>
              <a:rPr lang="en-US" sz="3200" b="1" i="1" dirty="0" err="1">
                <a:solidFill>
                  <a:srgbClr val="FF0000"/>
                </a:solidFill>
              </a:rPr>
              <a:t>c</a:t>
            </a:r>
            <a:r>
              <a:rPr lang="en-US" sz="3200" i="1" dirty="0" err="1"/>
              <a:t>f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accent1"/>
                </a:solidFill>
              </a:rPr>
              <a:t>shrinks</a:t>
            </a:r>
            <a:r>
              <a:rPr lang="en-US" sz="3200" dirty="0"/>
              <a:t> the graph </a:t>
            </a:r>
            <a:r>
              <a:rPr lang="en-US" sz="3200" b="1" dirty="0">
                <a:solidFill>
                  <a:srgbClr val="FF0000"/>
                </a:solidFill>
              </a:rPr>
              <a:t>vertically</a:t>
            </a:r>
            <a:r>
              <a:rPr lang="en-US" sz="3200" dirty="0"/>
              <a:t>.</a:t>
            </a:r>
          </a:p>
          <a:p>
            <a:r>
              <a:rPr lang="en-US" sz="3600" dirty="0"/>
              <a:t>If </a:t>
            </a:r>
            <a:r>
              <a:rPr lang="en-US" sz="3600" i="1" dirty="0"/>
              <a:t>c</a:t>
            </a:r>
            <a:r>
              <a:rPr lang="en-US" sz="3600" dirty="0"/>
              <a:t> &gt; 1</a:t>
            </a:r>
          </a:p>
          <a:p>
            <a:pPr lvl="1"/>
            <a:r>
              <a:rPr lang="en-US" sz="3200" dirty="0"/>
              <a:t>The transformation </a:t>
            </a:r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i="1" dirty="0"/>
              <a:t>x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accent1"/>
                </a:solidFill>
              </a:rPr>
              <a:t>shrinks </a:t>
            </a:r>
            <a:r>
              <a:rPr lang="en-US" sz="3200" dirty="0"/>
              <a:t>the graph </a:t>
            </a:r>
            <a:r>
              <a:rPr lang="en-US" sz="3200" b="1" dirty="0">
                <a:solidFill>
                  <a:srgbClr val="FF0000"/>
                </a:solidFill>
              </a:rPr>
              <a:t>horizontally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The transformation </a:t>
            </a:r>
            <a:r>
              <a:rPr lang="en-US" sz="3200" b="1" i="1" dirty="0" err="1">
                <a:solidFill>
                  <a:srgbClr val="FF0000"/>
                </a:solidFill>
              </a:rPr>
              <a:t>c</a:t>
            </a:r>
            <a:r>
              <a:rPr lang="en-US" sz="3200" i="1" dirty="0" err="1"/>
              <a:t>f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accent1"/>
                </a:solidFill>
              </a:rPr>
              <a:t>stretches</a:t>
            </a:r>
            <a:r>
              <a:rPr lang="en-US" sz="3200" dirty="0"/>
              <a:t> the graph </a:t>
            </a:r>
            <a:r>
              <a:rPr lang="en-US" sz="3200" b="1" dirty="0">
                <a:solidFill>
                  <a:srgbClr val="FF0000"/>
                </a:solidFill>
              </a:rPr>
              <a:t>vertically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566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FB7417-1DE7-42FF-99AF-B3DDA01D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Compression and Stretching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64B5-9CF0-4027-BD07-F06C132C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often much easier to figure out the amount of a vertical stretch or compression than a horizontal stretch or compression.</a:t>
            </a:r>
          </a:p>
          <a:p>
            <a:r>
              <a:rPr lang="en-US" sz="3600" dirty="0"/>
              <a:t>If possible, attempt to derive an equation from a graph using only a vertical stretch or compression.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37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FB7417-1DE7-42FF-99AF-B3DDA01D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and Vertical Shifts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64B5-9CF0-4027-BD07-F06C132C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practice, given some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we tend to simply say:</a:t>
            </a:r>
          </a:p>
          <a:p>
            <a:endParaRPr lang="en-US" dirty="0"/>
          </a:p>
          <a:p>
            <a:pPr lvl="1"/>
            <a:r>
              <a:rPr lang="en-US" sz="3200" dirty="0"/>
              <a:t>The transformation </a:t>
            </a:r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 –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) shifts the graph to the </a:t>
            </a:r>
            <a:r>
              <a:rPr lang="en-US" sz="3200" b="1" dirty="0">
                <a:solidFill>
                  <a:srgbClr val="0070C0"/>
                </a:solidFill>
              </a:rPr>
              <a:t>right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 units.</a:t>
            </a:r>
          </a:p>
          <a:p>
            <a:pPr lvl="1"/>
            <a:r>
              <a:rPr lang="en-US" sz="3200" dirty="0"/>
              <a:t>The transformation </a:t>
            </a:r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 +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) moves the graph to the </a:t>
            </a:r>
            <a:r>
              <a:rPr lang="en-US" sz="3200" b="1" dirty="0">
                <a:solidFill>
                  <a:srgbClr val="0070C0"/>
                </a:solidFill>
              </a:rPr>
              <a:t>left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 units.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transformation </a:t>
            </a:r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) +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shifts the graph </a:t>
            </a:r>
            <a:r>
              <a:rPr lang="en-US" sz="3200" b="1" dirty="0">
                <a:solidFill>
                  <a:srgbClr val="0070C0"/>
                </a:solidFill>
              </a:rPr>
              <a:t>up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units</a:t>
            </a:r>
          </a:p>
          <a:p>
            <a:pPr lvl="1"/>
            <a:r>
              <a:rPr lang="en-US" sz="3200" dirty="0"/>
              <a:t>The transformation </a:t>
            </a:r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) –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shifts the graph </a:t>
            </a:r>
            <a:r>
              <a:rPr lang="en-US" sz="3200" b="1" dirty="0">
                <a:solidFill>
                  <a:srgbClr val="0070C0"/>
                </a:solidFill>
              </a:rPr>
              <a:t>down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units.</a:t>
            </a:r>
          </a:p>
        </p:txBody>
      </p:sp>
    </p:spTree>
    <p:extLst>
      <p:ext uri="{BB962C8B-B14F-4D97-AF65-F5344CB8AC3E}">
        <p14:creationId xmlns:p14="http://schemas.microsoft.com/office/powerpoint/2010/main" val="96762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5EE9-04E3-4565-B685-4553F6E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Compression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2BDAAE-14A2-4D72-9208-83876ECE6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108D3-61E9-405E-BCAE-1D562DF36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02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be a function, and </a:t>
            </a:r>
            <a:r>
              <a:rPr lang="en-US" i="1" dirty="0"/>
              <a:t>c</a:t>
            </a:r>
            <a:r>
              <a:rPr lang="en-US" dirty="0"/>
              <a:t> be a positive number.</a:t>
            </a:r>
          </a:p>
          <a:p>
            <a:r>
              <a:rPr lang="en-US" dirty="0"/>
              <a:t>If </a:t>
            </a:r>
            <a:r>
              <a:rPr lang="en-US" i="1" dirty="0"/>
              <a:t>c</a:t>
            </a:r>
            <a:r>
              <a:rPr lang="en-US" dirty="0"/>
              <a:t> &gt; 1, then 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horizontal compression.</a:t>
            </a:r>
          </a:p>
          <a:p>
            <a:r>
              <a:rPr lang="en-US" dirty="0"/>
              <a:t>This is because the </a:t>
            </a:r>
            <a:r>
              <a:rPr lang="en-US" b="1" dirty="0">
                <a:solidFill>
                  <a:srgbClr val="FF0000"/>
                </a:solidFill>
              </a:rPr>
              <a:t>coordinate axes</a:t>
            </a:r>
            <a:r>
              <a:rPr lang="en-US" dirty="0"/>
              <a:t> are what stretches, which causes the graph to get “skinnier”.</a:t>
            </a:r>
          </a:p>
          <a:p>
            <a:r>
              <a:rPr lang="en-US" dirty="0"/>
              <a:t>Ex: Graph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(3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baseline="30000" dirty="0"/>
              <a:t>3</a:t>
            </a:r>
            <a:r>
              <a:rPr lang="en-US" dirty="0"/>
              <a:t> from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BEA19A-9322-4BD7-AA6F-D7DDA6CA12FC}"/>
              </a:ext>
            </a:extLst>
          </p:cNvPr>
          <p:cNvSpPr/>
          <p:nvPr/>
        </p:nvSpPr>
        <p:spPr>
          <a:xfrm>
            <a:off x="2279176" y="2088107"/>
            <a:ext cx="1924334" cy="3780430"/>
          </a:xfrm>
          <a:custGeom>
            <a:avLst/>
            <a:gdLst>
              <a:gd name="connsiteX0" fmla="*/ 0 w 1924334"/>
              <a:gd name="connsiteY0" fmla="*/ 3753134 h 3753134"/>
              <a:gd name="connsiteX1" fmla="*/ 300251 w 1924334"/>
              <a:gd name="connsiteY1" fmla="*/ 2402006 h 3753134"/>
              <a:gd name="connsiteX2" fmla="*/ 1119117 w 1924334"/>
              <a:gd name="connsiteY2" fmla="*/ 1869743 h 3753134"/>
              <a:gd name="connsiteX3" fmla="*/ 1637731 w 1924334"/>
              <a:gd name="connsiteY3" fmla="*/ 1337481 h 3753134"/>
              <a:gd name="connsiteX4" fmla="*/ 1924334 w 1924334"/>
              <a:gd name="connsiteY4" fmla="*/ 0 h 3753134"/>
              <a:gd name="connsiteX5" fmla="*/ 1924334 w 1924334"/>
              <a:gd name="connsiteY5" fmla="*/ 0 h 37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334" h="3753134">
                <a:moveTo>
                  <a:pt x="0" y="3753134"/>
                </a:moveTo>
                <a:cubicBezTo>
                  <a:pt x="56866" y="3234519"/>
                  <a:pt x="113732" y="2715904"/>
                  <a:pt x="300251" y="2402006"/>
                </a:cubicBezTo>
                <a:cubicBezTo>
                  <a:pt x="486770" y="2088108"/>
                  <a:pt x="896204" y="2047164"/>
                  <a:pt x="1119117" y="1869743"/>
                </a:cubicBezTo>
                <a:cubicBezTo>
                  <a:pt x="1342030" y="1692322"/>
                  <a:pt x="1503528" y="1649105"/>
                  <a:pt x="1637731" y="1337481"/>
                </a:cubicBezTo>
                <a:cubicBezTo>
                  <a:pt x="1771934" y="1025857"/>
                  <a:pt x="1924334" y="0"/>
                  <a:pt x="1924334" y="0"/>
                </a:cubicBezTo>
                <a:lnTo>
                  <a:pt x="1924334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5000" decel="25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5EE9-04E3-4565-B685-4553F6E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Stretch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2BDAAE-14A2-4D72-9208-83876ECE6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6108D3-61E9-405E-BCAE-1D562DF36D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8902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0 &lt; </a:t>
                </a:r>
                <a:r>
                  <a:rPr lang="en-US" i="1" dirty="0"/>
                  <a:t>c </a:t>
                </a:r>
                <a:r>
                  <a:rPr lang="en-US" dirty="0"/>
                  <a:t>&lt; 1, then </a:t>
                </a:r>
                <a:br>
                  <a:rPr lang="en-US" dirty="0"/>
                </a:br>
                <a:r>
                  <a:rPr lang="en-US" dirty="0"/>
                  <a:t>		</a:t>
                </a:r>
                <a:r>
                  <a:rPr lang="en-US" i="1" dirty="0"/>
                  <a:t>y </a:t>
                </a:r>
                <a:r>
                  <a:rPr lang="en-US" dirty="0"/>
                  <a:t>=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cx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is a horizontal stretch.</a:t>
                </a:r>
              </a:p>
              <a:p>
                <a:r>
                  <a:rPr lang="en-US" dirty="0"/>
                  <a:t>This is because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coordinate axes</a:t>
                </a:r>
                <a:r>
                  <a:rPr lang="en-US" dirty="0"/>
                  <a:t> are what shrinks, which causes the graph to get “wider”.</a:t>
                </a:r>
              </a:p>
              <a:p>
                <a:r>
                  <a:rPr lang="en-US" dirty="0"/>
                  <a:t>Ex: Graph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i="1" dirty="0"/>
                  <a:t>x</a:t>
                </a:r>
                <a:r>
                  <a:rPr lang="en-US" dirty="0"/>
                  <a:t>)</a:t>
                </a:r>
                <a:r>
                  <a:rPr lang="en-US" baseline="30000" dirty="0"/>
                  <a:t>3</a:t>
                </a:r>
                <a:r>
                  <a:rPr lang="en-US" dirty="0"/>
                  <a:t> from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6108D3-61E9-405E-BCAE-1D562DF36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8902" y="1825625"/>
                <a:ext cx="5181600" cy="4351338"/>
              </a:xfrm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BEA19A-9322-4BD7-AA6F-D7DDA6CA12FC}"/>
              </a:ext>
            </a:extLst>
          </p:cNvPr>
          <p:cNvSpPr/>
          <p:nvPr/>
        </p:nvSpPr>
        <p:spPr>
          <a:xfrm>
            <a:off x="2279176" y="2088107"/>
            <a:ext cx="1924334" cy="3780430"/>
          </a:xfrm>
          <a:custGeom>
            <a:avLst/>
            <a:gdLst>
              <a:gd name="connsiteX0" fmla="*/ 0 w 1924334"/>
              <a:gd name="connsiteY0" fmla="*/ 3753134 h 3753134"/>
              <a:gd name="connsiteX1" fmla="*/ 300251 w 1924334"/>
              <a:gd name="connsiteY1" fmla="*/ 2402006 h 3753134"/>
              <a:gd name="connsiteX2" fmla="*/ 1119117 w 1924334"/>
              <a:gd name="connsiteY2" fmla="*/ 1869743 h 3753134"/>
              <a:gd name="connsiteX3" fmla="*/ 1637731 w 1924334"/>
              <a:gd name="connsiteY3" fmla="*/ 1337481 h 3753134"/>
              <a:gd name="connsiteX4" fmla="*/ 1924334 w 1924334"/>
              <a:gd name="connsiteY4" fmla="*/ 0 h 3753134"/>
              <a:gd name="connsiteX5" fmla="*/ 1924334 w 1924334"/>
              <a:gd name="connsiteY5" fmla="*/ 0 h 37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334" h="3753134">
                <a:moveTo>
                  <a:pt x="0" y="3753134"/>
                </a:moveTo>
                <a:cubicBezTo>
                  <a:pt x="56866" y="3234519"/>
                  <a:pt x="113732" y="2715904"/>
                  <a:pt x="300251" y="2402006"/>
                </a:cubicBezTo>
                <a:cubicBezTo>
                  <a:pt x="486770" y="2088108"/>
                  <a:pt x="896204" y="2047164"/>
                  <a:pt x="1119117" y="1869743"/>
                </a:cubicBezTo>
                <a:cubicBezTo>
                  <a:pt x="1342030" y="1692322"/>
                  <a:pt x="1503528" y="1649105"/>
                  <a:pt x="1637731" y="1337481"/>
                </a:cubicBezTo>
                <a:cubicBezTo>
                  <a:pt x="1771934" y="1025857"/>
                  <a:pt x="1924334" y="0"/>
                  <a:pt x="1924334" y="0"/>
                </a:cubicBezTo>
                <a:lnTo>
                  <a:pt x="1924334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5EE9-04E3-4565-B685-4553F6E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Compression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2BDAAE-14A2-4D72-9208-83876ECE6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6108D3-61E9-405E-BCAE-1D562DF36D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8902" y="245660"/>
                <a:ext cx="5181600" cy="64963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be a function, and </a:t>
                </a:r>
                <a:r>
                  <a:rPr lang="en-US" i="1" dirty="0"/>
                  <a:t>c</a:t>
                </a:r>
                <a:r>
                  <a:rPr lang="en-US" dirty="0"/>
                  <a:t> be a positive number.</a:t>
                </a:r>
              </a:p>
              <a:p>
                <a:r>
                  <a:rPr lang="en-US" dirty="0"/>
                  <a:t>If 0 &lt; </a:t>
                </a:r>
                <a:r>
                  <a:rPr lang="en-US" i="1" dirty="0"/>
                  <a:t>c </a:t>
                </a:r>
                <a:r>
                  <a:rPr lang="en-US" dirty="0"/>
                  <a:t>&lt; 1, then </a:t>
                </a:r>
                <a:br>
                  <a:rPr lang="en-US" dirty="0"/>
                </a:br>
                <a:r>
                  <a:rPr lang="en-US" dirty="0"/>
                  <a:t>		</a:t>
                </a:r>
                <a:r>
                  <a:rPr lang="en-US" i="1" dirty="0"/>
                  <a:t>y </a:t>
                </a:r>
                <a:r>
                  <a:rPr lang="en-US" dirty="0"/>
                  <a:t>= </a:t>
                </a:r>
                <a:r>
                  <a:rPr lang="en-US" i="1" dirty="0" err="1"/>
                  <a:t>cf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is a vertical compression.</a:t>
                </a:r>
              </a:p>
              <a:p>
                <a:r>
                  <a:rPr lang="en-US" dirty="0"/>
                  <a:t>Applying the same logic as in the horizontal case not intuitive.</a:t>
                </a:r>
              </a:p>
              <a:p>
                <a:r>
                  <a:rPr lang="en-US" dirty="0"/>
                  <a:t>This is because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coordinate axes</a:t>
                </a:r>
                <a:r>
                  <a:rPr lang="en-US" dirty="0"/>
                  <a:t> are what </a:t>
                </a:r>
                <a:r>
                  <a:rPr lang="en-US" i="1" dirty="0"/>
                  <a:t>grows</a:t>
                </a:r>
                <a:r>
                  <a:rPr lang="en-US" dirty="0"/>
                  <a:t>, which causes the graph to get “squished”.</a:t>
                </a:r>
              </a:p>
              <a:p>
                <a:r>
                  <a:rPr lang="en-US" dirty="0"/>
                  <a:t>We can see this by dividing both sides by c:</a:t>
                </a:r>
                <a:br>
                  <a:rPr lang="en-US" dirty="0"/>
                </a:br>
                <a:r>
                  <a:rPr lang="en-US" dirty="0"/>
                  <a:t>	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Ex: Graph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i="1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 from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6108D3-61E9-405E-BCAE-1D562DF36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8902" y="245660"/>
                <a:ext cx="5181600" cy="6496334"/>
              </a:xfrm>
              <a:blipFill>
                <a:blip r:embed="rId3"/>
                <a:stretch>
                  <a:fillRect l="-2118" t="-2064" r="-1412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BEA19A-9322-4BD7-AA6F-D7DDA6CA12FC}"/>
              </a:ext>
            </a:extLst>
          </p:cNvPr>
          <p:cNvSpPr/>
          <p:nvPr/>
        </p:nvSpPr>
        <p:spPr>
          <a:xfrm>
            <a:off x="2279176" y="2088107"/>
            <a:ext cx="1924334" cy="3780430"/>
          </a:xfrm>
          <a:custGeom>
            <a:avLst/>
            <a:gdLst>
              <a:gd name="connsiteX0" fmla="*/ 0 w 1924334"/>
              <a:gd name="connsiteY0" fmla="*/ 3753134 h 3753134"/>
              <a:gd name="connsiteX1" fmla="*/ 300251 w 1924334"/>
              <a:gd name="connsiteY1" fmla="*/ 2402006 h 3753134"/>
              <a:gd name="connsiteX2" fmla="*/ 1119117 w 1924334"/>
              <a:gd name="connsiteY2" fmla="*/ 1869743 h 3753134"/>
              <a:gd name="connsiteX3" fmla="*/ 1637731 w 1924334"/>
              <a:gd name="connsiteY3" fmla="*/ 1337481 h 3753134"/>
              <a:gd name="connsiteX4" fmla="*/ 1924334 w 1924334"/>
              <a:gd name="connsiteY4" fmla="*/ 0 h 3753134"/>
              <a:gd name="connsiteX5" fmla="*/ 1924334 w 1924334"/>
              <a:gd name="connsiteY5" fmla="*/ 0 h 37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334" h="3753134">
                <a:moveTo>
                  <a:pt x="0" y="3753134"/>
                </a:moveTo>
                <a:cubicBezTo>
                  <a:pt x="56866" y="3234519"/>
                  <a:pt x="113732" y="2715904"/>
                  <a:pt x="300251" y="2402006"/>
                </a:cubicBezTo>
                <a:cubicBezTo>
                  <a:pt x="486770" y="2088108"/>
                  <a:pt x="896204" y="2047164"/>
                  <a:pt x="1119117" y="1869743"/>
                </a:cubicBezTo>
                <a:cubicBezTo>
                  <a:pt x="1342030" y="1692322"/>
                  <a:pt x="1503528" y="1649105"/>
                  <a:pt x="1637731" y="1337481"/>
                </a:cubicBezTo>
                <a:cubicBezTo>
                  <a:pt x="1771934" y="1025857"/>
                  <a:pt x="1924334" y="0"/>
                  <a:pt x="1924334" y="0"/>
                </a:cubicBezTo>
                <a:lnTo>
                  <a:pt x="1924334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5EE9-04E3-4565-B685-4553F6E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Stretch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2BDAAE-14A2-4D72-9208-83876ECE6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6108D3-61E9-405E-BCAE-1D562DF36D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8902" y="245660"/>
                <a:ext cx="5181600" cy="64963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:r>
                  <a:rPr lang="en-US" i="1" dirty="0"/>
                  <a:t>c </a:t>
                </a:r>
                <a:r>
                  <a:rPr lang="en-US" dirty="0"/>
                  <a:t>&gt; 1, then </a:t>
                </a:r>
                <a:br>
                  <a:rPr lang="en-US" dirty="0"/>
                </a:br>
                <a:r>
                  <a:rPr lang="en-US" dirty="0"/>
                  <a:t>		</a:t>
                </a:r>
                <a:r>
                  <a:rPr lang="en-US" i="1" dirty="0"/>
                  <a:t>y </a:t>
                </a:r>
                <a:r>
                  <a:rPr lang="en-US" dirty="0"/>
                  <a:t>= </a:t>
                </a:r>
                <a:r>
                  <a:rPr lang="en-US" i="1" dirty="0" err="1"/>
                  <a:t>cf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is a vertical stretch.</a:t>
                </a:r>
              </a:p>
              <a:p>
                <a:r>
                  <a:rPr lang="en-US" dirty="0"/>
                  <a:t>Again, applying the same logic as in the horizontal case not intuitive.</a:t>
                </a:r>
              </a:p>
              <a:p>
                <a:r>
                  <a:rPr lang="en-US" dirty="0"/>
                  <a:t>This is because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coordinate axes</a:t>
                </a:r>
                <a:r>
                  <a:rPr lang="en-US" dirty="0"/>
                  <a:t> are what </a:t>
                </a:r>
                <a:r>
                  <a:rPr lang="en-US" i="1" dirty="0"/>
                  <a:t>shrinks</a:t>
                </a:r>
                <a:r>
                  <a:rPr lang="en-US" dirty="0"/>
                  <a:t>, which causes the graph to get “stretched”.</a:t>
                </a:r>
              </a:p>
              <a:p>
                <a:r>
                  <a:rPr lang="en-US" dirty="0"/>
                  <a:t>We can see this by dividing both sides by c:</a:t>
                </a:r>
                <a:br>
                  <a:rPr lang="en-US" dirty="0"/>
                </a:br>
                <a:r>
                  <a:rPr lang="en-US" dirty="0"/>
                  <a:t>	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Ex: Graph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2</a:t>
                </a:r>
                <a:r>
                  <a:rPr lang="en-US" i="1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 from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6108D3-61E9-405E-BCAE-1D562DF36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8902" y="245660"/>
                <a:ext cx="5181600" cy="6496334"/>
              </a:xfrm>
              <a:blipFill>
                <a:blip r:embed="rId3"/>
                <a:stretch>
                  <a:fillRect l="-2118" t="-206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BEA19A-9322-4BD7-AA6F-D7DDA6CA12FC}"/>
              </a:ext>
            </a:extLst>
          </p:cNvPr>
          <p:cNvSpPr/>
          <p:nvPr/>
        </p:nvSpPr>
        <p:spPr>
          <a:xfrm>
            <a:off x="2279176" y="2088107"/>
            <a:ext cx="1924334" cy="3780430"/>
          </a:xfrm>
          <a:custGeom>
            <a:avLst/>
            <a:gdLst>
              <a:gd name="connsiteX0" fmla="*/ 0 w 1924334"/>
              <a:gd name="connsiteY0" fmla="*/ 3753134 h 3753134"/>
              <a:gd name="connsiteX1" fmla="*/ 300251 w 1924334"/>
              <a:gd name="connsiteY1" fmla="*/ 2402006 h 3753134"/>
              <a:gd name="connsiteX2" fmla="*/ 1119117 w 1924334"/>
              <a:gd name="connsiteY2" fmla="*/ 1869743 h 3753134"/>
              <a:gd name="connsiteX3" fmla="*/ 1637731 w 1924334"/>
              <a:gd name="connsiteY3" fmla="*/ 1337481 h 3753134"/>
              <a:gd name="connsiteX4" fmla="*/ 1924334 w 1924334"/>
              <a:gd name="connsiteY4" fmla="*/ 0 h 3753134"/>
              <a:gd name="connsiteX5" fmla="*/ 1924334 w 1924334"/>
              <a:gd name="connsiteY5" fmla="*/ 0 h 37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334" h="3753134">
                <a:moveTo>
                  <a:pt x="0" y="3753134"/>
                </a:moveTo>
                <a:cubicBezTo>
                  <a:pt x="56866" y="3234519"/>
                  <a:pt x="113732" y="2715904"/>
                  <a:pt x="300251" y="2402006"/>
                </a:cubicBezTo>
                <a:cubicBezTo>
                  <a:pt x="486770" y="2088108"/>
                  <a:pt x="896204" y="2047164"/>
                  <a:pt x="1119117" y="1869743"/>
                </a:cubicBezTo>
                <a:cubicBezTo>
                  <a:pt x="1342030" y="1692322"/>
                  <a:pt x="1503528" y="1649105"/>
                  <a:pt x="1637731" y="1337481"/>
                </a:cubicBezTo>
                <a:cubicBezTo>
                  <a:pt x="1771934" y="1025857"/>
                  <a:pt x="1924334" y="0"/>
                  <a:pt x="1924334" y="0"/>
                </a:cubicBezTo>
                <a:lnTo>
                  <a:pt x="1924334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A1E-818D-4614-B6DB-29C4A4E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an equation for the graph in blue, given that its parent function is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|</a:t>
                </a:r>
                <a:r>
                  <a:rPr lang="en-US" i="1" dirty="0"/>
                  <a:t>x</a:t>
                </a:r>
                <a:r>
                  <a:rPr lang="en-US" dirty="0"/>
                  <a:t>|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To make things easier, begin by finding a convenient point on the graph; preferably one where the graph crosses a grid corner.</a:t>
                </a:r>
              </a:p>
              <a:p>
                <a:r>
                  <a:rPr lang="en-US" dirty="0"/>
                  <a:t>Here we have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3).</a:t>
                </a:r>
              </a:p>
              <a:p>
                <a:r>
                  <a:rPr lang="en-US" dirty="0"/>
                  <a:t>Then start by writing generally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:r>
                  <a:rPr lang="en-US" i="1" dirty="0" err="1"/>
                  <a:t>a</a:t>
                </a:r>
                <a:r>
                  <a:rPr lang="en-US" dirty="0" err="1"/>
                  <a:t>|</a:t>
                </a:r>
                <a:r>
                  <a:rPr lang="en-US" i="1" dirty="0" err="1"/>
                  <a:t>x</a:t>
                </a:r>
                <a:r>
                  <a:rPr lang="en-US" dirty="0"/>
                  <a:t> – </a:t>
                </a:r>
                <a:r>
                  <a:rPr lang="en-US" i="1" dirty="0"/>
                  <a:t>b</a:t>
                </a:r>
                <a:r>
                  <a:rPr lang="en-US" dirty="0"/>
                  <a:t>| + </a:t>
                </a:r>
                <a:r>
                  <a:rPr lang="en-US" i="1" dirty="0"/>
                  <a:t>c</a:t>
                </a:r>
                <a:br>
                  <a:rPr lang="en-US" i="1" dirty="0"/>
                </a:br>
                <a:endParaRPr lang="en-US" i="1" dirty="0"/>
              </a:p>
              <a:p>
                <a:r>
                  <a:rPr lang="en-US" i="1" dirty="0"/>
                  <a:t>Which of these variables do we already know?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  <a:blipFill>
                <a:blip r:embed="rId2"/>
                <a:stretch>
                  <a:fillRect l="-2118" t="-1710" r="-3529" b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8B84CF3-031A-4A8E-84F5-8EEB4600A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203114"/>
            <a:ext cx="5490834" cy="5538879"/>
          </a:xfr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A754A3-1288-449E-BA8C-DBB0B6FD5198}"/>
              </a:ext>
            </a:extLst>
          </p:cNvPr>
          <p:cNvSpPr/>
          <p:nvPr/>
        </p:nvSpPr>
        <p:spPr>
          <a:xfrm rot="10800000">
            <a:off x="1473957" y="4001292"/>
            <a:ext cx="1665027" cy="2358564"/>
          </a:xfrm>
          <a:custGeom>
            <a:avLst/>
            <a:gdLst>
              <a:gd name="connsiteX0" fmla="*/ 0 w 3807726"/>
              <a:gd name="connsiteY0" fmla="*/ 0 h 1910687"/>
              <a:gd name="connsiteX1" fmla="*/ 1897039 w 3807726"/>
              <a:gd name="connsiteY1" fmla="*/ 1910687 h 1910687"/>
              <a:gd name="connsiteX2" fmla="*/ 3807726 w 3807726"/>
              <a:gd name="connsiteY2" fmla="*/ 13648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726" h="1910687">
                <a:moveTo>
                  <a:pt x="0" y="0"/>
                </a:moveTo>
                <a:lnTo>
                  <a:pt x="1897039" y="1910687"/>
                </a:lnTo>
                <a:lnTo>
                  <a:pt x="3807726" y="13648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1DE7683-9828-431E-98FF-0DB797CC8C68}"/>
              </a:ext>
            </a:extLst>
          </p:cNvPr>
          <p:cNvSpPr/>
          <p:nvPr/>
        </p:nvSpPr>
        <p:spPr>
          <a:xfrm rot="19325301">
            <a:off x="2613421" y="4316539"/>
            <a:ext cx="1255594" cy="409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A1E-818D-4614-B6DB-29C4A4E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BF21A-AB27-4270-809B-8029A9DF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2388"/>
            <a:ext cx="5181600" cy="6059605"/>
          </a:xfrm>
        </p:spPr>
        <p:txBody>
          <a:bodyPr>
            <a:normAutofit/>
          </a:bodyPr>
          <a:lstStyle/>
          <a:p>
            <a:r>
              <a:rPr lang="en-US" dirty="0"/>
              <a:t>Find an equation for the graph given that its parent function is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Begin by picking a point that goes through a convenient point.</a:t>
            </a:r>
          </a:p>
          <a:p>
            <a:r>
              <a:rPr lang="en-US" dirty="0"/>
              <a:t>Here we have (1,0).</a:t>
            </a:r>
          </a:p>
          <a:p>
            <a:r>
              <a:rPr lang="en-US" dirty="0"/>
              <a:t>Write generally: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c</a:t>
            </a:r>
          </a:p>
          <a:p>
            <a:r>
              <a:rPr lang="en-US" i="1" dirty="0"/>
              <a:t>Which variables do we already know?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8B84CF3-031A-4A8E-84F5-8EEB4600A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203114"/>
            <a:ext cx="5490834" cy="5538879"/>
          </a:xfr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F470875-B8AE-47F5-9B20-A167015977FE}"/>
              </a:ext>
            </a:extLst>
          </p:cNvPr>
          <p:cNvSpPr/>
          <p:nvPr/>
        </p:nvSpPr>
        <p:spPr>
          <a:xfrm rot="10800000">
            <a:off x="655093" y="2906972"/>
            <a:ext cx="4435522" cy="3534769"/>
          </a:xfrm>
          <a:custGeom>
            <a:avLst/>
            <a:gdLst>
              <a:gd name="connsiteX0" fmla="*/ 0 w 1948069"/>
              <a:gd name="connsiteY0" fmla="*/ 0 h 1934819"/>
              <a:gd name="connsiteX1" fmla="*/ 1113183 w 1948069"/>
              <a:gd name="connsiteY1" fmla="*/ 1934818 h 1934819"/>
              <a:gd name="connsiteX2" fmla="*/ 1948069 w 1948069"/>
              <a:gd name="connsiteY2" fmla="*/ 13252 h 1934819"/>
              <a:gd name="connsiteX3" fmla="*/ 1948069 w 1948069"/>
              <a:gd name="connsiteY3" fmla="*/ 13252 h 193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069" h="1934819">
                <a:moveTo>
                  <a:pt x="0" y="0"/>
                </a:moveTo>
                <a:cubicBezTo>
                  <a:pt x="394252" y="966304"/>
                  <a:pt x="788505" y="1932609"/>
                  <a:pt x="1113183" y="1934818"/>
                </a:cubicBezTo>
                <a:cubicBezTo>
                  <a:pt x="1437861" y="1937027"/>
                  <a:pt x="1948069" y="13252"/>
                  <a:pt x="1948069" y="13252"/>
                </a:cubicBezTo>
                <a:lnTo>
                  <a:pt x="1948069" y="13252"/>
                </a:ln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1943E5F-F98C-42A5-B4BD-42FC7BFEB030}"/>
              </a:ext>
            </a:extLst>
          </p:cNvPr>
          <p:cNvSpPr/>
          <p:nvPr/>
        </p:nvSpPr>
        <p:spPr>
          <a:xfrm rot="19531844">
            <a:off x="3692704" y="3221548"/>
            <a:ext cx="1255594" cy="464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A1E-818D-4614-B6DB-29C4A4E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an equation for the graph given that its parent function is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x</a:t>
                </a:r>
                <a:r>
                  <a:rPr lang="en-US" baseline="30000" dirty="0"/>
                  <a:t>3</a:t>
                </a:r>
              </a:p>
              <a:p>
                <a:endParaRPr lang="en-US" dirty="0"/>
              </a:p>
              <a:p>
                <a:r>
                  <a:rPr lang="en-US" dirty="0"/>
                  <a:t>Begin by picking a point that goes through a convenient point.</a:t>
                </a:r>
              </a:p>
              <a:p>
                <a:r>
                  <a:rPr lang="en-US" dirty="0"/>
                  <a:t>Here we have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3,1).</a:t>
                </a:r>
              </a:p>
              <a:p>
                <a:r>
                  <a:rPr lang="en-US" dirty="0"/>
                  <a:t>Write generally: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:r>
                  <a:rPr lang="en-US" i="1" dirty="0"/>
                  <a:t>a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 + </a:t>
                </a:r>
                <a:r>
                  <a:rPr lang="en-US" i="1" dirty="0"/>
                  <a:t>b</a:t>
                </a:r>
                <a:r>
                  <a:rPr lang="en-US" dirty="0"/>
                  <a:t>)</a:t>
                </a:r>
                <a:r>
                  <a:rPr lang="en-US" baseline="30000" dirty="0"/>
                  <a:t>3</a:t>
                </a:r>
                <a:r>
                  <a:rPr lang="en-US" dirty="0"/>
                  <a:t> + </a:t>
                </a:r>
                <a:r>
                  <a:rPr lang="en-US" i="1" dirty="0"/>
                  <a:t>c</a:t>
                </a:r>
              </a:p>
              <a:p>
                <a:r>
                  <a:rPr lang="en-US" i="1" dirty="0"/>
                  <a:t>Which variables do we already know?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  <a:blipFill>
                <a:blip r:embed="rId2"/>
                <a:stretch>
                  <a:fillRect l="-2118" t="-171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8B84CF3-031A-4A8E-84F5-8EEB4600A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203114"/>
            <a:ext cx="5490834" cy="5538879"/>
          </a:xfr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71943E5F-F98C-42A5-B4BD-42FC7BFEB030}"/>
              </a:ext>
            </a:extLst>
          </p:cNvPr>
          <p:cNvSpPr/>
          <p:nvPr/>
        </p:nvSpPr>
        <p:spPr>
          <a:xfrm rot="19531844">
            <a:off x="2296757" y="2906293"/>
            <a:ext cx="1255594" cy="464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5A3E45C-2CAE-4433-BD72-939B69F00DB5}"/>
              </a:ext>
            </a:extLst>
          </p:cNvPr>
          <p:cNvSpPr/>
          <p:nvPr/>
        </p:nvSpPr>
        <p:spPr>
          <a:xfrm>
            <a:off x="1228299" y="1514901"/>
            <a:ext cx="1433014" cy="4817660"/>
          </a:xfrm>
          <a:custGeom>
            <a:avLst/>
            <a:gdLst>
              <a:gd name="connsiteX0" fmla="*/ 0 w 1433014"/>
              <a:gd name="connsiteY0" fmla="*/ 0 h 4817660"/>
              <a:gd name="connsiteX1" fmla="*/ 382137 w 1433014"/>
              <a:gd name="connsiteY1" fmla="*/ 1392072 h 4817660"/>
              <a:gd name="connsiteX2" fmla="*/ 709683 w 1433014"/>
              <a:gd name="connsiteY2" fmla="*/ 1705971 h 4817660"/>
              <a:gd name="connsiteX3" fmla="*/ 1078173 w 1433014"/>
              <a:gd name="connsiteY3" fmla="*/ 2074460 h 4817660"/>
              <a:gd name="connsiteX4" fmla="*/ 1364776 w 1433014"/>
              <a:gd name="connsiteY4" fmla="*/ 3807726 h 4817660"/>
              <a:gd name="connsiteX5" fmla="*/ 1433014 w 1433014"/>
              <a:gd name="connsiteY5" fmla="*/ 4817660 h 4817660"/>
              <a:gd name="connsiteX6" fmla="*/ 1433014 w 1433014"/>
              <a:gd name="connsiteY6" fmla="*/ 4817660 h 4817660"/>
              <a:gd name="connsiteX7" fmla="*/ 1433014 w 1433014"/>
              <a:gd name="connsiteY7" fmla="*/ 4817660 h 48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3014" h="4817660">
                <a:moveTo>
                  <a:pt x="0" y="0"/>
                </a:moveTo>
                <a:cubicBezTo>
                  <a:pt x="131928" y="553872"/>
                  <a:pt x="263857" y="1107744"/>
                  <a:pt x="382137" y="1392072"/>
                </a:cubicBezTo>
                <a:cubicBezTo>
                  <a:pt x="500417" y="1676400"/>
                  <a:pt x="593677" y="1592240"/>
                  <a:pt x="709683" y="1705971"/>
                </a:cubicBezTo>
                <a:cubicBezTo>
                  <a:pt x="825689" y="1819702"/>
                  <a:pt x="968991" y="1724168"/>
                  <a:pt x="1078173" y="2074460"/>
                </a:cubicBezTo>
                <a:cubicBezTo>
                  <a:pt x="1187355" y="2424752"/>
                  <a:pt x="1305636" y="3350526"/>
                  <a:pt x="1364776" y="3807726"/>
                </a:cubicBezTo>
                <a:cubicBezTo>
                  <a:pt x="1423916" y="4264926"/>
                  <a:pt x="1433014" y="4817660"/>
                  <a:pt x="1433014" y="4817660"/>
                </a:cubicBezTo>
                <a:lnTo>
                  <a:pt x="1433014" y="4817660"/>
                </a:lnTo>
                <a:lnTo>
                  <a:pt x="1433014" y="4817660"/>
                </a:ln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3D717-D41A-40DD-816E-8EACD5C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and Vertical Shifts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F5602-06F1-4DE8-A8F4-2C0649EDA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rationale behind them</a:t>
            </a:r>
          </a:p>
        </p:txBody>
      </p:sp>
    </p:spTree>
    <p:extLst>
      <p:ext uri="{BB962C8B-B14F-4D97-AF65-F5344CB8AC3E}">
        <p14:creationId xmlns:p14="http://schemas.microsoft.com/office/powerpoint/2010/main" val="194407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096EE8-5A50-4FF7-AAF4-E2929D7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Graph Shifts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A9AF8-5A79-4EEA-AD68-7993C6868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B48FA8-04B7-4BAA-97D6-041DD592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8791" y="1835702"/>
            <a:ext cx="5181600" cy="4351338"/>
          </a:xfrm>
        </p:spPr>
        <p:txBody>
          <a:bodyPr/>
          <a:lstStyle/>
          <a:p>
            <a:r>
              <a:rPr lang="en-US" dirty="0"/>
              <a:t>The logic behind a horizontal shift,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), </a:t>
            </a:r>
            <a:r>
              <a:rPr lang="en-US" i="1" dirty="0"/>
              <a:t>a</a:t>
            </a:r>
            <a:r>
              <a:rPr lang="en-US" dirty="0"/>
              <a:t> units to the </a:t>
            </a:r>
            <a:r>
              <a:rPr lang="en-US" i="1" dirty="0"/>
              <a:t>left</a:t>
            </a:r>
            <a:r>
              <a:rPr lang="en-US" dirty="0"/>
              <a:t> is like so:</a:t>
            </a:r>
          </a:p>
          <a:p>
            <a:r>
              <a:rPr lang="en-US" dirty="0"/>
              <a:t>We shift the </a:t>
            </a:r>
            <a:r>
              <a:rPr lang="en-US" b="1" i="1" dirty="0"/>
              <a:t>coordinate axes </a:t>
            </a:r>
            <a:r>
              <a:rPr lang="en-US" i="1" dirty="0"/>
              <a:t>a</a:t>
            </a:r>
            <a:r>
              <a:rPr lang="en-US" b="1" i="1" dirty="0"/>
              <a:t> </a:t>
            </a:r>
            <a:r>
              <a:rPr lang="en-US" dirty="0"/>
              <a:t>units to 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.</a:t>
            </a:r>
          </a:p>
          <a:p>
            <a:r>
              <a:rPr lang="en-US" dirty="0"/>
              <a:t>This makes the graph shift </a:t>
            </a:r>
            <a:r>
              <a:rPr lang="en-US" i="1" dirty="0"/>
              <a:t>a</a:t>
            </a:r>
            <a:r>
              <a:rPr lang="en-US" dirty="0"/>
              <a:t> units to the </a:t>
            </a:r>
            <a:r>
              <a:rPr lang="en-US" b="1" dirty="0">
                <a:solidFill>
                  <a:srgbClr val="FF0000"/>
                </a:solidFill>
              </a:rPr>
              <a:t>left</a:t>
            </a:r>
            <a:r>
              <a:rPr lang="en-US" dirty="0"/>
              <a:t>.</a:t>
            </a:r>
          </a:p>
          <a:p>
            <a:r>
              <a:rPr lang="en-US" dirty="0"/>
              <a:t>Ex: Graph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+ 3)</a:t>
            </a:r>
            <a:r>
              <a:rPr lang="en-US" baseline="30000" dirty="0"/>
              <a:t>2</a:t>
            </a:r>
            <a:r>
              <a:rPr lang="en-US" dirty="0"/>
              <a:t> from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64AFE0-7B69-4984-ABE5-DBBFB355CF3A}"/>
              </a:ext>
            </a:extLst>
          </p:cNvPr>
          <p:cNvSpPr/>
          <p:nvPr/>
        </p:nvSpPr>
        <p:spPr>
          <a:xfrm>
            <a:off x="2478158" y="1989035"/>
            <a:ext cx="1656521" cy="2013123"/>
          </a:xfrm>
          <a:custGeom>
            <a:avLst/>
            <a:gdLst>
              <a:gd name="connsiteX0" fmla="*/ 0 w 1948069"/>
              <a:gd name="connsiteY0" fmla="*/ 0 h 1934819"/>
              <a:gd name="connsiteX1" fmla="*/ 1113183 w 1948069"/>
              <a:gd name="connsiteY1" fmla="*/ 1934818 h 1934819"/>
              <a:gd name="connsiteX2" fmla="*/ 1948069 w 1948069"/>
              <a:gd name="connsiteY2" fmla="*/ 13252 h 1934819"/>
              <a:gd name="connsiteX3" fmla="*/ 1948069 w 1948069"/>
              <a:gd name="connsiteY3" fmla="*/ 13252 h 193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069" h="1934819">
                <a:moveTo>
                  <a:pt x="0" y="0"/>
                </a:moveTo>
                <a:cubicBezTo>
                  <a:pt x="394252" y="966304"/>
                  <a:pt x="788505" y="1932609"/>
                  <a:pt x="1113183" y="1934818"/>
                </a:cubicBezTo>
                <a:cubicBezTo>
                  <a:pt x="1437861" y="1937027"/>
                  <a:pt x="1948069" y="13252"/>
                  <a:pt x="1948069" y="13252"/>
                </a:cubicBezTo>
                <a:lnTo>
                  <a:pt x="1948069" y="13252"/>
                </a:ln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CDC7443-6C39-4C7A-9300-F52D5D7898B3}"/>
              </a:ext>
            </a:extLst>
          </p:cNvPr>
          <p:cNvSpPr/>
          <p:nvPr/>
        </p:nvSpPr>
        <p:spPr>
          <a:xfrm>
            <a:off x="3253408" y="6187040"/>
            <a:ext cx="1550504" cy="2915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68A9CA-A574-4669-8D84-6EA263248817}"/>
              </a:ext>
            </a:extLst>
          </p:cNvPr>
          <p:cNvSpPr/>
          <p:nvPr/>
        </p:nvSpPr>
        <p:spPr>
          <a:xfrm rot="10800000">
            <a:off x="1702904" y="1562549"/>
            <a:ext cx="1550504" cy="2915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3.33333E-6 L 0.06549 0.0002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096EE8-5A50-4FF7-AAF4-E2929D7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Graph Shifts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A9AF8-5A79-4EEA-AD68-7993C6868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B48FA8-04B7-4BAA-97D6-041DD592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8791" y="1835702"/>
            <a:ext cx="5181600" cy="4351338"/>
          </a:xfrm>
        </p:spPr>
        <p:txBody>
          <a:bodyPr/>
          <a:lstStyle/>
          <a:p>
            <a:r>
              <a:rPr lang="en-US" dirty="0"/>
              <a:t>Likewise, the logic behind a horizontal shift,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a</a:t>
            </a:r>
            <a:r>
              <a:rPr lang="en-US" dirty="0"/>
              <a:t>), </a:t>
            </a:r>
            <a:r>
              <a:rPr lang="en-US" i="1" dirty="0"/>
              <a:t>a</a:t>
            </a:r>
            <a:r>
              <a:rPr lang="en-US" dirty="0"/>
              <a:t> units to the </a:t>
            </a:r>
            <a:r>
              <a:rPr lang="en-US" i="1" dirty="0"/>
              <a:t>right</a:t>
            </a:r>
            <a:r>
              <a:rPr lang="en-US" dirty="0"/>
              <a:t> is like so:</a:t>
            </a:r>
          </a:p>
          <a:p>
            <a:r>
              <a:rPr lang="en-US" dirty="0"/>
              <a:t>We shift the </a:t>
            </a:r>
            <a:r>
              <a:rPr lang="en-US" b="1" i="1" dirty="0"/>
              <a:t>coordinate axes </a:t>
            </a:r>
            <a:r>
              <a:rPr lang="en-US" i="1" dirty="0"/>
              <a:t>a</a:t>
            </a:r>
            <a:r>
              <a:rPr lang="en-US" b="1" i="1" dirty="0"/>
              <a:t> </a:t>
            </a:r>
            <a:r>
              <a:rPr lang="en-US" dirty="0"/>
              <a:t>units to the </a:t>
            </a:r>
            <a:r>
              <a:rPr lang="en-US" b="1" dirty="0">
                <a:solidFill>
                  <a:srgbClr val="FF0000"/>
                </a:solidFill>
              </a:rPr>
              <a:t>left</a:t>
            </a:r>
            <a:r>
              <a:rPr lang="en-US" dirty="0"/>
              <a:t>. (Hence the minus)</a:t>
            </a:r>
          </a:p>
          <a:p>
            <a:r>
              <a:rPr lang="en-US" dirty="0"/>
              <a:t>This makes the graph shift </a:t>
            </a:r>
            <a:r>
              <a:rPr lang="en-US" i="1" dirty="0"/>
              <a:t>a</a:t>
            </a:r>
            <a:r>
              <a:rPr lang="en-US" dirty="0"/>
              <a:t> units to 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.</a:t>
            </a:r>
          </a:p>
          <a:p>
            <a:r>
              <a:rPr lang="en-US" dirty="0"/>
              <a:t>Ex: Graph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</a:t>
            </a:r>
            <a:r>
              <a:rPr lang="en-US" i="1" dirty="0"/>
              <a:t>x </a:t>
            </a:r>
            <a:r>
              <a:rPr lang="en-US" dirty="0"/>
              <a:t>– 4)</a:t>
            </a:r>
            <a:r>
              <a:rPr lang="en-US" baseline="30000" dirty="0"/>
              <a:t>2</a:t>
            </a:r>
            <a:r>
              <a:rPr lang="en-US" dirty="0"/>
              <a:t> from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64AFE0-7B69-4984-ABE5-DBBFB355CF3A}"/>
              </a:ext>
            </a:extLst>
          </p:cNvPr>
          <p:cNvSpPr/>
          <p:nvPr/>
        </p:nvSpPr>
        <p:spPr>
          <a:xfrm>
            <a:off x="2478158" y="1989035"/>
            <a:ext cx="1656521" cy="2013123"/>
          </a:xfrm>
          <a:custGeom>
            <a:avLst/>
            <a:gdLst>
              <a:gd name="connsiteX0" fmla="*/ 0 w 1948069"/>
              <a:gd name="connsiteY0" fmla="*/ 0 h 1934819"/>
              <a:gd name="connsiteX1" fmla="*/ 1113183 w 1948069"/>
              <a:gd name="connsiteY1" fmla="*/ 1934818 h 1934819"/>
              <a:gd name="connsiteX2" fmla="*/ 1948069 w 1948069"/>
              <a:gd name="connsiteY2" fmla="*/ 13252 h 1934819"/>
              <a:gd name="connsiteX3" fmla="*/ 1948069 w 1948069"/>
              <a:gd name="connsiteY3" fmla="*/ 13252 h 193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069" h="1934819">
                <a:moveTo>
                  <a:pt x="0" y="0"/>
                </a:moveTo>
                <a:cubicBezTo>
                  <a:pt x="394252" y="966304"/>
                  <a:pt x="788505" y="1932609"/>
                  <a:pt x="1113183" y="1934818"/>
                </a:cubicBezTo>
                <a:cubicBezTo>
                  <a:pt x="1437861" y="1937027"/>
                  <a:pt x="1948069" y="13252"/>
                  <a:pt x="1948069" y="13252"/>
                </a:cubicBezTo>
                <a:lnTo>
                  <a:pt x="1948069" y="13252"/>
                </a:ln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CDC7443-6C39-4C7A-9300-F52D5D7898B3}"/>
              </a:ext>
            </a:extLst>
          </p:cNvPr>
          <p:cNvSpPr/>
          <p:nvPr/>
        </p:nvSpPr>
        <p:spPr>
          <a:xfrm rot="10800000">
            <a:off x="1755914" y="6311900"/>
            <a:ext cx="1550504" cy="2915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68A9CA-A574-4669-8D84-6EA263248817}"/>
              </a:ext>
            </a:extLst>
          </p:cNvPr>
          <p:cNvSpPr/>
          <p:nvPr/>
        </p:nvSpPr>
        <p:spPr>
          <a:xfrm>
            <a:off x="3306418" y="1530455"/>
            <a:ext cx="1550504" cy="2915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3.33333E-6 L -0.08997 0.0002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096EE8-5A50-4FF7-AAF4-E2929D7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Graph Shifts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A9AF8-5A79-4EEA-AD68-7993C6868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B48FA8-04B7-4BAA-97D6-041DD592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8791" y="569843"/>
            <a:ext cx="5181600" cy="5617197"/>
          </a:xfrm>
        </p:spPr>
        <p:txBody>
          <a:bodyPr>
            <a:normAutofit fontScale="92500"/>
          </a:bodyPr>
          <a:lstStyle/>
          <a:p>
            <a:r>
              <a:rPr lang="en-US" dirty="0"/>
              <a:t>A vertical shift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up </a:t>
            </a:r>
            <a:r>
              <a:rPr lang="en-US" i="1" dirty="0"/>
              <a:t>a</a:t>
            </a:r>
            <a:r>
              <a:rPr lang="en-US" dirty="0"/>
              <a:t> units is given by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+ </a:t>
            </a:r>
            <a:r>
              <a:rPr lang="en-US" i="1" dirty="0"/>
              <a:t>a</a:t>
            </a:r>
          </a:p>
          <a:p>
            <a:r>
              <a:rPr lang="en-US" dirty="0"/>
              <a:t>This is much more “intuitive” than the horizontal shift.</a:t>
            </a:r>
            <a:endParaRPr lang="en-US" baseline="30000" dirty="0"/>
          </a:p>
          <a:p>
            <a:r>
              <a:rPr lang="en-US" dirty="0"/>
              <a:t>This is a direct consequence of how we tend to write functions.</a:t>
            </a:r>
          </a:p>
          <a:p>
            <a:r>
              <a:rPr lang="en-US" dirty="0"/>
              <a:t>We could rewrite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+ </a:t>
            </a:r>
            <a:r>
              <a:rPr lang="en-US" i="1" dirty="0"/>
              <a:t>a </a:t>
            </a:r>
            <a:br>
              <a:rPr lang="en-US" i="1" dirty="0"/>
            </a:br>
            <a:r>
              <a:rPr lang="en-US" dirty="0"/>
              <a:t>as </a:t>
            </a:r>
            <a:r>
              <a:rPr lang="en-US" i="1" dirty="0"/>
              <a:t>y – a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This would shift the coordinate axes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units like before.</a:t>
            </a:r>
          </a:p>
          <a:p>
            <a:r>
              <a:rPr lang="en-US" dirty="0"/>
              <a:t>This would cause the graph to move </a:t>
            </a:r>
            <a:r>
              <a:rPr lang="en-US" b="1" dirty="0">
                <a:solidFill>
                  <a:srgbClr val="FF0000"/>
                </a:solidFill>
              </a:rPr>
              <a:t>up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units.</a:t>
            </a:r>
          </a:p>
          <a:p>
            <a:r>
              <a:rPr lang="en-US" dirty="0"/>
              <a:t>Ex: Graph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+ 3 from f(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64AFE0-7B69-4984-ABE5-DBBFB355CF3A}"/>
              </a:ext>
            </a:extLst>
          </p:cNvPr>
          <p:cNvSpPr/>
          <p:nvPr/>
        </p:nvSpPr>
        <p:spPr>
          <a:xfrm>
            <a:off x="2478158" y="1989035"/>
            <a:ext cx="1656521" cy="2013123"/>
          </a:xfrm>
          <a:custGeom>
            <a:avLst/>
            <a:gdLst>
              <a:gd name="connsiteX0" fmla="*/ 0 w 1948069"/>
              <a:gd name="connsiteY0" fmla="*/ 0 h 1934819"/>
              <a:gd name="connsiteX1" fmla="*/ 1113183 w 1948069"/>
              <a:gd name="connsiteY1" fmla="*/ 1934818 h 1934819"/>
              <a:gd name="connsiteX2" fmla="*/ 1948069 w 1948069"/>
              <a:gd name="connsiteY2" fmla="*/ 13252 h 1934819"/>
              <a:gd name="connsiteX3" fmla="*/ 1948069 w 1948069"/>
              <a:gd name="connsiteY3" fmla="*/ 13252 h 193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069" h="1934819">
                <a:moveTo>
                  <a:pt x="0" y="0"/>
                </a:moveTo>
                <a:cubicBezTo>
                  <a:pt x="394252" y="966304"/>
                  <a:pt x="788505" y="1932609"/>
                  <a:pt x="1113183" y="1934818"/>
                </a:cubicBezTo>
                <a:cubicBezTo>
                  <a:pt x="1437861" y="1937027"/>
                  <a:pt x="1948069" y="13252"/>
                  <a:pt x="1948069" y="13252"/>
                </a:cubicBezTo>
                <a:lnTo>
                  <a:pt x="1948069" y="13252"/>
                </a:ln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CDC7443-6C39-4C7A-9300-F52D5D7898B3}"/>
              </a:ext>
            </a:extLst>
          </p:cNvPr>
          <p:cNvSpPr/>
          <p:nvPr/>
        </p:nvSpPr>
        <p:spPr>
          <a:xfrm rot="5400000">
            <a:off x="351177" y="5048216"/>
            <a:ext cx="1550504" cy="2915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68A9CA-A574-4669-8D84-6EA263248817}"/>
              </a:ext>
            </a:extLst>
          </p:cNvPr>
          <p:cNvSpPr/>
          <p:nvPr/>
        </p:nvSpPr>
        <p:spPr>
          <a:xfrm rot="16200000">
            <a:off x="3785150" y="2849822"/>
            <a:ext cx="1550504" cy="2915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3.33333E-6 L 0 0.1201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096EE8-5A50-4FF7-AAF4-E2929D7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Graph Shifts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A9AF8-5A79-4EEA-AD68-7993C6868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3" y="1825625"/>
            <a:ext cx="4313594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B48FA8-04B7-4BAA-97D6-041DD592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8791" y="569843"/>
            <a:ext cx="5181600" cy="6288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Likewise, a vertical shift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down </a:t>
            </a:r>
            <a:r>
              <a:rPr lang="en-US" i="1" dirty="0"/>
              <a:t>a</a:t>
            </a:r>
            <a:r>
              <a:rPr lang="en-US" dirty="0"/>
              <a:t> units is given by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– </a:t>
            </a:r>
            <a:r>
              <a:rPr lang="en-US" i="1" dirty="0"/>
              <a:t>a</a:t>
            </a:r>
            <a:br>
              <a:rPr lang="en-US" i="1" dirty="0"/>
            </a:br>
            <a:r>
              <a:rPr lang="en-US" dirty="0"/>
              <a:t> </a:t>
            </a:r>
            <a:endParaRPr lang="en-US" i="1" dirty="0"/>
          </a:p>
          <a:p>
            <a:r>
              <a:rPr lang="en-US" dirty="0"/>
              <a:t>Again, we could rewrite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– </a:t>
            </a:r>
            <a:r>
              <a:rPr lang="en-US" i="1" dirty="0"/>
              <a:t>a </a:t>
            </a:r>
            <a:br>
              <a:rPr lang="en-US" i="1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y </a:t>
            </a:r>
            <a:r>
              <a:rPr lang="en-US" dirty="0"/>
              <a:t>+</a:t>
            </a:r>
            <a:r>
              <a:rPr lang="en-US" i="1" dirty="0"/>
              <a:t> a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would shift the coordinate axes </a:t>
            </a:r>
            <a:r>
              <a:rPr lang="en-US" b="1" dirty="0">
                <a:solidFill>
                  <a:srgbClr val="FF0000"/>
                </a:solidFill>
              </a:rPr>
              <a:t>up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units.</a:t>
            </a:r>
          </a:p>
          <a:p>
            <a:r>
              <a:rPr lang="en-US" dirty="0"/>
              <a:t>This would cause the graph to move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units.</a:t>
            </a:r>
          </a:p>
          <a:p>
            <a:r>
              <a:rPr lang="en-US" dirty="0"/>
              <a:t>Ex: Graph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– 5 from </a:t>
            </a:r>
            <a:br>
              <a:rPr lang="en-US" dirty="0"/>
            </a:br>
            <a:r>
              <a:rPr lang="en-US" dirty="0"/>
              <a:t>	f(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64AFE0-7B69-4984-ABE5-DBBFB355CF3A}"/>
              </a:ext>
            </a:extLst>
          </p:cNvPr>
          <p:cNvSpPr/>
          <p:nvPr/>
        </p:nvSpPr>
        <p:spPr>
          <a:xfrm>
            <a:off x="2478158" y="1989035"/>
            <a:ext cx="1656521" cy="2013123"/>
          </a:xfrm>
          <a:custGeom>
            <a:avLst/>
            <a:gdLst>
              <a:gd name="connsiteX0" fmla="*/ 0 w 1948069"/>
              <a:gd name="connsiteY0" fmla="*/ 0 h 1934819"/>
              <a:gd name="connsiteX1" fmla="*/ 1113183 w 1948069"/>
              <a:gd name="connsiteY1" fmla="*/ 1934818 h 1934819"/>
              <a:gd name="connsiteX2" fmla="*/ 1948069 w 1948069"/>
              <a:gd name="connsiteY2" fmla="*/ 13252 h 1934819"/>
              <a:gd name="connsiteX3" fmla="*/ 1948069 w 1948069"/>
              <a:gd name="connsiteY3" fmla="*/ 13252 h 193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069" h="1934819">
                <a:moveTo>
                  <a:pt x="0" y="0"/>
                </a:moveTo>
                <a:cubicBezTo>
                  <a:pt x="394252" y="966304"/>
                  <a:pt x="788505" y="1932609"/>
                  <a:pt x="1113183" y="1934818"/>
                </a:cubicBezTo>
                <a:cubicBezTo>
                  <a:pt x="1437861" y="1937027"/>
                  <a:pt x="1948069" y="13252"/>
                  <a:pt x="1948069" y="13252"/>
                </a:cubicBezTo>
                <a:lnTo>
                  <a:pt x="1948069" y="13252"/>
                </a:ln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CDC7443-6C39-4C7A-9300-F52D5D7898B3}"/>
              </a:ext>
            </a:extLst>
          </p:cNvPr>
          <p:cNvSpPr/>
          <p:nvPr/>
        </p:nvSpPr>
        <p:spPr>
          <a:xfrm rot="16200000">
            <a:off x="351177" y="2849822"/>
            <a:ext cx="1550504" cy="2915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68A9CA-A574-4669-8D84-6EA263248817}"/>
              </a:ext>
            </a:extLst>
          </p:cNvPr>
          <p:cNvSpPr/>
          <p:nvPr/>
        </p:nvSpPr>
        <p:spPr>
          <a:xfrm rot="5400000">
            <a:off x="3785150" y="4956918"/>
            <a:ext cx="1550504" cy="2915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3.33333E-6 L 0 -0.1988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A1E-818D-4614-B6DB-29C4A4E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the equation </a:t>
                </a:r>
                <a:br>
                  <a:rPr lang="en-US" dirty="0"/>
                </a:b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</m:oMath>
                </a14:m>
                <a:r>
                  <a:rPr lang="en-US" dirty="0"/>
                  <a:t> given that its parent function is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+ 2 signifies the graph moves to the left 2 units.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  <a:blipFill>
                <a:blip r:embed="rId2"/>
                <a:stretch>
                  <a:fillRect l="-2118" t="-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8B84CF3-031A-4A8E-84F5-8EEB4600A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203114"/>
            <a:ext cx="5490834" cy="5538879"/>
          </a:xfr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D3150A-9CF0-4AD3-AB1C-F4ACFC5736CE}"/>
              </a:ext>
            </a:extLst>
          </p:cNvPr>
          <p:cNvSpPr/>
          <p:nvPr/>
        </p:nvSpPr>
        <p:spPr>
          <a:xfrm>
            <a:off x="3330054" y="3138985"/>
            <a:ext cx="2456597" cy="791570"/>
          </a:xfrm>
          <a:custGeom>
            <a:avLst/>
            <a:gdLst>
              <a:gd name="connsiteX0" fmla="*/ 0 w 2456597"/>
              <a:gd name="connsiteY0" fmla="*/ 791570 h 791570"/>
              <a:gd name="connsiteX1" fmla="*/ 341194 w 2456597"/>
              <a:gd name="connsiteY1" fmla="*/ 464024 h 791570"/>
              <a:gd name="connsiteX2" fmla="*/ 1392071 w 2456597"/>
              <a:gd name="connsiteY2" fmla="*/ 95534 h 791570"/>
              <a:gd name="connsiteX3" fmla="*/ 2456597 w 2456597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7" h="791570">
                <a:moveTo>
                  <a:pt x="0" y="791570"/>
                </a:moveTo>
                <a:cubicBezTo>
                  <a:pt x="54591" y="685800"/>
                  <a:pt x="109182" y="580030"/>
                  <a:pt x="341194" y="464024"/>
                </a:cubicBezTo>
                <a:cubicBezTo>
                  <a:pt x="573206" y="348018"/>
                  <a:pt x="1039504" y="172871"/>
                  <a:pt x="1392071" y="95534"/>
                </a:cubicBezTo>
                <a:cubicBezTo>
                  <a:pt x="1744638" y="18197"/>
                  <a:pt x="2100617" y="9098"/>
                  <a:pt x="2456597" y="0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05586 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A1E-818D-4614-B6DB-29C4A4E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the equation </a:t>
                </a:r>
                <a:br>
                  <a:rPr lang="en-US" dirty="0"/>
                </a:b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given that its parent function is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 inside the square root signifies the graph moves to the right 1 units.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outside the square root signifies that the graph moves up 2 units.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FBF21A-AB27-4270-809B-8029A9DF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682388"/>
                <a:ext cx="5181600" cy="6059605"/>
              </a:xfrm>
              <a:blipFill>
                <a:blip r:embed="rId2"/>
                <a:stretch>
                  <a:fillRect l="-2118" t="-1710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8B84CF3-031A-4A8E-84F5-8EEB4600A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203114"/>
            <a:ext cx="5490834" cy="5538879"/>
          </a:xfr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D3150A-9CF0-4AD3-AB1C-F4ACFC5736CE}"/>
              </a:ext>
            </a:extLst>
          </p:cNvPr>
          <p:cNvSpPr/>
          <p:nvPr/>
        </p:nvSpPr>
        <p:spPr>
          <a:xfrm>
            <a:off x="3330054" y="3138985"/>
            <a:ext cx="2456597" cy="791570"/>
          </a:xfrm>
          <a:custGeom>
            <a:avLst/>
            <a:gdLst>
              <a:gd name="connsiteX0" fmla="*/ 0 w 2456597"/>
              <a:gd name="connsiteY0" fmla="*/ 791570 h 791570"/>
              <a:gd name="connsiteX1" fmla="*/ 341194 w 2456597"/>
              <a:gd name="connsiteY1" fmla="*/ 464024 h 791570"/>
              <a:gd name="connsiteX2" fmla="*/ 1392071 w 2456597"/>
              <a:gd name="connsiteY2" fmla="*/ 95534 h 791570"/>
              <a:gd name="connsiteX3" fmla="*/ 2456597 w 2456597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7" h="791570">
                <a:moveTo>
                  <a:pt x="0" y="791570"/>
                </a:moveTo>
                <a:cubicBezTo>
                  <a:pt x="54591" y="685800"/>
                  <a:pt x="109182" y="580030"/>
                  <a:pt x="341194" y="464024"/>
                </a:cubicBezTo>
                <a:cubicBezTo>
                  <a:pt x="573206" y="348018"/>
                  <a:pt x="1039504" y="172871"/>
                  <a:pt x="1392071" y="95534"/>
                </a:cubicBezTo>
                <a:cubicBezTo>
                  <a:pt x="1744638" y="18197"/>
                  <a:pt x="2100617" y="9098"/>
                  <a:pt x="2456597" y="0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02916 -0.09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828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1.3 - Graphing Techniques: Transformations</vt:lpstr>
      <vt:lpstr>Horizontal and Vertical Shifts</vt:lpstr>
      <vt:lpstr>Horizontal and Vertical Shifts</vt:lpstr>
      <vt:lpstr>Horizontal Graph Shifts</vt:lpstr>
      <vt:lpstr>Horizontal Graph Shifts</vt:lpstr>
      <vt:lpstr>Vertical Graph Shifts</vt:lpstr>
      <vt:lpstr>Vertical Graph Shifts</vt:lpstr>
      <vt:lpstr>Examples</vt:lpstr>
      <vt:lpstr>Examples</vt:lpstr>
      <vt:lpstr>Examples</vt:lpstr>
      <vt:lpstr>Reflection About The Axes</vt:lpstr>
      <vt:lpstr>Reflection About The x-axis</vt:lpstr>
      <vt:lpstr>Reflection About The x-axis</vt:lpstr>
      <vt:lpstr>Reflection About The x-axis</vt:lpstr>
      <vt:lpstr>Reflection About The y-axis.</vt:lpstr>
      <vt:lpstr>Reflection About The y-axis.</vt:lpstr>
      <vt:lpstr>Graph Stretching and Compression</vt:lpstr>
      <vt:lpstr>Graph Compression and Stretching</vt:lpstr>
      <vt:lpstr>Graph Compression and Stretching</vt:lpstr>
      <vt:lpstr>Horizontal Compression</vt:lpstr>
      <vt:lpstr>Horizontal Stretch</vt:lpstr>
      <vt:lpstr>Vertical Compression</vt:lpstr>
      <vt:lpstr>Vertical Stretch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Brito</dc:creator>
  <cp:lastModifiedBy>Casey Brito</cp:lastModifiedBy>
  <cp:revision>33</cp:revision>
  <dcterms:created xsi:type="dcterms:W3CDTF">2017-09-13T03:12:40Z</dcterms:created>
  <dcterms:modified xsi:type="dcterms:W3CDTF">2018-02-02T16:46:30Z</dcterms:modified>
</cp:coreProperties>
</file>