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9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DFA6E1DE-080E-450D-B40C-57BA695CC000}"/>
    <pc:docChg chg="modSld">
      <pc:chgData name="Brito, Casey" userId="ee5f6a09-792e-4435-82b3-e58ee59be0b7" providerId="ADAL" clId="{DFA6E1DE-080E-450D-B40C-57BA695CC000}" dt="2018-05-02T04:27:08.402" v="123" actId="20577"/>
      <pc:docMkLst>
        <pc:docMk/>
      </pc:docMkLst>
      <pc:sldChg chg="modSp">
        <pc:chgData name="Brito, Casey" userId="ee5f6a09-792e-4435-82b3-e58ee59be0b7" providerId="ADAL" clId="{DFA6E1DE-080E-450D-B40C-57BA695CC000}" dt="2018-05-02T04:27:08.402" v="123" actId="20577"/>
        <pc:sldMkLst>
          <pc:docMk/>
          <pc:sldMk cId="952791482" sldId="279"/>
        </pc:sldMkLst>
        <pc:spChg chg="mod">
          <ac:chgData name="Brito, Casey" userId="ee5f6a09-792e-4435-82b3-e58ee59be0b7" providerId="ADAL" clId="{DFA6E1DE-080E-450D-B40C-57BA695CC000}" dt="2018-05-02T04:27:08.402" v="123" actId="20577"/>
          <ac:spMkLst>
            <pc:docMk/>
            <pc:sldMk cId="952791482" sldId="279"/>
            <ac:spMk id="37" creationId="{20F4AEF9-D184-4BA3-B080-9FA2FCA4D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750-79BC-422D-ACB5-A0C0E4232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800D4-2050-4E04-A69C-12D2E053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33DA-6B1A-47E7-B006-6CBF9E09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8FF8-F713-4D1F-AE7B-0B40589B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62-6C1D-4852-818A-1B00B0A0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74E-3F33-411B-8518-3648B941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DF5C-B470-4FBC-9055-ACA881A1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B412-5E19-4A5D-B6A3-DCC7CEA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08B1-5098-4042-A50D-EDEA7EFF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051-6544-47EB-BE36-78CB933B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F788A-4D3A-4318-A39D-680758EA5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12EB-447E-4472-80A0-35AA61AC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08E7-EE40-46C7-A0EB-906248DD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83F5-1E6D-492B-94E3-CEAE1CD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57A8-16D9-43E0-825B-0638BB71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A55A-95D7-432E-BD17-C260EA3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DDFA-F448-4006-90DF-4884943A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B598-714F-4BE4-87AB-ADE1D1A7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E9EA-44ED-4B70-8BD6-270C5CB0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314C-5159-4B9C-B46D-7F2638A1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E32-FF6A-404D-A52D-4ECD271C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B8BF-8DA0-490B-B972-80C343B5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17C5-B3C9-430C-815E-B6E42E90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F6C8-040B-4AD9-A1D7-4F3A21BA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A4F0-DE49-4F35-95FA-1D3FA9F5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DDBC-D4FE-48E9-B831-E9B748F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362F-BDC2-4C32-8DAE-8E64048B7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C5173-48AC-40C1-A029-40B5D00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7F81-504C-497A-9320-34E1A93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A4D1E-2764-4588-A003-4FC7D5B6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7F05-F376-43C9-A0A0-975D9DE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C7F4-4935-49D8-B91B-F28DCC13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D6A2-F6CD-45B3-91D3-2F947DF0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39AD2-74DB-438B-9676-A25F0885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13062-6575-4E68-A356-572F8FE78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030DF-B174-4C42-B05F-81A3A4286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3CE7B-0CFC-4EA2-BEB7-12F0245B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3B135-C112-45DD-BBC7-74EB5B7B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3F83-C74C-4A1D-BAFA-398A2A9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40E-832C-4219-A8BD-0749299D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508F3-F483-4077-AF56-DC602497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408A-3F04-4E4A-988E-13A51F01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2705-2406-40F7-B978-1938E681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6354-F35A-4D7C-A02D-D1F5658E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60573-4E2B-429B-B3D9-20A2B57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9D11-2C80-472F-B792-6D79997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C4C6-6B19-4C7B-A195-F24F586A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9EBA-17FA-486E-A758-E29FFAD1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5DC3-98B4-4CDB-AA03-34C179E86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7ADA-F585-4380-B620-0D0353FB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C5C27-6C64-4F65-8874-169B2A72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DA0E-A79B-41A8-AF23-30BA13EB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10C-10D4-4B95-9C53-4EB2BF6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20E55-CC10-4DAA-9FDC-084385933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0AD1C-5F23-48C6-BCF2-36B4F7E3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7846-E588-41F7-94A6-E8362306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7F6D-5BDF-4834-B37D-57D4951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790BE-70FC-4B10-AAF1-8BEB924C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37FC4-A943-446B-B967-7B1817D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5AA8-C10B-4146-8B5C-01626093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FCC4-11BD-4570-910F-F57222A25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D4FF-20ED-4F55-AAE4-98399E9AE4C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0A0E-97D8-4D5D-A728-47292DC2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E76C-BC5D-4152-AE4D-74582B21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5E34-A8C0-47D2-A164-2A42FBEB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10.2: Arithmetic Sequences and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5D5-3784-479F-A0AE-2C74022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8255"/>
            <a:ext cx="10515600" cy="1325563"/>
          </a:xfrm>
        </p:spPr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</p:spPr>
            <p:txBody>
              <a:bodyPr/>
              <a:lstStyle/>
              <a:p>
                <a:r>
                  <a:rPr lang="en-US" dirty="0"/>
                  <a:t>An arithmetic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sequence such that the difference between each term is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 4,  7,  10,  13,  16,  19,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  <a:blipFill>
                <a:blip r:embed="rId2"/>
                <a:stretch>
                  <a:fillRect l="-1779" t="-2244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6E7EF5-0B7E-41A8-8127-E7FE60540A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/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6CC240-D2B1-4F35-8EE5-ABC681828E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99931" y="298011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7A032-9211-4E2D-95E4-EB9CE10C7F3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40125" y="298938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/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079C0-AF6E-45BE-8961-6A4698C3FEE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11253" y="298938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6D899E-B4B0-4947-89C0-B3044D65858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851447" y="299864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/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9ADD6-C8CE-4D64-802F-76E7B95A3C0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22575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09FC14-AB7D-427F-B0A2-7E4C672E572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362769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/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DAE7A-79A4-430F-ABE5-6C1638642CA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660649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C77E6C-E10C-4B2B-A872-8D925F82449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900843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/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164061-8851-4EFB-9CD4-EF09060E63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44157" y="300791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BCB06A-FE39-408B-A9A5-1173CEFFF22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484351" y="301717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/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39E2D-04B3-42F0-BECC-0F8F1739B08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902495" y="301717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770-B6F8-4805-8006-70D6A0A2690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142689" y="302644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057C18-A659-4351-98F2-D15478170F48}"/>
              </a:ext>
            </a:extLst>
          </p:cNvPr>
          <p:cNvCxnSpPr/>
          <p:nvPr/>
        </p:nvCxnSpPr>
        <p:spPr>
          <a:xfrm>
            <a:off x="6467061" y="221382"/>
            <a:ext cx="0" cy="3379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/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723AC8-2ED3-4EB0-91AD-FA87815B2999}"/>
                  </a:ext>
                </a:extLst>
              </p:cNvPr>
              <p:cNvSpPr txBox="1"/>
              <p:nvPr/>
            </p:nvSpPr>
            <p:spPr>
              <a:xfrm>
                <a:off x="6935896" y="334106"/>
                <a:ext cx="44255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General formula for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err="1"/>
                  <a:t>th</a:t>
                </a:r>
                <a:r>
                  <a:rPr lang="en-US" sz="2400" b="1" dirty="0"/>
                  <a:t> term</a:t>
                </a:r>
                <a:br>
                  <a:rPr lang="en-US" sz="2400" b="1" dirty="0"/>
                </a:br>
                <a:r>
                  <a:rPr lang="en-US" sz="2400" b="1" dirty="0"/>
                  <a:t>of an arithmetic sequence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723AC8-2ED3-4EB0-91AD-FA87815B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96" y="334106"/>
                <a:ext cx="4425571" cy="830997"/>
              </a:xfrm>
              <a:prstGeom prst="rect">
                <a:avLst/>
              </a:prstGeom>
              <a:blipFill>
                <a:blip r:embed="rId10"/>
                <a:stretch>
                  <a:fillRect l="-1653" t="-5882" r="-151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6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7" grpId="0"/>
      <p:bldP spid="20" grpId="0"/>
      <p:bldP spid="23" grpId="0"/>
      <p:bldP spid="26" grpId="0"/>
      <p:bldP spid="29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5D5-3784-479F-A0AE-2C74022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8255"/>
            <a:ext cx="10515600" cy="1325563"/>
          </a:xfrm>
        </p:spPr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</p:spPr>
            <p:txBody>
              <a:bodyPr/>
              <a:lstStyle/>
              <a:p>
                <a:r>
                  <a:rPr lang="en-US" dirty="0"/>
                  <a:t>An arithmetic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sequence such that the difference between each term is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 4,  7,  10,  13,  16,  19,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  <a:blipFill>
                <a:blip r:embed="rId2"/>
                <a:stretch>
                  <a:fillRect l="-1779" t="-2244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6E7EF5-0B7E-41A8-8127-E7FE60540A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/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6CC240-D2B1-4F35-8EE5-ABC681828E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99931" y="298011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7A032-9211-4E2D-95E4-EB9CE10C7F3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40125" y="298938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/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079C0-AF6E-45BE-8961-6A4698C3FEE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11253" y="298938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6D899E-B4B0-4947-89C0-B3044D65858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851447" y="299864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/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9ADD6-C8CE-4D64-802F-76E7B95A3C0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22575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09FC14-AB7D-427F-B0A2-7E4C672E572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362769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/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DAE7A-79A4-430F-ABE5-6C1638642CA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660649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C77E6C-E10C-4B2B-A872-8D925F82449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900843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/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164061-8851-4EFB-9CD4-EF09060E63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44157" y="300791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BCB06A-FE39-408B-A9A5-1173CEFFF22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484351" y="301717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/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39E2D-04B3-42F0-BECC-0F8F1739B08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902495" y="301717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770-B6F8-4805-8006-70D6A0A2690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142689" y="302644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057C18-A659-4351-98F2-D15478170F48}"/>
              </a:ext>
            </a:extLst>
          </p:cNvPr>
          <p:cNvCxnSpPr/>
          <p:nvPr/>
        </p:nvCxnSpPr>
        <p:spPr>
          <a:xfrm>
            <a:off x="6467061" y="221382"/>
            <a:ext cx="0" cy="3379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/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2723AC8-2ED3-4EB0-91AD-FA87815B2999}"/>
              </a:ext>
            </a:extLst>
          </p:cNvPr>
          <p:cNvSpPr txBox="1"/>
          <p:nvPr/>
        </p:nvSpPr>
        <p:spPr>
          <a:xfrm>
            <a:off x="7560202" y="334106"/>
            <a:ext cx="3176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General formula for </a:t>
            </a:r>
            <a:br>
              <a:rPr lang="en-US" sz="2400" b="1" dirty="0"/>
            </a:br>
            <a:r>
              <a:rPr lang="en-US" sz="2400" b="1" dirty="0"/>
              <a:t>an arithmetic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C9F11-1B07-4C73-ABB2-0B9195D9E714}"/>
                  </a:ext>
                </a:extLst>
              </p:cNvPr>
              <p:cNvSpPr txBox="1"/>
              <p:nvPr/>
            </p:nvSpPr>
            <p:spPr>
              <a:xfrm>
                <a:off x="175591" y="4052557"/>
                <a:ext cx="45370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a formula for the arithmetic sequence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7, 2, −3, −8, 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C9F11-1B07-4C73-ABB2-0B9195D9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" y="4052557"/>
                <a:ext cx="4537076" cy="646331"/>
              </a:xfrm>
              <a:prstGeom prst="rect">
                <a:avLst/>
              </a:prstGeom>
              <a:blipFill>
                <a:blip r:embed="rId10"/>
                <a:stretch>
                  <a:fillRect l="-1210" t="-5660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BC130B-D9D9-43FE-BB48-6EE9E5F837BE}"/>
                  </a:ext>
                </a:extLst>
              </p:cNvPr>
              <p:cNvSpPr txBox="1"/>
              <p:nvPr/>
            </p:nvSpPr>
            <p:spPr>
              <a:xfrm>
                <a:off x="6523382" y="4052557"/>
                <a:ext cx="48008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10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term of the arithmetic sequence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3, 10, 17, 24, 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BC130B-D9D9-43FE-BB48-6EE9E5F8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82" y="4052557"/>
                <a:ext cx="4800801" cy="646331"/>
              </a:xfrm>
              <a:prstGeom prst="rect">
                <a:avLst/>
              </a:prstGeom>
              <a:blipFill>
                <a:blip r:embed="rId11"/>
                <a:stretch>
                  <a:fillRect l="-1015" t="-5660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5D5-3784-479F-A0AE-2C74022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8255"/>
            <a:ext cx="10515600" cy="1325563"/>
          </a:xfrm>
        </p:spPr>
        <p:txBody>
          <a:bodyPr/>
          <a:lstStyle/>
          <a:p>
            <a:r>
              <a:rPr lang="en-US" dirty="0"/>
              <a:t>Arithmetic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</p:spPr>
            <p:txBody>
              <a:bodyPr/>
              <a:lstStyle/>
              <a:p>
                <a:r>
                  <a:rPr lang="en-US" dirty="0"/>
                  <a:t>An arithmetic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a sequence such that the difference between each term is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 4,  7,  10,  13,  16,  19,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91" y="1253331"/>
                <a:ext cx="6172200" cy="4351338"/>
              </a:xfrm>
              <a:blipFill>
                <a:blip r:embed="rId2"/>
                <a:stretch>
                  <a:fillRect l="-1779" t="-2244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6E7EF5-0B7E-41A8-8127-E7FE60540A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/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C2AC9F-EBE3-4914-A8A1-FB8074A1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5" y="3286627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6CC240-D2B1-4F35-8EE5-ABC681828E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99931" y="298011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7A032-9211-4E2D-95E4-EB9CE10C7F3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40125" y="298938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/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091C1-B094-4F0E-8D17-E824F1DD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77" y="32958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079C0-AF6E-45BE-8961-6A4698C3FEE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11253" y="298938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6D899E-B4B0-4947-89C0-B3044D65858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851447" y="299864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/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828426-558E-4FB7-97BA-DE511F4B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99" y="3305157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9ADD6-C8CE-4D64-802F-76E7B95A3C0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22575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09FC14-AB7D-427F-B0A2-7E4C672E572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362769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/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52178-1B76-46A9-A92A-DBB371A6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73" y="330515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DAE7A-79A4-430F-ABE5-6C1638642CA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660649" y="299864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C77E6C-E10C-4B2B-A872-8D925F82449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900843" y="300791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/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5F3C51-444C-472E-94B3-8F32B6E4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81" y="3314422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164061-8851-4EFB-9CD4-EF09060E63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44157" y="3007914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BCB06A-FE39-408B-A9A5-1173CEFFF22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484351" y="3017179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/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B22B8-409D-4BDE-8313-F2737BDA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19" y="3323687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39E2D-04B3-42F0-BECC-0F8F1739B08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902495" y="3017179"/>
            <a:ext cx="240194" cy="306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910770-B6F8-4805-8006-70D6A0A2690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142689" y="3026444"/>
            <a:ext cx="240193" cy="29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057C18-A659-4351-98F2-D15478170F48}"/>
              </a:ext>
            </a:extLst>
          </p:cNvPr>
          <p:cNvCxnSpPr/>
          <p:nvPr/>
        </p:nvCxnSpPr>
        <p:spPr>
          <a:xfrm>
            <a:off x="6467061" y="221382"/>
            <a:ext cx="0" cy="3379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/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62" y="1682887"/>
                <a:ext cx="4399666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2723AC8-2ED3-4EB0-91AD-FA87815B2999}"/>
              </a:ext>
            </a:extLst>
          </p:cNvPr>
          <p:cNvSpPr txBox="1"/>
          <p:nvPr/>
        </p:nvSpPr>
        <p:spPr>
          <a:xfrm>
            <a:off x="7560202" y="334106"/>
            <a:ext cx="3176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General formula for </a:t>
            </a:r>
            <a:br>
              <a:rPr lang="en-US" sz="2400" b="1" dirty="0"/>
            </a:br>
            <a:r>
              <a:rPr lang="en-US" sz="2400" b="1" dirty="0"/>
              <a:t>an arithmetic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C9F11-1B07-4C73-ABB2-0B9195D9E714}"/>
              </a:ext>
            </a:extLst>
          </p:cNvPr>
          <p:cNvSpPr txBox="1"/>
          <p:nvPr/>
        </p:nvSpPr>
        <p:spPr>
          <a:xfrm>
            <a:off x="175591" y="40525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F4AEF9-D184-4BA3-B080-9FA2FCA4DD7F}"/>
              </a:ext>
            </a:extLst>
          </p:cNvPr>
          <p:cNvSpPr txBox="1"/>
          <p:nvPr/>
        </p:nvSpPr>
        <p:spPr>
          <a:xfrm>
            <a:off x="175591" y="4052557"/>
            <a:ext cx="5943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Ex) Colin graduated with a BS in Biology in December 2017.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 starts a new job in 2018 that initially pays $28,000 his first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year, and he will receive a raise of $1,500 for each successive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year he works there. How much will he </a:t>
            </a:r>
            <a:r>
              <a:rPr lang="en-US">
                <a:solidFill>
                  <a:schemeClr val="bg1"/>
                </a:solidFill>
              </a:rPr>
              <a:t>be making in 2025?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5D5-3784-479F-A0AE-2C74022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8255"/>
            <a:ext cx="10515600" cy="1325563"/>
          </a:xfrm>
        </p:spPr>
        <p:txBody>
          <a:bodyPr/>
          <a:lstStyle/>
          <a:p>
            <a:r>
              <a:rPr lang="en-US" dirty="0"/>
              <a:t>Arithmetic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3331"/>
                <a:ext cx="6132415" cy="4351338"/>
              </a:xfrm>
            </p:spPr>
            <p:txBody>
              <a:bodyPr/>
              <a:lstStyle/>
              <a:p>
                <a:r>
                  <a:rPr lang="en-US" dirty="0"/>
                  <a:t>An arithmetic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 series that uses an arithmetic sequence as its formula.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3331"/>
                <a:ext cx="6132415" cy="4351338"/>
              </a:xfrm>
              <a:blipFill>
                <a:blip r:embed="rId2"/>
                <a:stretch>
                  <a:fillRect l="-178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6E7EF5-0B7E-41A8-8127-E7FE60540A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/>
              <p:nvPr/>
            </p:nvSpPr>
            <p:spPr>
              <a:xfrm>
                <a:off x="7096566" y="637778"/>
                <a:ext cx="43996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66" y="637778"/>
                <a:ext cx="43996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2723AC8-2ED3-4EB0-91AD-FA87815B2999}"/>
              </a:ext>
            </a:extLst>
          </p:cNvPr>
          <p:cNvSpPr txBox="1"/>
          <p:nvPr/>
        </p:nvSpPr>
        <p:spPr>
          <a:xfrm>
            <a:off x="8650918" y="176113"/>
            <a:ext cx="99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C9F11-1B07-4C73-ABB2-0B9195D9E714}"/>
                  </a:ext>
                </a:extLst>
              </p:cNvPr>
              <p:cNvSpPr txBox="1"/>
              <p:nvPr/>
            </p:nvSpPr>
            <p:spPr>
              <a:xfrm>
                <a:off x="6467061" y="4052557"/>
                <a:ext cx="3653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arithmetic series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1+3+5+7+⋯+31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C9F11-1B07-4C73-ABB2-0B9195D9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61" y="4052557"/>
                <a:ext cx="3653949" cy="646331"/>
              </a:xfrm>
              <a:prstGeom prst="rect">
                <a:avLst/>
              </a:prstGeom>
              <a:blipFill>
                <a:blip r:embed="rId4"/>
                <a:stretch>
                  <a:fillRect l="-1503" t="-5660" r="-5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BD4AA8-0CB8-4872-95A4-99BF7DAC09A0}"/>
              </a:ext>
            </a:extLst>
          </p:cNvPr>
          <p:cNvCxnSpPr/>
          <p:nvPr/>
        </p:nvCxnSpPr>
        <p:spPr>
          <a:xfrm>
            <a:off x="6467061" y="221382"/>
            <a:ext cx="0" cy="3379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45397-1086-4D59-8CFB-E4A9823C1190}"/>
                  </a:ext>
                </a:extLst>
              </p:cNvPr>
              <p:cNvSpPr txBox="1"/>
              <p:nvPr/>
            </p:nvSpPr>
            <p:spPr>
              <a:xfrm>
                <a:off x="6652663" y="2100208"/>
                <a:ext cx="5539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Oftentimes, you will need to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when computing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sum of a series.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45397-1086-4D59-8CFB-E4A9823C1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663" y="2100208"/>
                <a:ext cx="5539337" cy="646331"/>
              </a:xfrm>
              <a:prstGeom prst="rect">
                <a:avLst/>
              </a:prstGeom>
              <a:blipFill>
                <a:blip r:embed="rId5"/>
                <a:stretch>
                  <a:fillRect l="-880" t="-5660" r="-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5D5-3784-479F-A0AE-2C74022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8255"/>
            <a:ext cx="10515600" cy="1325563"/>
          </a:xfrm>
        </p:spPr>
        <p:txBody>
          <a:bodyPr/>
          <a:lstStyle/>
          <a:p>
            <a:r>
              <a:rPr lang="en-US" dirty="0"/>
              <a:t>Arithmetic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3331"/>
                <a:ext cx="6132415" cy="4351338"/>
              </a:xfrm>
            </p:spPr>
            <p:txBody>
              <a:bodyPr/>
              <a:lstStyle/>
              <a:p>
                <a:r>
                  <a:rPr lang="en-US" dirty="0"/>
                  <a:t>An arithmetic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 series that uses an arithmetic sequence as its formula.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78FB-1E36-43CD-A369-0B0F249C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3331"/>
                <a:ext cx="6132415" cy="4351338"/>
              </a:xfrm>
              <a:blipFill>
                <a:blip r:embed="rId2"/>
                <a:stretch>
                  <a:fillRect l="-178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6E7EF5-0B7E-41A8-8127-E7FE60540A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/>
              <p:nvPr/>
            </p:nvSpPr>
            <p:spPr>
              <a:xfrm>
                <a:off x="7096566" y="637778"/>
                <a:ext cx="43996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2F51D4-0C6E-4410-8550-8EF9B396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66" y="637778"/>
                <a:ext cx="439966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2723AC8-2ED3-4EB0-91AD-FA87815B2999}"/>
              </a:ext>
            </a:extLst>
          </p:cNvPr>
          <p:cNvSpPr txBox="1"/>
          <p:nvPr/>
        </p:nvSpPr>
        <p:spPr>
          <a:xfrm>
            <a:off x="8650918" y="176113"/>
            <a:ext cx="99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BD4AA8-0CB8-4872-95A4-99BF7DAC09A0}"/>
              </a:ext>
            </a:extLst>
          </p:cNvPr>
          <p:cNvCxnSpPr/>
          <p:nvPr/>
        </p:nvCxnSpPr>
        <p:spPr>
          <a:xfrm>
            <a:off x="6467061" y="221382"/>
            <a:ext cx="0" cy="3379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7A88-263C-40CE-84CD-018A8AE0F414}"/>
                  </a:ext>
                </a:extLst>
              </p:cNvPr>
              <p:cNvSpPr txBox="1"/>
              <p:nvPr/>
            </p:nvSpPr>
            <p:spPr>
              <a:xfrm>
                <a:off x="175591" y="4052557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Ex) Find the sum of the series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1−3−7−⋯−75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7A88-263C-40CE-84CD-018A8AE0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" y="4052557"/>
                <a:ext cx="2999539" cy="646331"/>
              </a:xfrm>
              <a:prstGeom prst="rect">
                <a:avLst/>
              </a:prstGeom>
              <a:blipFill>
                <a:blip r:embed="rId4"/>
                <a:stretch>
                  <a:fillRect l="-1829" t="-5660" r="-61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10.2: Arithmetic Sequences and Series</vt:lpstr>
      <vt:lpstr>Arithmetic Sequences</vt:lpstr>
      <vt:lpstr>Arithmetic Sequences</vt:lpstr>
      <vt:lpstr>Arithmetic Sequences</vt:lpstr>
      <vt:lpstr>Arithmetic Series</vt:lpstr>
      <vt:lpstr>Arithmetic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10.2: Arithmetic Sequences and Series</dc:title>
  <dc:creator>Brito, Casey</dc:creator>
  <cp:lastModifiedBy>Brito, Casey</cp:lastModifiedBy>
  <cp:revision>6</cp:revision>
  <dcterms:created xsi:type="dcterms:W3CDTF">2018-05-02T03:32:14Z</dcterms:created>
  <dcterms:modified xsi:type="dcterms:W3CDTF">2018-05-02T04:27:28Z</dcterms:modified>
</cp:coreProperties>
</file>