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5" r:id="rId4"/>
    <p:sldId id="277" r:id="rId5"/>
    <p:sldId id="278" r:id="rId6"/>
    <p:sldId id="280" r:id="rId7"/>
    <p:sldId id="282" r:id="rId8"/>
    <p:sldId id="279" r:id="rId9"/>
    <p:sldId id="283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26779-2072-4444-9D16-5F464AB66472}" v="34" dt="2018-05-07T19:41:01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B3926779-2072-4444-9D16-5F464AB66472}"/>
    <pc:docChg chg="undo redo custSel addSld delSld modSld">
      <pc:chgData name="Brito, Casey" userId="ee5f6a09-792e-4435-82b3-e58ee59be0b7" providerId="ADAL" clId="{B3926779-2072-4444-9D16-5F464AB66472}" dt="2018-05-07T19:41:01.731" v="33" actId="20577"/>
      <pc:docMkLst>
        <pc:docMk/>
      </pc:docMkLst>
      <pc:sldChg chg="add del">
        <pc:chgData name="Brito, Casey" userId="ee5f6a09-792e-4435-82b3-e58ee59be0b7" providerId="ADAL" clId="{B3926779-2072-4444-9D16-5F464AB66472}" dt="2018-05-07T19:33:21.949" v="30" actId="2696"/>
        <pc:sldMkLst>
          <pc:docMk/>
          <pc:sldMk cId="109857222" sldId="256"/>
        </pc:sldMkLst>
      </pc:sldChg>
      <pc:sldChg chg="add del">
        <pc:chgData name="Brito, Casey" userId="ee5f6a09-792e-4435-82b3-e58ee59be0b7" providerId="ADAL" clId="{B3926779-2072-4444-9D16-5F464AB66472}" dt="2018-05-07T19:33:21.949" v="29" actId="2696"/>
        <pc:sldMkLst>
          <pc:docMk/>
          <pc:sldMk cId="521543248" sldId="257"/>
        </pc:sldMkLst>
      </pc:sldChg>
      <pc:sldChg chg="modSp">
        <pc:chgData name="Brito, Casey" userId="ee5f6a09-792e-4435-82b3-e58ee59be0b7" providerId="ADAL" clId="{B3926779-2072-4444-9D16-5F464AB66472}" dt="2018-05-07T19:40:48.854" v="31" actId="20577"/>
        <pc:sldMkLst>
          <pc:docMk/>
          <pc:sldMk cId="2255400901" sldId="277"/>
        </pc:sldMkLst>
        <pc:spChg chg="mod">
          <ac:chgData name="Brito, Casey" userId="ee5f6a09-792e-4435-82b3-e58ee59be0b7" providerId="ADAL" clId="{B3926779-2072-4444-9D16-5F464AB66472}" dt="2018-05-07T19:40:48.854" v="31" actId="20577"/>
          <ac:spMkLst>
            <pc:docMk/>
            <pc:sldMk cId="2255400901" sldId="277"/>
            <ac:spMk id="12" creationId="{57567E4C-6CF2-4687-B7CD-542A9F05AC4E}"/>
          </ac:spMkLst>
        </pc:spChg>
      </pc:sldChg>
      <pc:sldChg chg="modSp">
        <pc:chgData name="Brito, Casey" userId="ee5f6a09-792e-4435-82b3-e58ee59be0b7" providerId="ADAL" clId="{B3926779-2072-4444-9D16-5F464AB66472}" dt="2018-05-04T14:47:41.428" v="1" actId="20577"/>
        <pc:sldMkLst>
          <pc:docMk/>
          <pc:sldMk cId="675583850" sldId="278"/>
        </pc:sldMkLst>
        <pc:spChg chg="mod">
          <ac:chgData name="Brito, Casey" userId="ee5f6a09-792e-4435-82b3-e58ee59be0b7" providerId="ADAL" clId="{B3926779-2072-4444-9D16-5F464AB66472}" dt="2018-05-04T14:47:41.428" v="1" actId="20577"/>
          <ac:spMkLst>
            <pc:docMk/>
            <pc:sldMk cId="675583850" sldId="278"/>
            <ac:spMk id="12" creationId="{57567E4C-6CF2-4687-B7CD-542A9F05AC4E}"/>
          </ac:spMkLst>
        </pc:spChg>
      </pc:sldChg>
      <pc:sldChg chg="modSp">
        <pc:chgData name="Brito, Casey" userId="ee5f6a09-792e-4435-82b3-e58ee59be0b7" providerId="ADAL" clId="{B3926779-2072-4444-9D16-5F464AB66472}" dt="2018-05-07T19:40:58.886" v="32" actId="20577"/>
        <pc:sldMkLst>
          <pc:docMk/>
          <pc:sldMk cId="4129021139" sldId="279"/>
        </pc:sldMkLst>
        <pc:spChg chg="mod">
          <ac:chgData name="Brito, Casey" userId="ee5f6a09-792e-4435-82b3-e58ee59be0b7" providerId="ADAL" clId="{B3926779-2072-4444-9D16-5F464AB66472}" dt="2018-05-07T19:40:58.886" v="32" actId="20577"/>
          <ac:spMkLst>
            <pc:docMk/>
            <pc:sldMk cId="4129021139" sldId="279"/>
            <ac:spMk id="12" creationId="{57567E4C-6CF2-4687-B7CD-542A9F05AC4E}"/>
          </ac:spMkLst>
        </pc:spChg>
      </pc:sldChg>
      <pc:sldChg chg="addSp delSp addAnim delAnim">
        <pc:chgData name="Brito, Casey" userId="ee5f6a09-792e-4435-82b3-e58ee59be0b7" providerId="ADAL" clId="{B3926779-2072-4444-9D16-5F464AB66472}" dt="2018-05-04T14:48:54.837" v="8" actId="478"/>
        <pc:sldMkLst>
          <pc:docMk/>
          <pc:sldMk cId="2779736187" sldId="280"/>
        </pc:sldMkLst>
        <pc:spChg chg="add del">
          <ac:chgData name="Brito, Casey" userId="ee5f6a09-792e-4435-82b3-e58ee59be0b7" providerId="ADAL" clId="{B3926779-2072-4444-9D16-5F464AB66472}" dt="2018-05-04T14:48:54.837" v="8" actId="478"/>
          <ac:spMkLst>
            <pc:docMk/>
            <pc:sldMk cId="2779736187" sldId="280"/>
            <ac:spMk id="7" creationId="{6083A2CE-63A3-40B7-A82F-2CF0A88753DB}"/>
          </ac:spMkLst>
        </pc:spChg>
      </pc:sldChg>
      <pc:sldChg chg="addSp modSp">
        <pc:chgData name="Brito, Casey" userId="ee5f6a09-792e-4435-82b3-e58ee59be0b7" providerId="ADAL" clId="{B3926779-2072-4444-9D16-5F464AB66472}" dt="2018-05-04T14:51:30.314" v="28" actId="207"/>
        <pc:sldMkLst>
          <pc:docMk/>
          <pc:sldMk cId="572589095" sldId="281"/>
        </pc:sldMkLst>
        <pc:spChg chg="mod">
          <ac:chgData name="Brito, Casey" userId="ee5f6a09-792e-4435-82b3-e58ee59be0b7" providerId="ADAL" clId="{B3926779-2072-4444-9D16-5F464AB66472}" dt="2018-05-04T14:50:07.898" v="22" actId="113"/>
          <ac:spMkLst>
            <pc:docMk/>
            <pc:sldMk cId="572589095" sldId="281"/>
            <ac:spMk id="3" creationId="{FE2170CA-E15A-4697-98B1-5B6B97E70E6B}"/>
          </ac:spMkLst>
        </pc:spChg>
        <pc:spChg chg="add mod">
          <ac:chgData name="Brito, Casey" userId="ee5f6a09-792e-4435-82b3-e58ee59be0b7" providerId="ADAL" clId="{B3926779-2072-4444-9D16-5F464AB66472}" dt="2018-05-04T14:51:30.314" v="28" actId="207"/>
          <ac:spMkLst>
            <pc:docMk/>
            <pc:sldMk cId="572589095" sldId="281"/>
            <ac:spMk id="5" creationId="{6951FBAC-58CE-44EC-861A-A4EB323205F5}"/>
          </ac:spMkLst>
        </pc:spChg>
      </pc:sldChg>
      <pc:sldChg chg="modAnim">
        <pc:chgData name="Brito, Casey" userId="ee5f6a09-792e-4435-82b3-e58ee59be0b7" providerId="ADAL" clId="{B3926779-2072-4444-9D16-5F464AB66472}" dt="2018-05-04T14:48:55.124" v="9" actId="207"/>
        <pc:sldMkLst>
          <pc:docMk/>
          <pc:sldMk cId="655766080" sldId="282"/>
        </pc:sldMkLst>
      </pc:sldChg>
      <pc:sldChg chg="addSp delSp modSp add delAnim modAnim">
        <pc:chgData name="Brito, Casey" userId="ee5f6a09-792e-4435-82b3-e58ee59be0b7" providerId="ADAL" clId="{B3926779-2072-4444-9D16-5F464AB66472}" dt="2018-05-07T19:41:01.731" v="33" actId="20577"/>
        <pc:sldMkLst>
          <pc:docMk/>
          <pc:sldMk cId="3413019025" sldId="283"/>
        </pc:sldMkLst>
        <pc:spChg chg="mod">
          <ac:chgData name="Brito, Casey" userId="ee5f6a09-792e-4435-82b3-e58ee59be0b7" providerId="ADAL" clId="{B3926779-2072-4444-9D16-5F464AB66472}" dt="2018-05-07T19:41:01.731" v="33" actId="20577"/>
          <ac:spMkLst>
            <pc:docMk/>
            <pc:sldMk cId="3413019025" sldId="283"/>
            <ac:spMk id="12" creationId="{57567E4C-6CF2-4687-B7CD-542A9F05AC4E}"/>
          </ac:spMkLst>
        </pc:spChg>
        <pc:spChg chg="add mod">
          <ac:chgData name="Brito, Casey" userId="ee5f6a09-792e-4435-82b3-e58ee59be0b7" providerId="ADAL" clId="{B3926779-2072-4444-9D16-5F464AB66472}" dt="2018-05-04T14:49:22.696" v="15" actId="1076"/>
          <ac:spMkLst>
            <pc:docMk/>
            <pc:sldMk cId="3413019025" sldId="283"/>
            <ac:spMk id="13" creationId="{F9D90ABE-6040-42CB-BC4B-3245EFB30F59}"/>
          </ac:spMkLst>
        </pc:spChg>
        <pc:spChg chg="del">
          <ac:chgData name="Brito, Casey" userId="ee5f6a09-792e-4435-82b3-e58ee59be0b7" providerId="ADAL" clId="{B3926779-2072-4444-9D16-5F464AB66472}" dt="2018-05-04T14:49:18.072" v="14" actId="478"/>
          <ac:spMkLst>
            <pc:docMk/>
            <pc:sldMk cId="3413019025" sldId="283"/>
            <ac:spMk id="14" creationId="{2EB47BF1-B747-4E20-BED0-FC2EFB5047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C609-D07C-4BE9-96B8-70150ACA1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493F-DFDC-4DA6-AC99-CEC4A1DAE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7183-2ED0-46CA-BC89-AAE68987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DFC8-1712-430F-983E-5F032DF7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522E-5DA8-46A4-A53C-D4B4A88C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9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22C8-A65B-42B8-83B6-86A97FE2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B89B9-20C7-4CFF-97F4-B38E86755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A8A5-C06D-4C20-8F64-0FB58B40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A100-4DA9-41AF-AE21-3AAAF43F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905C-95EC-49DC-BB2A-C0501CDD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0C11E-6F69-4A2E-B5EF-A979D5BAE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BBA20-8642-4D28-9BDF-2AD44BC4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0D84-88B4-48D2-9BB7-06CED7EC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59B4-0B82-44B7-93CC-E3FC0645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A1-3852-4482-B109-EE6F6962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2E89-AAFE-4E88-8FCE-20231259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D88E-B2C1-45BA-B516-DC16F44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443B-4C21-48C3-95C6-955FCB85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1712-CFC7-4343-A74C-D068E1C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80875-C8D8-43C5-93DF-4A80F889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B969-B591-42B8-A88A-20B3B7CA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D3C0-5447-43FF-B93A-6C7189AB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C5C1-88A3-4F94-8AE0-C388FEDA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34E9-328F-47E5-B473-A1EEB847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D40B-CDAD-4D1D-9834-510BF8D6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5EEE-0FEF-4FC7-8CA2-58CFA896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097D-4052-4056-B5D5-787EE390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817A1-F0DB-4D0F-9D5A-64511D8E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157C-F26B-4A80-A7D2-6600F720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B582-A931-4C6E-8D3A-46D12E26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9001A-6230-4559-9DB8-7859B248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751E-B128-42B2-A015-20515CA9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1FBE-263E-4B8A-97A4-9C3E3310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4BDF-F9B3-457D-85AA-8B0C447B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7176F-D688-4BE7-814E-8DB8C316B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A1C41-A713-45FE-B324-2A2365579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AC47F-0F9C-4B73-9C41-FE284FC4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8C7BF-E39C-4DEF-AA6B-FCC82110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AADBC-738B-4D16-B8E2-24AACCF8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5F1F-0327-441E-B84D-CE7BA98A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51D80-BEF5-4559-BA40-F94B60C8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72EF9-8308-433B-8DE2-027130BF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14FF-D862-4BE4-AB3E-789F0DCF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8B7F8-766C-4277-9ED2-F57C0DB7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B199-2728-4510-8F86-A58DBD81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34E54-861E-49DA-BAFA-4D88EA3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426A-840B-46F2-9B82-936525D5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CBA4-8144-4738-ACA0-047F0214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54273-3FD1-475D-AC97-C24371DA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2EEA4-30C2-4513-BB7E-3F189240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1DB4C-6CB3-4F99-9757-F37E73C1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75D71-A956-4160-BAA5-7F469283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5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14B2-F412-4369-900C-A182A7B8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69E07-4568-4659-A43F-86A640754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3EC5B-0029-4895-810C-3196BF8D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CFA32-5D1B-4BD4-8DA2-C12279DE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F37DD-3243-4DB1-80D6-9AE724F9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99EB-E55F-4EBB-8FFE-7DB7F3ED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278D7-758B-4D55-8AE4-5F24B1FB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AC881-6FC8-4E78-B0EF-E0F64390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C230-EF7B-4F56-A8E5-BD95B892A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7F44-8ADD-40CA-AFB7-3F0495E46A2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DECC-09B4-43D1-A63B-B3CE0C4BD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8CBC-1C92-4686-9216-C1745FA23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D5F9-1328-4DE7-8A64-580E1F9A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10.3: Geometric Sequences and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AFA1-38A0-4FDA-B9A6-996AA398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-189051"/>
            <a:ext cx="10515600" cy="1325563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70CA-E15A-4697-98B1-5B6B97E7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9" y="1011970"/>
            <a:ext cx="10515600" cy="4351338"/>
          </a:xfrm>
        </p:spPr>
        <p:txBody>
          <a:bodyPr/>
          <a:lstStyle/>
          <a:p>
            <a:r>
              <a:rPr lang="en-US" dirty="0"/>
              <a:t>A rubber ball is dropped from a height of 729 feet, and at each bounce it rebounds half of the height from which it last fell. How far has the ball travelled </a:t>
            </a:r>
            <a:r>
              <a:rPr lang="en-US" b="1" dirty="0"/>
              <a:t>total</a:t>
            </a:r>
            <a:r>
              <a:rPr lang="en-US" dirty="0"/>
              <a:t> by the time it strikes the ground for the 5th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0967AE-2DC8-46E2-9388-23DE6928559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6951FBAC-58CE-44EC-861A-A4EB323205F5}"/>
              </a:ext>
            </a:extLst>
          </p:cNvPr>
          <p:cNvSpPr/>
          <p:nvPr/>
        </p:nvSpPr>
        <p:spPr>
          <a:xfrm>
            <a:off x="11357113" y="3075652"/>
            <a:ext cx="672548" cy="672548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2F72-C7CB-4280-99E9-63771BC6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-180975"/>
            <a:ext cx="10515600" cy="1325563"/>
          </a:xfrm>
        </p:spPr>
        <p:txBody>
          <a:bodyPr/>
          <a:lstStyle/>
          <a:p>
            <a:r>
              <a:rPr lang="en-US" dirty="0"/>
              <a:t>Geometric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66E5B-59D5-4B74-83B1-8D13345EA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835" y="813715"/>
                <a:ext cx="6119191" cy="4351338"/>
              </a:xfrm>
            </p:spPr>
            <p:txBody>
              <a:bodyPr/>
              <a:lstStyle/>
              <a:p>
                <a:r>
                  <a:rPr lang="en-US" dirty="0"/>
                  <a:t>Likewise, a geometric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a sequence where two consecutive terms form a common ratio,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66E5B-59D5-4B74-83B1-8D13345EA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35" y="813715"/>
                <a:ext cx="6119191" cy="4351338"/>
              </a:xfrm>
              <a:blipFill>
                <a:blip r:embed="rId2"/>
                <a:stretch>
                  <a:fillRect l="-179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464134-573F-434F-B0E4-3D421B684FA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6B06F-1DF1-4388-9688-FCBA1B73A06C}"/>
                  </a:ext>
                </a:extLst>
              </p:cNvPr>
              <p:cNvSpPr txBox="1"/>
              <p:nvPr/>
            </p:nvSpPr>
            <p:spPr>
              <a:xfrm>
                <a:off x="165024" y="4027211"/>
                <a:ext cx="52286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common ratio of the geometric sequence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1,−3, 9,−27,…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6B06F-1DF1-4388-9688-FCBA1B73A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4" y="4027211"/>
                <a:ext cx="5228611" cy="646331"/>
              </a:xfrm>
              <a:prstGeom prst="rect">
                <a:avLst/>
              </a:prstGeom>
              <a:blipFill>
                <a:blip r:embed="rId3"/>
                <a:stretch>
                  <a:fillRect l="-932" t="-5660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965F0-E43B-47D9-9A94-24931A09B811}"/>
                  </a:ext>
                </a:extLst>
              </p:cNvPr>
              <p:cNvSpPr txBox="1"/>
              <p:nvPr/>
            </p:nvSpPr>
            <p:spPr>
              <a:xfrm>
                <a:off x="6688720" y="4027210"/>
                <a:ext cx="52286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common ratio of the geometric sequence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320, 80, 20, 5…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965F0-E43B-47D9-9A94-24931A09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720" y="4027210"/>
                <a:ext cx="5228611" cy="646331"/>
              </a:xfrm>
              <a:prstGeom prst="rect">
                <a:avLst/>
              </a:prstGeom>
              <a:blipFill>
                <a:blip r:embed="rId4"/>
                <a:stretch>
                  <a:fillRect l="-932" t="-5660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2F72-C7CB-4280-99E9-63771BC6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-180975"/>
            <a:ext cx="10515600" cy="1325563"/>
          </a:xfrm>
        </p:spPr>
        <p:txBody>
          <a:bodyPr/>
          <a:lstStyle/>
          <a:p>
            <a:r>
              <a:rPr lang="en-US" dirty="0"/>
              <a:t>Geometric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66E5B-59D5-4B74-83B1-8D13345EA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835" y="813715"/>
                <a:ext cx="6119191" cy="4351338"/>
              </a:xfrm>
            </p:spPr>
            <p:txBody>
              <a:bodyPr/>
              <a:lstStyle/>
              <a:p>
                <a:r>
                  <a:rPr lang="en-US" dirty="0"/>
                  <a:t>Likewise, a geometric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a sequence where two consecutive terms form a common ratio,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66E5B-59D5-4B74-83B1-8D13345EA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35" y="813715"/>
                <a:ext cx="6119191" cy="4351338"/>
              </a:xfrm>
              <a:blipFill>
                <a:blip r:embed="rId2"/>
                <a:stretch>
                  <a:fillRect l="-179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464134-573F-434F-B0E4-3D421B684FA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6B06F-1DF1-4388-9688-FCBA1B73A06C}"/>
                  </a:ext>
                </a:extLst>
              </p:cNvPr>
              <p:cNvSpPr txBox="1"/>
              <p:nvPr/>
            </p:nvSpPr>
            <p:spPr>
              <a:xfrm>
                <a:off x="165024" y="4027211"/>
                <a:ext cx="5137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geometric sequence with common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find a formula 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explicitly.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6B06F-1DF1-4388-9688-FCBA1B73A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4" y="4027211"/>
                <a:ext cx="5137753" cy="646331"/>
              </a:xfrm>
              <a:prstGeom prst="rect">
                <a:avLst/>
              </a:prstGeom>
              <a:blipFill>
                <a:blip r:embed="rId3"/>
                <a:stretch>
                  <a:fillRect l="-949" t="-4717" r="-23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965F0-E43B-47D9-9A94-24931A09B811}"/>
                  </a:ext>
                </a:extLst>
              </p:cNvPr>
              <p:cNvSpPr txBox="1"/>
              <p:nvPr/>
            </p:nvSpPr>
            <p:spPr>
              <a:xfrm>
                <a:off x="6688720" y="4027210"/>
                <a:ext cx="52148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a formula describing the geometric sequence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320, 80, 20, 5…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965F0-E43B-47D9-9A94-24931A09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720" y="4027210"/>
                <a:ext cx="5214889" cy="646331"/>
              </a:xfrm>
              <a:prstGeom prst="rect">
                <a:avLst/>
              </a:prstGeom>
              <a:blipFill>
                <a:blip r:embed="rId4"/>
                <a:stretch>
                  <a:fillRect l="-935" t="-5660" r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3D27E8-82B8-4DD3-8C96-67CF1D8F622E}"/>
              </a:ext>
            </a:extLst>
          </p:cNvPr>
          <p:cNvCxnSpPr/>
          <p:nvPr/>
        </p:nvCxnSpPr>
        <p:spPr>
          <a:xfrm>
            <a:off x="5830957" y="251791"/>
            <a:ext cx="0" cy="33528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F97BE-CBFD-45F8-8152-519CEDC5C058}"/>
                  </a:ext>
                </a:extLst>
              </p:cNvPr>
              <p:cNvSpPr txBox="1"/>
              <p:nvPr/>
            </p:nvSpPr>
            <p:spPr>
              <a:xfrm>
                <a:off x="6255026" y="867589"/>
                <a:ext cx="25943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F97BE-CBFD-45F8-8152-519CEDC5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026" y="867589"/>
                <a:ext cx="259436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69A325-AE04-4E0D-A4BE-96737457F330}"/>
                  </a:ext>
                </a:extLst>
              </p:cNvPr>
              <p:cNvSpPr txBox="1"/>
              <p:nvPr/>
            </p:nvSpPr>
            <p:spPr>
              <a:xfrm>
                <a:off x="6255025" y="2460071"/>
                <a:ext cx="21642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69A325-AE04-4E0D-A4BE-96737457F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025" y="2460071"/>
                <a:ext cx="216424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E61250-59DF-4426-B8A8-AF5DF48BCDBD}"/>
                  </a:ext>
                </a:extLst>
              </p:cNvPr>
              <p:cNvSpPr txBox="1"/>
              <p:nvPr/>
            </p:nvSpPr>
            <p:spPr>
              <a:xfrm>
                <a:off x="9415352" y="821422"/>
                <a:ext cx="25347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geometric sequences</a:t>
                </a:r>
              </a:p>
              <a:p>
                <a:pPr algn="ctr"/>
                <a:r>
                  <a:rPr lang="en-US" dirty="0"/>
                  <a:t>starting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E61250-59DF-4426-B8A8-AF5DF48BC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52" y="821422"/>
                <a:ext cx="2534796" cy="646331"/>
              </a:xfrm>
              <a:prstGeom prst="rect">
                <a:avLst/>
              </a:prstGeom>
              <a:blipFill>
                <a:blip r:embed="rId7"/>
                <a:stretch>
                  <a:fillRect l="-2169" t="-5660" r="-16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361E5-4F67-492D-8775-69D68DF1A2A7}"/>
                  </a:ext>
                </a:extLst>
              </p:cNvPr>
              <p:cNvSpPr txBox="1"/>
              <p:nvPr/>
            </p:nvSpPr>
            <p:spPr>
              <a:xfrm>
                <a:off x="9384037" y="2413904"/>
                <a:ext cx="25347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geometric sequences</a:t>
                </a:r>
              </a:p>
              <a:p>
                <a:pPr algn="ctr"/>
                <a:r>
                  <a:rPr lang="en-US" dirty="0"/>
                  <a:t>starting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361E5-4F67-492D-8775-69D68DF1A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037" y="2413904"/>
                <a:ext cx="2534796" cy="646331"/>
              </a:xfrm>
              <a:prstGeom prst="rect">
                <a:avLst/>
              </a:prstGeom>
              <a:blipFill>
                <a:blip r:embed="rId8"/>
                <a:stretch>
                  <a:fillRect l="-1923" t="-5660" r="-16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913-4C1A-46F7-B0AC-6A47303E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-180975"/>
            <a:ext cx="10515600" cy="1325563"/>
          </a:xfrm>
        </p:spPr>
        <p:txBody>
          <a:bodyPr/>
          <a:lstStyle/>
          <a:p>
            <a:r>
              <a:rPr lang="en-US" dirty="0"/>
              <a:t>Geometric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3708F-05A5-4F51-BCC3-E115B1267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835" y="911225"/>
                <a:ext cx="5178287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i="1" dirty="0">
                    <a:solidFill>
                      <a:schemeClr val="bg1">
                        <a:lumMod val="65000"/>
                      </a:schemeClr>
                    </a:solidFill>
                  </a:rPr>
                  <a:t>(finite)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geometric sequence with common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corresponding geometric series is: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3708F-05A5-4F51-BCC3-E115B1267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35" y="911225"/>
                <a:ext cx="5178287" cy="4351338"/>
              </a:xfrm>
              <a:blipFill>
                <a:blip r:embed="rId2"/>
                <a:stretch>
                  <a:fillRect l="-2118" t="-210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210CA6B-2383-45FD-A062-F3BB8459844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E194F9-5D35-4667-ADFC-6297F97AE8EC}"/>
                  </a:ext>
                </a:extLst>
              </p:cNvPr>
              <p:cNvSpPr txBox="1"/>
              <p:nvPr/>
            </p:nvSpPr>
            <p:spPr>
              <a:xfrm>
                <a:off x="1683833" y="2383609"/>
                <a:ext cx="3696332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E194F9-5D35-4667-ADFC-6297F97AE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33" y="2383609"/>
                <a:ext cx="3696332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51BCD2-6D0A-440E-8ED5-C95B396FE720}"/>
              </a:ext>
            </a:extLst>
          </p:cNvPr>
          <p:cNvSpPr txBox="1"/>
          <p:nvPr/>
        </p:nvSpPr>
        <p:spPr>
          <a:xfrm>
            <a:off x="165024" y="4027211"/>
            <a:ext cx="313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Ex) Prove either formula above.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D844D-8EF2-4B29-9DB2-6FAD6D997D33}"/>
              </a:ext>
            </a:extLst>
          </p:cNvPr>
          <p:cNvSpPr txBox="1"/>
          <p:nvPr/>
        </p:nvSpPr>
        <p:spPr>
          <a:xfrm>
            <a:off x="6688720" y="4027210"/>
            <a:ext cx="143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Ex) Compute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E302-8547-463A-852C-7BD4F273A3A2}"/>
                  </a:ext>
                </a:extLst>
              </p:cNvPr>
              <p:cNvSpPr txBox="1"/>
              <p:nvPr/>
            </p:nvSpPr>
            <p:spPr>
              <a:xfrm>
                <a:off x="7457487" y="2383224"/>
                <a:ext cx="3677353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E302-8547-463A-852C-7BD4F273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87" y="2383224"/>
                <a:ext cx="3677353" cy="121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D55EBE-86E2-42CF-822E-9DD1B47185AC}"/>
              </a:ext>
            </a:extLst>
          </p:cNvPr>
          <p:cNvCxnSpPr/>
          <p:nvPr/>
        </p:nvCxnSpPr>
        <p:spPr>
          <a:xfrm>
            <a:off x="6294783" y="357809"/>
            <a:ext cx="0" cy="3071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67E4C-6CF2-4687-B7CD-542A9F05AC4E}"/>
              </a:ext>
            </a:extLst>
          </p:cNvPr>
          <p:cNvSpPr txBox="1"/>
          <p:nvPr/>
        </p:nvSpPr>
        <p:spPr>
          <a:xfrm>
            <a:off x="6398952" y="1418045"/>
            <a:ext cx="571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the geometric sequence starts at 0, then the formula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F9AED9-543A-487D-9D1E-AC649CFF5163}"/>
                  </a:ext>
                </a:extLst>
              </p:cNvPr>
              <p:cNvSpPr txBox="1"/>
              <p:nvPr/>
            </p:nvSpPr>
            <p:spPr>
              <a:xfrm>
                <a:off x="8124434" y="3946354"/>
                <a:ext cx="1508362" cy="87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F9AED9-543A-487D-9D1E-AC649CFF5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434" y="3946354"/>
                <a:ext cx="1508362" cy="871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40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913-4C1A-46F7-B0AC-6A47303E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-180975"/>
            <a:ext cx="10515600" cy="1325563"/>
          </a:xfrm>
        </p:spPr>
        <p:txBody>
          <a:bodyPr/>
          <a:lstStyle/>
          <a:p>
            <a:r>
              <a:rPr lang="en-US" dirty="0"/>
              <a:t>Geometric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3708F-05A5-4F51-BCC3-E115B1267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835" y="911225"/>
                <a:ext cx="5178287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i="1" dirty="0">
                    <a:solidFill>
                      <a:schemeClr val="bg1">
                        <a:lumMod val="65000"/>
                      </a:schemeClr>
                    </a:solidFill>
                  </a:rPr>
                  <a:t>(finite)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geometric sequence with common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corresponding geometric series is: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3708F-05A5-4F51-BCC3-E115B1267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35" y="911225"/>
                <a:ext cx="5178287" cy="4351338"/>
              </a:xfrm>
              <a:blipFill>
                <a:blip r:embed="rId2"/>
                <a:stretch>
                  <a:fillRect l="-2118" t="-210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210CA6B-2383-45FD-A062-F3BB8459844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E194F9-5D35-4667-ADFC-6297F97AE8EC}"/>
                  </a:ext>
                </a:extLst>
              </p:cNvPr>
              <p:cNvSpPr txBox="1"/>
              <p:nvPr/>
            </p:nvSpPr>
            <p:spPr>
              <a:xfrm>
                <a:off x="1683833" y="2383609"/>
                <a:ext cx="3696332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E194F9-5D35-4667-ADFC-6297F97AE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33" y="2383609"/>
                <a:ext cx="3696332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6D844D-8EF2-4B29-9DB2-6FAD6D997D33}"/>
              </a:ext>
            </a:extLst>
          </p:cNvPr>
          <p:cNvSpPr txBox="1"/>
          <p:nvPr/>
        </p:nvSpPr>
        <p:spPr>
          <a:xfrm>
            <a:off x="248119" y="4027210"/>
            <a:ext cx="143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Ex) Compute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E302-8547-463A-852C-7BD4F273A3A2}"/>
                  </a:ext>
                </a:extLst>
              </p:cNvPr>
              <p:cNvSpPr txBox="1"/>
              <p:nvPr/>
            </p:nvSpPr>
            <p:spPr>
              <a:xfrm>
                <a:off x="7457487" y="2383224"/>
                <a:ext cx="3677353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E302-8547-463A-852C-7BD4F273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87" y="2383224"/>
                <a:ext cx="3677353" cy="121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D55EBE-86E2-42CF-822E-9DD1B47185AC}"/>
              </a:ext>
            </a:extLst>
          </p:cNvPr>
          <p:cNvCxnSpPr/>
          <p:nvPr/>
        </p:nvCxnSpPr>
        <p:spPr>
          <a:xfrm>
            <a:off x="6294783" y="357809"/>
            <a:ext cx="0" cy="3071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67E4C-6CF2-4687-B7CD-542A9F05AC4E}"/>
              </a:ext>
            </a:extLst>
          </p:cNvPr>
          <p:cNvSpPr txBox="1"/>
          <p:nvPr/>
        </p:nvSpPr>
        <p:spPr>
          <a:xfrm>
            <a:off x="6398952" y="1418045"/>
            <a:ext cx="571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the geometric sequence starts at 0, then the formula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F9AED9-543A-487D-9D1E-AC649CFF5163}"/>
                  </a:ext>
                </a:extLst>
              </p:cNvPr>
              <p:cNvSpPr txBox="1"/>
              <p:nvPr/>
            </p:nvSpPr>
            <p:spPr>
              <a:xfrm>
                <a:off x="1683833" y="3946354"/>
                <a:ext cx="1288750" cy="87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F9AED9-543A-487D-9D1E-AC649CFF5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33" y="3946354"/>
                <a:ext cx="1288750" cy="871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47BF1-B747-4E20-BED0-FC2EFB5047DD}"/>
                  </a:ext>
                </a:extLst>
              </p:cNvPr>
              <p:cNvSpPr txBox="1"/>
              <p:nvPr/>
            </p:nvSpPr>
            <p:spPr>
              <a:xfrm>
                <a:off x="6688720" y="4027210"/>
                <a:ext cx="5066452" cy="761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sum of the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 9 terms of the geometric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series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81+9+1+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47BF1-B747-4E20-BED0-FC2EFB504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720" y="4027210"/>
                <a:ext cx="5066452" cy="761940"/>
              </a:xfrm>
              <a:prstGeom prst="rect">
                <a:avLst/>
              </a:prstGeom>
              <a:blipFill>
                <a:blip r:embed="rId6"/>
                <a:stretch>
                  <a:fillRect l="-963" t="-4800" r="-12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5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C181-2218-4B5E-98C6-D86B95EA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-145774"/>
            <a:ext cx="10515600" cy="1325563"/>
          </a:xfrm>
        </p:spPr>
        <p:txBody>
          <a:bodyPr/>
          <a:lstStyle/>
          <a:p>
            <a:r>
              <a:rPr lang="en-US" dirty="0"/>
              <a:t>Convergent and Divergent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A50B3-47AA-4CD3-AD34-DEF5CF3B3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8" y="911225"/>
                <a:ext cx="5923722" cy="4351338"/>
              </a:xfrm>
            </p:spPr>
            <p:txBody>
              <a:bodyPr/>
              <a:lstStyle/>
              <a:p>
                <a:r>
                  <a:rPr lang="en-US" dirty="0"/>
                  <a:t>An infinite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convergent</a:t>
                </a:r>
                <a:r>
                  <a:rPr lang="en-US" dirty="0"/>
                  <a:t> if it has a </a:t>
                </a:r>
                <a:r>
                  <a:rPr lang="en-US" b="1" dirty="0"/>
                  <a:t>finite</a:t>
                </a:r>
                <a:r>
                  <a:rPr lang="en-US" dirty="0"/>
                  <a:t> sum. Otherwise, it is </a:t>
                </a:r>
                <a:r>
                  <a:rPr lang="en-US" b="1" dirty="0"/>
                  <a:t>divergent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A50B3-47AA-4CD3-AD34-DEF5CF3B3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8" y="911225"/>
                <a:ext cx="5923722" cy="4351338"/>
              </a:xfrm>
              <a:blipFill>
                <a:blip r:embed="rId2"/>
                <a:stretch>
                  <a:fillRect l="-18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18F671A-BEF2-42F6-BB70-95ED49A082E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7A5F2-C02E-4F21-A056-AD4D35F95548}"/>
              </a:ext>
            </a:extLst>
          </p:cNvPr>
          <p:cNvSpPr txBox="1"/>
          <p:nvPr/>
        </p:nvSpPr>
        <p:spPr>
          <a:xfrm>
            <a:off x="248119" y="4027210"/>
            <a:ext cx="143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Ex) Compute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B63B99-0A49-4E0A-B2FB-FDA91A84D096}"/>
                  </a:ext>
                </a:extLst>
              </p:cNvPr>
              <p:cNvSpPr txBox="1"/>
              <p:nvPr/>
            </p:nvSpPr>
            <p:spPr>
              <a:xfrm>
                <a:off x="1683833" y="3946354"/>
                <a:ext cx="985463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B63B99-0A49-4E0A-B2FB-FDA91A84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33" y="3946354"/>
                <a:ext cx="985463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3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C181-2218-4B5E-98C6-D86B95EA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-145774"/>
            <a:ext cx="10515600" cy="1325563"/>
          </a:xfrm>
        </p:spPr>
        <p:txBody>
          <a:bodyPr/>
          <a:lstStyle/>
          <a:p>
            <a:r>
              <a:rPr lang="en-US" dirty="0"/>
              <a:t>Convergent and Divergent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A50B3-47AA-4CD3-AD34-DEF5CF3B3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8" y="911225"/>
                <a:ext cx="5923722" cy="4351338"/>
              </a:xfrm>
            </p:spPr>
            <p:txBody>
              <a:bodyPr/>
              <a:lstStyle/>
              <a:p>
                <a:r>
                  <a:rPr lang="en-US" dirty="0"/>
                  <a:t>An infinite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convergent</a:t>
                </a:r>
                <a:r>
                  <a:rPr lang="en-US" dirty="0"/>
                  <a:t> if it has a </a:t>
                </a:r>
                <a:r>
                  <a:rPr lang="en-US" b="1" dirty="0"/>
                  <a:t>finite</a:t>
                </a:r>
                <a:r>
                  <a:rPr lang="en-US" dirty="0"/>
                  <a:t> sum. Otherwise, it is </a:t>
                </a:r>
                <a:r>
                  <a:rPr lang="en-US" b="1" dirty="0"/>
                  <a:t>divergent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A50B3-47AA-4CD3-AD34-DEF5CF3B3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8" y="911225"/>
                <a:ext cx="5923722" cy="4351338"/>
              </a:xfrm>
              <a:blipFill>
                <a:blip r:embed="rId2"/>
                <a:stretch>
                  <a:fillRect l="-18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18F671A-BEF2-42F6-BB70-95ED49A082E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7A5F2-C02E-4F21-A056-AD4D35F95548}"/>
              </a:ext>
            </a:extLst>
          </p:cNvPr>
          <p:cNvSpPr txBox="1"/>
          <p:nvPr/>
        </p:nvSpPr>
        <p:spPr>
          <a:xfrm>
            <a:off x="248119" y="4027210"/>
            <a:ext cx="459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Ex) Determine the convergence/divergence of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B63B99-0A49-4E0A-B2FB-FDA91A84D096}"/>
                  </a:ext>
                </a:extLst>
              </p:cNvPr>
              <p:cNvSpPr txBox="1"/>
              <p:nvPr/>
            </p:nvSpPr>
            <p:spPr>
              <a:xfrm>
                <a:off x="2173870" y="4346656"/>
                <a:ext cx="744563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B63B99-0A49-4E0A-B2FB-FDA91A84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70" y="4346656"/>
                <a:ext cx="744563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83A2CE-63A3-40B7-A82F-2CF0A88753DB}"/>
              </a:ext>
            </a:extLst>
          </p:cNvPr>
          <p:cNvSpPr txBox="1"/>
          <p:nvPr/>
        </p:nvSpPr>
        <p:spPr>
          <a:xfrm>
            <a:off x="6688720" y="4027210"/>
            <a:ext cx="454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Ex) Determine the convergence/divergence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0B5EA6-B825-41E5-B183-F628474282AF}"/>
                  </a:ext>
                </a:extLst>
              </p:cNvPr>
              <p:cNvSpPr/>
              <p:nvPr/>
            </p:nvSpPr>
            <p:spPr>
              <a:xfrm>
                <a:off x="8552267" y="4326567"/>
                <a:ext cx="1183466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0B5EA6-B825-41E5-B183-F62847428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67" y="4326567"/>
                <a:ext cx="118346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7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913-4C1A-46F7-B0AC-6A47303E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-180975"/>
            <a:ext cx="10515600" cy="1325563"/>
          </a:xfrm>
        </p:spPr>
        <p:txBody>
          <a:bodyPr/>
          <a:lstStyle/>
          <a:p>
            <a:r>
              <a:rPr lang="en-US" dirty="0"/>
              <a:t>Geometric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3708F-05A5-4F51-BCC3-E115B1267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835" y="911225"/>
                <a:ext cx="6054779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an </a:t>
                </a:r>
                <a:r>
                  <a:rPr lang="en-US" b="1" dirty="0">
                    <a:solidFill>
                      <a:srgbClr val="FF0000"/>
                    </a:solidFill>
                  </a:rPr>
                  <a:t>infinite</a:t>
                </a:r>
                <a:r>
                  <a:rPr lang="en-US" dirty="0">
                    <a:solidFill>
                      <a:schemeClr val="tx1"/>
                    </a:solidFill>
                  </a:rPr>
                  <a:t> geometric sequence with common ratio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corresponding geometric series is: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3708F-05A5-4F51-BCC3-E115B1267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35" y="911225"/>
                <a:ext cx="6054779" cy="4351338"/>
              </a:xfrm>
              <a:blipFill>
                <a:blip r:embed="rId2"/>
                <a:stretch>
                  <a:fillRect l="-1811" t="-2241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210CA6B-2383-45FD-A062-F3BB8459844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E194F9-5D35-4667-ADFC-6297F97AE8EC}"/>
                  </a:ext>
                </a:extLst>
              </p:cNvPr>
              <p:cNvSpPr txBox="1"/>
              <p:nvPr/>
            </p:nvSpPr>
            <p:spPr>
              <a:xfrm>
                <a:off x="1683833" y="2383609"/>
                <a:ext cx="3431388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E194F9-5D35-4667-ADFC-6297F97AE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33" y="2383609"/>
                <a:ext cx="3431388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E302-8547-463A-852C-7BD4F273A3A2}"/>
                  </a:ext>
                </a:extLst>
              </p:cNvPr>
              <p:cNvSpPr txBox="1"/>
              <p:nvPr/>
            </p:nvSpPr>
            <p:spPr>
              <a:xfrm>
                <a:off x="7457487" y="2383224"/>
                <a:ext cx="3104888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E302-8547-463A-852C-7BD4F273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87" y="2383224"/>
                <a:ext cx="3104888" cy="121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D55EBE-86E2-42CF-822E-9DD1B47185AC}"/>
              </a:ext>
            </a:extLst>
          </p:cNvPr>
          <p:cNvCxnSpPr/>
          <p:nvPr/>
        </p:nvCxnSpPr>
        <p:spPr>
          <a:xfrm>
            <a:off x="6294783" y="357809"/>
            <a:ext cx="0" cy="3071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67E4C-6CF2-4687-B7CD-542A9F05AC4E}"/>
              </a:ext>
            </a:extLst>
          </p:cNvPr>
          <p:cNvSpPr txBox="1"/>
          <p:nvPr/>
        </p:nvSpPr>
        <p:spPr>
          <a:xfrm>
            <a:off x="6398952" y="1418045"/>
            <a:ext cx="571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the geometric sequence starts at 0, then the formula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47BF1-B747-4E20-BED0-FC2EFB5047DD}"/>
                  </a:ext>
                </a:extLst>
              </p:cNvPr>
              <p:cNvSpPr txBox="1"/>
              <p:nvPr/>
            </p:nvSpPr>
            <p:spPr>
              <a:xfrm>
                <a:off x="135836" y="4027210"/>
                <a:ext cx="4820478" cy="88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sum of the geometric  series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81+9+1+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47BF1-B747-4E20-BED0-FC2EFB504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6" y="4027210"/>
                <a:ext cx="4820478" cy="889731"/>
              </a:xfrm>
              <a:prstGeom prst="rect">
                <a:avLst/>
              </a:prstGeom>
              <a:blipFill>
                <a:blip r:embed="rId5"/>
                <a:stretch>
                  <a:fillRect l="-1011" t="-4110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26E90-9620-4F51-A9C8-CA26CF54B400}"/>
                  </a:ext>
                </a:extLst>
              </p:cNvPr>
              <p:cNvSpPr txBox="1"/>
              <p:nvPr/>
            </p:nvSpPr>
            <p:spPr>
              <a:xfrm>
                <a:off x="6599692" y="4034775"/>
                <a:ext cx="4820478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sum of the geometric  series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26E90-9620-4F51-A9C8-CA26CF54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92" y="4034775"/>
                <a:ext cx="4820478" cy="887935"/>
              </a:xfrm>
              <a:prstGeom prst="rect">
                <a:avLst/>
              </a:prstGeom>
              <a:blipFill>
                <a:blip r:embed="rId6"/>
                <a:stretch>
                  <a:fillRect l="-1139" t="-4110" r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0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913-4C1A-46F7-B0AC-6A47303E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-180975"/>
            <a:ext cx="10515600" cy="1325563"/>
          </a:xfrm>
        </p:spPr>
        <p:txBody>
          <a:bodyPr/>
          <a:lstStyle/>
          <a:p>
            <a:r>
              <a:rPr lang="en-US" dirty="0"/>
              <a:t>Geometric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3708F-05A5-4F51-BCC3-E115B1267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835" y="911225"/>
                <a:ext cx="6054779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an </a:t>
                </a:r>
                <a:r>
                  <a:rPr lang="en-US" b="1" dirty="0">
                    <a:solidFill>
                      <a:srgbClr val="FF0000"/>
                    </a:solidFill>
                  </a:rPr>
                  <a:t>infinite</a:t>
                </a:r>
                <a:r>
                  <a:rPr lang="en-US" dirty="0">
                    <a:solidFill>
                      <a:schemeClr val="tx1"/>
                    </a:solidFill>
                  </a:rPr>
                  <a:t> geometric sequence with common ratio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corresponding geometric series is: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3708F-05A5-4F51-BCC3-E115B1267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35" y="911225"/>
                <a:ext cx="6054779" cy="4351338"/>
              </a:xfrm>
              <a:blipFill>
                <a:blip r:embed="rId2"/>
                <a:stretch>
                  <a:fillRect l="-1811" t="-2241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210CA6B-2383-45FD-A062-F3BB8459844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E194F9-5D35-4667-ADFC-6297F97AE8EC}"/>
                  </a:ext>
                </a:extLst>
              </p:cNvPr>
              <p:cNvSpPr txBox="1"/>
              <p:nvPr/>
            </p:nvSpPr>
            <p:spPr>
              <a:xfrm>
                <a:off x="1683833" y="2383609"/>
                <a:ext cx="3431388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E194F9-5D35-4667-ADFC-6297F97AE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33" y="2383609"/>
                <a:ext cx="3431388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E302-8547-463A-852C-7BD4F273A3A2}"/>
                  </a:ext>
                </a:extLst>
              </p:cNvPr>
              <p:cNvSpPr txBox="1"/>
              <p:nvPr/>
            </p:nvSpPr>
            <p:spPr>
              <a:xfrm>
                <a:off x="7457487" y="2383224"/>
                <a:ext cx="3104888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E302-8547-463A-852C-7BD4F273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87" y="2383224"/>
                <a:ext cx="3104888" cy="121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D55EBE-86E2-42CF-822E-9DD1B47185AC}"/>
              </a:ext>
            </a:extLst>
          </p:cNvPr>
          <p:cNvCxnSpPr/>
          <p:nvPr/>
        </p:nvCxnSpPr>
        <p:spPr>
          <a:xfrm>
            <a:off x="6294783" y="357809"/>
            <a:ext cx="0" cy="3071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67E4C-6CF2-4687-B7CD-542A9F05AC4E}"/>
              </a:ext>
            </a:extLst>
          </p:cNvPr>
          <p:cNvSpPr txBox="1"/>
          <p:nvPr/>
        </p:nvSpPr>
        <p:spPr>
          <a:xfrm>
            <a:off x="6398952" y="1418045"/>
            <a:ext cx="571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the geometric sequence starts at 0, then the formula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26E90-9620-4F51-A9C8-CA26CF54B400}"/>
                  </a:ext>
                </a:extLst>
              </p:cNvPr>
              <p:cNvSpPr txBox="1"/>
              <p:nvPr/>
            </p:nvSpPr>
            <p:spPr>
              <a:xfrm>
                <a:off x="6599692" y="4034775"/>
                <a:ext cx="4820478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sum of the geometric  series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26E90-9620-4F51-A9C8-CA26CF54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92" y="4034775"/>
                <a:ext cx="4820478" cy="887935"/>
              </a:xfrm>
              <a:prstGeom prst="rect">
                <a:avLst/>
              </a:prstGeom>
              <a:blipFill>
                <a:blip r:embed="rId6"/>
                <a:stretch>
                  <a:fillRect l="-1139" t="-4110" r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90ABE-6040-42CB-BC4B-3245EFB30F59}"/>
                  </a:ext>
                </a:extLst>
              </p:cNvPr>
              <p:cNvSpPr txBox="1"/>
              <p:nvPr/>
            </p:nvSpPr>
            <p:spPr>
              <a:xfrm>
                <a:off x="135835" y="4034775"/>
                <a:ext cx="4483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0.1111…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as a fraction of integers.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90ABE-6040-42CB-BC4B-3245EFB30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5" y="4034775"/>
                <a:ext cx="4483279" cy="369332"/>
              </a:xfrm>
              <a:prstGeom prst="rect">
                <a:avLst/>
              </a:prstGeom>
              <a:blipFill>
                <a:blip r:embed="rId7"/>
                <a:stretch>
                  <a:fillRect l="-1087" t="-10000" r="-5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10.3: Geometric Sequences and Series</vt:lpstr>
      <vt:lpstr>Geometric Sequences</vt:lpstr>
      <vt:lpstr>Geometric Sequences</vt:lpstr>
      <vt:lpstr>Geometric Series</vt:lpstr>
      <vt:lpstr>Geometric Series</vt:lpstr>
      <vt:lpstr>Convergent and Divergent Series</vt:lpstr>
      <vt:lpstr>Convergent and Divergent Series</vt:lpstr>
      <vt:lpstr>Geometric Series</vt:lpstr>
      <vt:lpstr>Geometric Series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10.3: Geometric Sequences and Series</dc:title>
  <dc:creator>Brito, Casey</dc:creator>
  <cp:lastModifiedBy>Brito, Casey</cp:lastModifiedBy>
  <cp:revision>8</cp:revision>
  <dcterms:created xsi:type="dcterms:W3CDTF">2018-05-02T04:29:54Z</dcterms:created>
  <dcterms:modified xsi:type="dcterms:W3CDTF">2018-05-07T19:41:06Z</dcterms:modified>
</cp:coreProperties>
</file>