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0DC9-9CD2-4F53-B3CA-ECE5C8DF8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98C19-3583-4DBB-B496-525A98C5F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22F4-194A-442A-A087-372C51A2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599B-9C69-4F57-952D-7F25F9C2A89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B942-55EA-4629-995F-5CF6673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F873-A3A9-4593-8574-DAC3EEB0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F2D-68D1-4D96-A777-9B1A299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9905-06C8-4EED-8381-5D3469C6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2FA3D-4833-4949-9ADA-EEC24474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EF80-034E-4F33-AEF2-F56B1C18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599B-9C69-4F57-952D-7F25F9C2A89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00E6-F97D-443A-8071-C4899871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8C6E-E529-4BC1-BF38-4904CC72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F2D-68D1-4D96-A777-9B1A299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4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AAD50-AEF2-47B2-89BE-65914FA6F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B0D9B-0455-4903-AB26-653BACFC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D1F1-478C-4178-83FD-CB92658E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599B-9C69-4F57-952D-7F25F9C2A89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1094-C9AD-415B-9B73-2AC5045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877A-8FE4-44F1-9A98-1D605354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F2D-68D1-4D96-A777-9B1A299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7D06-BA07-46EA-9B8C-E30B3966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3DE3-FB43-4151-A74A-F31425A2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1A94-58CB-429B-9AE0-93459F1F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599B-9C69-4F57-952D-7F25F9C2A89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9DB5-7AC8-4336-88F0-77238F03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ADFA-019C-43F2-9A08-3C72D3F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F2D-68D1-4D96-A777-9B1A299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B9D-FD26-4D4A-AD8F-6E2F757E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000C-2022-44B6-AE8D-E094C82E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D629-B2EE-4ECD-AFC1-1CD4EF5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599B-9C69-4F57-952D-7F25F9C2A89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C9BD-E36B-4322-ACC2-4623F9A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08F5-A55A-4524-8A51-0C842C17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F2D-68D1-4D96-A777-9B1A299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1541-15B2-48E7-B3AF-11C2A94F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9FB9-4F59-45D2-8804-6621D0DDD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75692-EDF3-4D5D-A461-2A7DCB352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65FC-89DE-4608-9E25-2646D7CE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599B-9C69-4F57-952D-7F25F9C2A89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9954F-37A8-4535-8276-055102C9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C0D6-6604-4BAA-BEE9-0C7E5319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F2D-68D1-4D96-A777-9B1A299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EA82-12B8-40DE-976B-CF3EC3F4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D1CE2-B56C-455B-B5C8-FC4381B58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A01A5-8F64-46AF-8282-C60B494AF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1844D-3735-4F6F-931F-5D3E8F289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28705-1C05-4C93-8291-BB65A6BD5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1BAD8-0324-4AD7-AE3F-90ABBE02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599B-9C69-4F57-952D-7F25F9C2A89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0D42A-D6ED-48D8-82AF-F66721A7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74AB8-602D-419B-892D-7FF8F22A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F2D-68D1-4D96-A777-9B1A299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0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15F5-D32A-42AD-A998-01AA55E1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99473-2114-467A-A8D9-B552A5D5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599B-9C69-4F57-952D-7F25F9C2A89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3225B-4D34-4EEB-A918-3C0A8514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24CEC-6815-4C5E-9B01-E4CDAD9C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F2D-68D1-4D96-A777-9B1A299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A0945-49FA-41CD-A6CA-38031C35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599B-9C69-4F57-952D-7F25F9C2A89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AAFEB-0E3B-44C0-B9FC-104E5CCD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C7362-C5F2-4627-A1A6-B71CE1BA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F2D-68D1-4D96-A777-9B1A299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77A1-CEFB-4BF8-89B9-FE0EEC36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C6AF-2C27-45C7-A0F4-4F08AFE3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9D1C-348F-4949-B783-BE718904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3B241-4F82-49F2-952D-487EFFCD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599B-9C69-4F57-952D-7F25F9C2A89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A30D4-45BC-4069-AF27-E5E24699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6C43A-A3BA-4A7B-8A9D-D1F822B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F2D-68D1-4D96-A777-9B1A299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78A1-84E7-4E73-BBDB-52B5B08E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92202-3748-485E-B945-AF1149796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8F6C-894F-489D-B220-E2A09B8AC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70C7F-E231-4914-929E-92A49BCF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599B-9C69-4F57-952D-7F25F9C2A89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88B7C-B7AF-431C-A594-297E3D9A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E3F3-C614-498A-8FD3-AAB76ABF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FF2D-68D1-4D96-A777-9B1A299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7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4B2C7-2002-4D38-9000-D585B528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DDCA1-44B3-41EA-96DC-D0C3C29B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56C7-C751-4AE4-98C8-52185324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599B-9C69-4F57-952D-7F25F9C2A89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4628-7F80-461C-8FD1-90AAF4DC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351B-2C47-49C4-8323-3AB9E6014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FF2D-68D1-4D96-A777-9B1A2995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2CA-A933-4129-A518-2ABB3E98A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749DA-E79C-41E5-9CE3-D72D35049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Accompanying PowerPoint</a:t>
            </a:r>
          </a:p>
        </p:txBody>
      </p:sp>
    </p:spTree>
    <p:extLst>
      <p:ext uri="{BB962C8B-B14F-4D97-AF65-F5344CB8AC3E}">
        <p14:creationId xmlns:p14="http://schemas.microsoft.com/office/powerpoint/2010/main" val="198658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4BC2-3E89-4DD3-8497-03D4CCD5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of Logarithmic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F70D8E-90FC-42F1-BF71-38A5ADF44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 err="1"/>
              <a:t>b</a:t>
            </a:r>
            <a:r>
              <a:rPr lang="en-US" i="1" baseline="30000" dirty="0" err="1"/>
              <a:t>x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&gt;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C61D43-DBBB-4718-A48F-3F6BF072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Logarithmic,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dirty="0" err="1"/>
              <a:t>log</a:t>
            </a:r>
            <a:r>
              <a:rPr lang="en-US" i="1" baseline="-25000" dirty="0" err="1"/>
              <a:t>b</a:t>
            </a:r>
            <a:r>
              <a:rPr lang="en-US" i="1" dirty="0" err="1"/>
              <a:t>x</a:t>
            </a:r>
            <a:endParaRPr lang="en-US" i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ADAFFC-B5D4-4F78-B32E-844C064437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2" y="2506989"/>
            <a:ext cx="4211637" cy="4270133"/>
          </a:xfrm>
          <a:prstGeom prst="rect">
            <a:avLst/>
          </a:prstGeom>
        </p:spPr>
      </p:pic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E5483862-2A87-4EE3-B71E-A105BA1C74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505074"/>
            <a:ext cx="4082955" cy="4139663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8EACA74-D9F0-4A50-BCFB-E9FA3804EFF2}"/>
              </a:ext>
            </a:extLst>
          </p:cNvPr>
          <p:cNvSpPr/>
          <p:nvPr/>
        </p:nvSpPr>
        <p:spPr>
          <a:xfrm>
            <a:off x="874643" y="2902226"/>
            <a:ext cx="2570922" cy="1802296"/>
          </a:xfrm>
          <a:custGeom>
            <a:avLst/>
            <a:gdLst>
              <a:gd name="connsiteX0" fmla="*/ 0 w 2570922"/>
              <a:gd name="connsiteY0" fmla="*/ 1802296 h 1802296"/>
              <a:gd name="connsiteX1" fmla="*/ 1842053 w 2570922"/>
              <a:gd name="connsiteY1" fmla="*/ 1457739 h 1802296"/>
              <a:gd name="connsiteX2" fmla="*/ 2570922 w 2570922"/>
              <a:gd name="connsiteY2" fmla="*/ 0 h 180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0922" h="1802296">
                <a:moveTo>
                  <a:pt x="0" y="1802296"/>
                </a:moveTo>
                <a:cubicBezTo>
                  <a:pt x="706783" y="1780209"/>
                  <a:pt x="1413566" y="1758122"/>
                  <a:pt x="1842053" y="1457739"/>
                </a:cubicBezTo>
                <a:cubicBezTo>
                  <a:pt x="2270540" y="1157356"/>
                  <a:pt x="2420731" y="578678"/>
                  <a:pt x="2570922" y="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475CDC-9AC4-478B-B1EF-79B4F82F38F0}"/>
              </a:ext>
            </a:extLst>
          </p:cNvPr>
          <p:cNvSpPr/>
          <p:nvPr/>
        </p:nvSpPr>
        <p:spPr>
          <a:xfrm>
            <a:off x="7991061" y="3935896"/>
            <a:ext cx="1775791" cy="2478156"/>
          </a:xfrm>
          <a:custGeom>
            <a:avLst/>
            <a:gdLst>
              <a:gd name="connsiteX0" fmla="*/ 0 w 1775791"/>
              <a:gd name="connsiteY0" fmla="*/ 2478156 h 2478156"/>
              <a:gd name="connsiteX1" fmla="*/ 357809 w 1775791"/>
              <a:gd name="connsiteY1" fmla="*/ 715617 h 2478156"/>
              <a:gd name="connsiteX2" fmla="*/ 1775791 w 1775791"/>
              <a:gd name="connsiteY2" fmla="*/ 0 h 247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5791" h="2478156">
                <a:moveTo>
                  <a:pt x="0" y="2478156"/>
                </a:moveTo>
                <a:cubicBezTo>
                  <a:pt x="30922" y="1803399"/>
                  <a:pt x="61844" y="1128643"/>
                  <a:pt x="357809" y="715617"/>
                </a:cubicBezTo>
                <a:cubicBezTo>
                  <a:pt x="653774" y="302591"/>
                  <a:pt x="1214782" y="151295"/>
                  <a:pt x="1775791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523F8-4EAD-460E-B92F-BEA29B847732}"/>
              </a:ext>
            </a:extLst>
          </p:cNvPr>
          <p:cNvSpPr txBox="1"/>
          <p:nvPr/>
        </p:nvSpPr>
        <p:spPr>
          <a:xfrm>
            <a:off x="3085019" y="390876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A981EB-19B4-4E04-A49E-5F00D5638C18}"/>
                  </a:ext>
                </a:extLst>
              </p:cNvPr>
              <p:cNvSpPr txBox="1"/>
              <p:nvPr/>
            </p:nvSpPr>
            <p:spPr>
              <a:xfrm>
                <a:off x="1417987" y="3821113"/>
                <a:ext cx="102040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A981EB-19B4-4E04-A49E-5F00D5638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87" y="3821113"/>
                <a:ext cx="1020408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69F526F-BC2F-4B2D-9FE8-7CFF3C1B4D58}"/>
              </a:ext>
            </a:extLst>
          </p:cNvPr>
          <p:cNvSpPr/>
          <p:nvPr/>
        </p:nvSpPr>
        <p:spPr>
          <a:xfrm>
            <a:off x="2981739" y="3935896"/>
            <a:ext cx="125800" cy="131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E4D580-B387-41A7-B614-7A1EDB8B9988}"/>
              </a:ext>
            </a:extLst>
          </p:cNvPr>
          <p:cNvSpPr/>
          <p:nvPr/>
        </p:nvSpPr>
        <p:spPr>
          <a:xfrm>
            <a:off x="2286091" y="4456898"/>
            <a:ext cx="125800" cy="131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4485BA-76A5-4E92-9C67-8AE3AB50BDE1}"/>
              </a:ext>
            </a:extLst>
          </p:cNvPr>
          <p:cNvSpPr/>
          <p:nvPr/>
        </p:nvSpPr>
        <p:spPr>
          <a:xfrm>
            <a:off x="8651246" y="4252218"/>
            <a:ext cx="125800" cy="131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9A5C0F8-A591-4FBB-950F-5D903200B896}"/>
              </a:ext>
            </a:extLst>
          </p:cNvPr>
          <p:cNvSpPr/>
          <p:nvPr/>
        </p:nvSpPr>
        <p:spPr>
          <a:xfrm>
            <a:off x="8130208" y="4923182"/>
            <a:ext cx="125800" cy="131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FB99B8-87A7-41A0-80E8-006AE1EF9302}"/>
                  </a:ext>
                </a:extLst>
              </p:cNvPr>
              <p:cNvSpPr txBox="1"/>
              <p:nvPr/>
            </p:nvSpPr>
            <p:spPr>
              <a:xfrm>
                <a:off x="8141042" y="4988179"/>
                <a:ext cx="105888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FB99B8-87A7-41A0-80E8-006AE1EF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042" y="4988179"/>
                <a:ext cx="105888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02361A1-AF76-4B28-834D-08B6D5529317}"/>
              </a:ext>
            </a:extLst>
          </p:cNvPr>
          <p:cNvSpPr txBox="1"/>
          <p:nvPr/>
        </p:nvSpPr>
        <p:spPr>
          <a:xfrm>
            <a:off x="8239502" y="38755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(b,1)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05C9F2-03A2-40EF-8E92-726792F71218}"/>
              </a:ext>
            </a:extLst>
          </p:cNvPr>
          <p:cNvCxnSpPr/>
          <p:nvPr/>
        </p:nvCxnSpPr>
        <p:spPr>
          <a:xfrm flipH="1" flipV="1">
            <a:off x="2822713" y="4456898"/>
            <a:ext cx="728870" cy="1440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4AA9CA-6825-49B8-8B1D-8F4B33AE4C31}"/>
              </a:ext>
            </a:extLst>
          </p:cNvPr>
          <p:cNvSpPr txBox="1"/>
          <p:nvPr/>
        </p:nvSpPr>
        <p:spPr>
          <a:xfrm>
            <a:off x="3489685" y="589135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(0,1)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CE1DC-B305-450C-AE3E-865AB1A1905A}"/>
              </a:ext>
            </a:extLst>
          </p:cNvPr>
          <p:cNvCxnSpPr>
            <a:cxnSpLocks/>
          </p:cNvCxnSpPr>
          <p:nvPr/>
        </p:nvCxnSpPr>
        <p:spPr>
          <a:xfrm>
            <a:off x="7054959" y="3935895"/>
            <a:ext cx="1210367" cy="652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B371FD-193F-4BCC-BB4B-871702FCC6DB}"/>
              </a:ext>
            </a:extLst>
          </p:cNvPr>
          <p:cNvSpPr txBox="1"/>
          <p:nvPr/>
        </p:nvSpPr>
        <p:spPr>
          <a:xfrm>
            <a:off x="6519485" y="35758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(1,0)</a:t>
            </a:r>
          </a:p>
        </p:txBody>
      </p:sp>
    </p:spTree>
    <p:extLst>
      <p:ext uri="{BB962C8B-B14F-4D97-AF65-F5344CB8AC3E}">
        <p14:creationId xmlns:p14="http://schemas.microsoft.com/office/powerpoint/2010/main" val="16625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2" grpId="0" animBg="1"/>
      <p:bldP spid="23" grpId="0" animBg="1"/>
      <p:bldP spid="24" grpId="0" animBg="1"/>
      <p:bldP spid="25" grpId="0"/>
      <p:bldP spid="26" grpId="0"/>
      <p:bldP spid="31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698F7-CF41-4250-BAB0-FB214506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i="1" dirty="0"/>
              <a:t>b</a:t>
            </a:r>
            <a:r>
              <a:rPr lang="en-US" dirty="0"/>
              <a:t> &gt; 0…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7F748-86BC-4D3A-91A2-CAD3EC30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3345347"/>
            <a:ext cx="5157787" cy="823912"/>
          </a:xfrm>
        </p:spPr>
        <p:txBody>
          <a:bodyPr/>
          <a:lstStyle/>
          <a:p>
            <a:r>
              <a:rPr lang="en-US" dirty="0"/>
              <a:t>Exponential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A3B16-E055-4023-8784-B9C8F778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4174849"/>
            <a:ext cx="5157787" cy="3684588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i="1" dirty="0" err="1">
                <a:solidFill>
                  <a:srgbClr val="FF0000"/>
                </a:solidFill>
              </a:rPr>
              <a:t>b</a:t>
            </a:r>
            <a:r>
              <a:rPr lang="en-US" i="1" baseline="30000" dirty="0" err="1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Domain: (–∞,∞)</a:t>
            </a:r>
          </a:p>
          <a:p>
            <a:r>
              <a:rPr lang="en-US" dirty="0"/>
              <a:t>Range: (0,∞)</a:t>
            </a:r>
          </a:p>
          <a:p>
            <a:r>
              <a:rPr lang="en-US" i="1" dirty="0"/>
              <a:t>y</a:t>
            </a:r>
            <a:r>
              <a:rPr lang="en-US" dirty="0"/>
              <a:t>-intercept: (0,1)</a:t>
            </a:r>
          </a:p>
          <a:p>
            <a:r>
              <a:rPr lang="en-US" dirty="0"/>
              <a:t>Horizontal Asymptote: </a:t>
            </a:r>
            <a:r>
              <a:rPr lang="en-US" i="1" dirty="0"/>
              <a:t>y</a:t>
            </a:r>
            <a:r>
              <a:rPr lang="en-US" dirty="0"/>
              <a:t> = 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DCB01-D909-428A-945A-A763247A9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345347"/>
            <a:ext cx="5183188" cy="823912"/>
          </a:xfrm>
        </p:spPr>
        <p:txBody>
          <a:bodyPr/>
          <a:lstStyle/>
          <a:p>
            <a:r>
              <a:rPr lang="en-US" dirty="0"/>
              <a:t>Logarithmic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A93F77-AD84-4604-B5D4-119551FA2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174849"/>
            <a:ext cx="5183188" cy="3684588"/>
          </a:xfrm>
        </p:spPr>
        <p:txBody>
          <a:bodyPr/>
          <a:lstStyle/>
          <a:p>
            <a:r>
              <a:rPr lang="en-US" i="1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log</a:t>
            </a:r>
            <a:r>
              <a:rPr lang="en-US" i="1" baseline="-25000" dirty="0" err="1">
                <a:solidFill>
                  <a:srgbClr val="00B05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/>
              <a:t>Domain: (0,∞)</a:t>
            </a:r>
          </a:p>
          <a:p>
            <a:r>
              <a:rPr lang="en-US" dirty="0"/>
              <a:t>Range: (–∞,∞)</a:t>
            </a:r>
          </a:p>
          <a:p>
            <a:r>
              <a:rPr lang="en-US" i="1" dirty="0"/>
              <a:t>x</a:t>
            </a:r>
            <a:r>
              <a:rPr lang="en-US" dirty="0"/>
              <a:t>-intercept: (1,0)</a:t>
            </a:r>
          </a:p>
          <a:p>
            <a:r>
              <a:rPr lang="en-US" dirty="0"/>
              <a:t>Vertical Asymptote: </a:t>
            </a:r>
            <a:r>
              <a:rPr lang="en-US" i="1" dirty="0"/>
              <a:t>x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D70128-B222-4C3E-8055-AD6A8D5E2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50" y="115641"/>
            <a:ext cx="3591776" cy="36416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BCE12A-85FE-42E9-B2B2-2AC03D900DB2}"/>
              </a:ext>
            </a:extLst>
          </p:cNvPr>
          <p:cNvCxnSpPr/>
          <p:nvPr/>
        </p:nvCxnSpPr>
        <p:spPr>
          <a:xfrm flipV="1">
            <a:off x="4148506" y="463826"/>
            <a:ext cx="3087757" cy="30877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C9EB08-2611-4E30-950F-9474D7F68D70}"/>
              </a:ext>
            </a:extLst>
          </p:cNvPr>
          <p:cNvSpPr/>
          <p:nvPr/>
        </p:nvSpPr>
        <p:spPr>
          <a:xfrm>
            <a:off x="4068417" y="437322"/>
            <a:ext cx="2252870" cy="1550504"/>
          </a:xfrm>
          <a:custGeom>
            <a:avLst/>
            <a:gdLst>
              <a:gd name="connsiteX0" fmla="*/ 0 w 2252870"/>
              <a:gd name="connsiteY0" fmla="*/ 1550504 h 1550504"/>
              <a:gd name="connsiteX1" fmla="*/ 1630018 w 2252870"/>
              <a:gd name="connsiteY1" fmla="*/ 1258956 h 1550504"/>
              <a:gd name="connsiteX2" fmla="*/ 2252870 w 2252870"/>
              <a:gd name="connsiteY2" fmla="*/ 0 h 155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870" h="1550504">
                <a:moveTo>
                  <a:pt x="0" y="1550504"/>
                </a:moveTo>
                <a:cubicBezTo>
                  <a:pt x="627270" y="1533938"/>
                  <a:pt x="1254540" y="1517373"/>
                  <a:pt x="1630018" y="1258956"/>
                </a:cubicBezTo>
                <a:cubicBezTo>
                  <a:pt x="2005496" y="1000539"/>
                  <a:pt x="2129183" y="500269"/>
                  <a:pt x="225287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21D2A79-3E5C-44D2-A55D-D3C8C0842922}"/>
              </a:ext>
            </a:extLst>
          </p:cNvPr>
          <p:cNvSpPr/>
          <p:nvPr/>
        </p:nvSpPr>
        <p:spPr>
          <a:xfrm>
            <a:off x="5724939" y="1378226"/>
            <a:ext cx="1510748" cy="2160104"/>
          </a:xfrm>
          <a:custGeom>
            <a:avLst/>
            <a:gdLst>
              <a:gd name="connsiteX0" fmla="*/ 0 w 1510748"/>
              <a:gd name="connsiteY0" fmla="*/ 2160104 h 2160104"/>
              <a:gd name="connsiteX1" fmla="*/ 265044 w 1510748"/>
              <a:gd name="connsiteY1" fmla="*/ 622852 h 2160104"/>
              <a:gd name="connsiteX2" fmla="*/ 1510748 w 1510748"/>
              <a:gd name="connsiteY2" fmla="*/ 0 h 216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748" h="2160104">
                <a:moveTo>
                  <a:pt x="0" y="2160104"/>
                </a:moveTo>
                <a:cubicBezTo>
                  <a:pt x="6626" y="1571486"/>
                  <a:pt x="13253" y="982869"/>
                  <a:pt x="265044" y="622852"/>
                </a:cubicBezTo>
                <a:cubicBezTo>
                  <a:pt x="516835" y="262835"/>
                  <a:pt x="1013791" y="131417"/>
                  <a:pt x="1510748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69589C-6A2A-4D84-BC51-5AACBCBCD17D}"/>
              </a:ext>
            </a:extLst>
          </p:cNvPr>
          <p:cNvCxnSpPr/>
          <p:nvPr/>
        </p:nvCxnSpPr>
        <p:spPr>
          <a:xfrm>
            <a:off x="3604591" y="4890052"/>
            <a:ext cx="2567609" cy="53008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579470-80D9-4995-BF52-8EA8BF4B1274}"/>
              </a:ext>
            </a:extLst>
          </p:cNvPr>
          <p:cNvCxnSpPr/>
          <p:nvPr/>
        </p:nvCxnSpPr>
        <p:spPr>
          <a:xfrm flipV="1">
            <a:off x="3127513" y="4890052"/>
            <a:ext cx="3044687" cy="55659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273E25-F942-4DBE-8050-C89DDA62AC67}"/>
              </a:ext>
            </a:extLst>
          </p:cNvPr>
          <p:cNvCxnSpPr/>
          <p:nvPr/>
        </p:nvCxnSpPr>
        <p:spPr>
          <a:xfrm flipH="1">
            <a:off x="4068417" y="1987826"/>
            <a:ext cx="3167270" cy="0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C25794-07C2-4CC1-A1AE-0ED66D67F320}"/>
              </a:ext>
            </a:extLst>
          </p:cNvPr>
          <p:cNvCxnSpPr/>
          <p:nvPr/>
        </p:nvCxnSpPr>
        <p:spPr>
          <a:xfrm>
            <a:off x="5685183" y="437322"/>
            <a:ext cx="0" cy="3207026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698F7-CF41-4250-BAB0-FB214506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0 &lt; </a:t>
            </a:r>
            <a:r>
              <a:rPr lang="en-US" i="1" dirty="0"/>
              <a:t>b</a:t>
            </a:r>
            <a:r>
              <a:rPr lang="en-US" dirty="0"/>
              <a:t> &lt;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7F748-86BC-4D3A-91A2-CAD3EC30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3345347"/>
            <a:ext cx="5157787" cy="823912"/>
          </a:xfrm>
        </p:spPr>
        <p:txBody>
          <a:bodyPr/>
          <a:lstStyle/>
          <a:p>
            <a:r>
              <a:rPr lang="en-US" dirty="0"/>
              <a:t>Exponential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A3B16-E055-4023-8784-B9C8F778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4174849"/>
            <a:ext cx="5157787" cy="3684588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i="1" dirty="0" err="1">
                <a:solidFill>
                  <a:srgbClr val="FF0000"/>
                </a:solidFill>
              </a:rPr>
              <a:t>b</a:t>
            </a:r>
            <a:r>
              <a:rPr lang="en-US" i="1" baseline="30000" dirty="0" err="1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Domain: (–∞,∞)</a:t>
            </a:r>
          </a:p>
          <a:p>
            <a:r>
              <a:rPr lang="en-US" dirty="0"/>
              <a:t>Range: (0,∞)</a:t>
            </a:r>
          </a:p>
          <a:p>
            <a:r>
              <a:rPr lang="en-US" i="1" dirty="0"/>
              <a:t>y</a:t>
            </a:r>
            <a:r>
              <a:rPr lang="en-US" dirty="0"/>
              <a:t>-intercept: (0,1)</a:t>
            </a:r>
          </a:p>
          <a:p>
            <a:r>
              <a:rPr lang="en-US" dirty="0"/>
              <a:t>Horizontal Asymptote: </a:t>
            </a:r>
            <a:r>
              <a:rPr lang="en-US" i="1" dirty="0"/>
              <a:t>y</a:t>
            </a:r>
            <a:r>
              <a:rPr lang="en-US" dirty="0"/>
              <a:t> = 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DCB01-D909-428A-945A-A763247A9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345347"/>
            <a:ext cx="5183188" cy="823912"/>
          </a:xfrm>
        </p:spPr>
        <p:txBody>
          <a:bodyPr/>
          <a:lstStyle/>
          <a:p>
            <a:r>
              <a:rPr lang="en-US" dirty="0"/>
              <a:t>Logarithmic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A93F77-AD84-4604-B5D4-119551FA2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174849"/>
            <a:ext cx="5183188" cy="3684588"/>
          </a:xfrm>
        </p:spPr>
        <p:txBody>
          <a:bodyPr/>
          <a:lstStyle/>
          <a:p>
            <a:r>
              <a:rPr lang="en-US" i="1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log</a:t>
            </a:r>
            <a:r>
              <a:rPr lang="en-US" i="1" baseline="-25000" dirty="0" err="1">
                <a:solidFill>
                  <a:srgbClr val="00B05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/>
              <a:t>Domain: (0,∞)</a:t>
            </a:r>
          </a:p>
          <a:p>
            <a:r>
              <a:rPr lang="en-US" dirty="0"/>
              <a:t>Range: (–∞,∞)</a:t>
            </a:r>
          </a:p>
          <a:p>
            <a:r>
              <a:rPr lang="en-US" i="1" dirty="0"/>
              <a:t>x</a:t>
            </a:r>
            <a:r>
              <a:rPr lang="en-US" dirty="0"/>
              <a:t>-intercept: (1,0)</a:t>
            </a:r>
          </a:p>
          <a:p>
            <a:r>
              <a:rPr lang="en-US" dirty="0"/>
              <a:t>Vertical Asymptote: </a:t>
            </a:r>
            <a:r>
              <a:rPr lang="en-US" i="1" dirty="0"/>
              <a:t>x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D70128-B222-4C3E-8055-AD6A8D5E2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50" y="115641"/>
            <a:ext cx="3591776" cy="36416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BCE12A-85FE-42E9-B2B2-2AC03D900DB2}"/>
              </a:ext>
            </a:extLst>
          </p:cNvPr>
          <p:cNvCxnSpPr/>
          <p:nvPr/>
        </p:nvCxnSpPr>
        <p:spPr>
          <a:xfrm flipV="1">
            <a:off x="4148506" y="463826"/>
            <a:ext cx="3087757" cy="30877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DF67297-187F-4537-80B7-7D71CDA32CB2}"/>
              </a:ext>
            </a:extLst>
          </p:cNvPr>
          <p:cNvSpPr/>
          <p:nvPr/>
        </p:nvSpPr>
        <p:spPr>
          <a:xfrm>
            <a:off x="5075583" y="437322"/>
            <a:ext cx="2160104" cy="1550504"/>
          </a:xfrm>
          <a:custGeom>
            <a:avLst/>
            <a:gdLst>
              <a:gd name="connsiteX0" fmla="*/ 2160104 w 2160104"/>
              <a:gd name="connsiteY0" fmla="*/ 1550504 h 1550504"/>
              <a:gd name="connsiteX1" fmla="*/ 609600 w 2160104"/>
              <a:gd name="connsiteY1" fmla="*/ 1272208 h 1550504"/>
              <a:gd name="connsiteX2" fmla="*/ 0 w 2160104"/>
              <a:gd name="connsiteY2" fmla="*/ 0 h 155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04" h="1550504">
                <a:moveTo>
                  <a:pt x="2160104" y="1550504"/>
                </a:moveTo>
                <a:cubicBezTo>
                  <a:pt x="1564860" y="1540564"/>
                  <a:pt x="969617" y="1530625"/>
                  <a:pt x="609600" y="1272208"/>
                </a:cubicBezTo>
                <a:cubicBezTo>
                  <a:pt x="249583" y="1013791"/>
                  <a:pt x="124791" y="506895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3ED71D1-0DAF-4FE6-A973-2F33EF1E82FE}"/>
              </a:ext>
            </a:extLst>
          </p:cNvPr>
          <p:cNvSpPr/>
          <p:nvPr/>
        </p:nvSpPr>
        <p:spPr>
          <a:xfrm>
            <a:off x="5685183" y="424070"/>
            <a:ext cx="1563756" cy="2199860"/>
          </a:xfrm>
          <a:custGeom>
            <a:avLst/>
            <a:gdLst>
              <a:gd name="connsiteX0" fmla="*/ 0 w 1563756"/>
              <a:gd name="connsiteY0" fmla="*/ 0 h 2199860"/>
              <a:gd name="connsiteX1" fmla="*/ 304800 w 1563756"/>
              <a:gd name="connsiteY1" fmla="*/ 1577008 h 2199860"/>
              <a:gd name="connsiteX2" fmla="*/ 1563756 w 1563756"/>
              <a:gd name="connsiteY2" fmla="*/ 2199860 h 219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199860">
                <a:moveTo>
                  <a:pt x="0" y="0"/>
                </a:moveTo>
                <a:cubicBezTo>
                  <a:pt x="22087" y="605182"/>
                  <a:pt x="44174" y="1210365"/>
                  <a:pt x="304800" y="1577008"/>
                </a:cubicBezTo>
                <a:cubicBezTo>
                  <a:pt x="565426" y="1943651"/>
                  <a:pt x="1064591" y="2071755"/>
                  <a:pt x="1563756" y="219986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E96A90-E996-42F4-A947-72FD8F624E96}"/>
              </a:ext>
            </a:extLst>
          </p:cNvPr>
          <p:cNvCxnSpPr/>
          <p:nvPr/>
        </p:nvCxnSpPr>
        <p:spPr>
          <a:xfrm>
            <a:off x="3604591" y="4890052"/>
            <a:ext cx="2567609" cy="53008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A7E8F0-749C-47EC-BAFD-C3E3722972BF}"/>
              </a:ext>
            </a:extLst>
          </p:cNvPr>
          <p:cNvCxnSpPr/>
          <p:nvPr/>
        </p:nvCxnSpPr>
        <p:spPr>
          <a:xfrm flipV="1">
            <a:off x="3127513" y="4890052"/>
            <a:ext cx="3044687" cy="55659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9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21A91F-1080-475E-A683-7FD79025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Graph and state the domain and range…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3F7900-A9B8-45AF-A2DC-3D6F1F1D0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(x) = log</a:t>
            </a:r>
            <a:r>
              <a:rPr lang="en-US" baseline="-25000" dirty="0"/>
              <a:t>3</a:t>
            </a:r>
            <a:r>
              <a:rPr lang="en-US" i="1" dirty="0"/>
              <a:t>x</a:t>
            </a:r>
            <a:r>
              <a:rPr lang="en-US" dirty="0"/>
              <a:t> – 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0CC6511-4B25-4628-91AF-4EE85AA10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log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– 2)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7137B82-B8CE-412A-8043-C150043292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1" y="2448802"/>
            <a:ext cx="4421187" cy="4421187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9D72750-3F7F-4F11-BF74-BF60C99A4A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41" y="2445288"/>
            <a:ext cx="4424701" cy="4424701"/>
          </a:xfr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1AFAAB-B48B-4A97-BA1A-3DE2B2EDB46F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771337" y="1790784"/>
            <a:ext cx="806750" cy="263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49B6C0-E139-4F45-AEBD-F6677ABBF14E}"/>
              </a:ext>
            </a:extLst>
          </p:cNvPr>
          <p:cNvSpPr txBox="1"/>
          <p:nvPr/>
        </p:nvSpPr>
        <p:spPr>
          <a:xfrm>
            <a:off x="3578087" y="1467618"/>
            <a:ext cx="137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 Shift</a:t>
            </a:r>
            <a:br>
              <a:rPr lang="en-US" dirty="0"/>
            </a:br>
            <a:r>
              <a:rPr lang="en-US" dirty="0"/>
              <a:t>Down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384B20-AD92-4488-95D7-DBFDA96BF265}"/>
              </a:ext>
            </a:extLst>
          </p:cNvPr>
          <p:cNvSpPr/>
          <p:nvPr/>
        </p:nvSpPr>
        <p:spPr>
          <a:xfrm>
            <a:off x="3418681" y="4431666"/>
            <a:ext cx="125800" cy="131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9BF9E9-B518-4CAB-A6E2-0BED699662D7}"/>
              </a:ext>
            </a:extLst>
          </p:cNvPr>
          <p:cNvSpPr/>
          <p:nvPr/>
        </p:nvSpPr>
        <p:spPr>
          <a:xfrm>
            <a:off x="2965974" y="4767910"/>
            <a:ext cx="125800" cy="131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D6BCEA-6B17-45DD-8BCE-49A240D2B12A}"/>
                  </a:ext>
                </a:extLst>
              </p:cNvPr>
              <p:cNvSpPr txBox="1"/>
              <p:nvPr/>
            </p:nvSpPr>
            <p:spPr>
              <a:xfrm>
                <a:off x="2026433" y="4067692"/>
                <a:ext cx="105888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D6BCEA-6B17-45DD-8BCE-49A240D2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33" y="4067692"/>
                <a:ext cx="105888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F8DAE53-7805-45B6-9031-A56E1509F7A2}"/>
              </a:ext>
            </a:extLst>
          </p:cNvPr>
          <p:cNvSpPr txBox="1"/>
          <p:nvPr/>
        </p:nvSpPr>
        <p:spPr>
          <a:xfrm>
            <a:off x="3174712" y="4009349"/>
            <a:ext cx="6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(3,1)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87B722D-D96A-41FF-82B3-76DECC21C258}"/>
              </a:ext>
            </a:extLst>
          </p:cNvPr>
          <p:cNvSpPr/>
          <p:nvPr/>
        </p:nvSpPr>
        <p:spPr>
          <a:xfrm>
            <a:off x="2947916" y="4326340"/>
            <a:ext cx="2088108" cy="2402006"/>
          </a:xfrm>
          <a:custGeom>
            <a:avLst/>
            <a:gdLst>
              <a:gd name="connsiteX0" fmla="*/ 0 w 2088108"/>
              <a:gd name="connsiteY0" fmla="*/ 2402006 h 2402006"/>
              <a:gd name="connsiteX1" fmla="*/ 81887 w 2088108"/>
              <a:gd name="connsiteY1" fmla="*/ 504967 h 2402006"/>
              <a:gd name="connsiteX2" fmla="*/ 218365 w 2088108"/>
              <a:gd name="connsiteY2" fmla="*/ 327547 h 2402006"/>
              <a:gd name="connsiteX3" fmla="*/ 395785 w 2088108"/>
              <a:gd name="connsiteY3" fmla="*/ 232012 h 2402006"/>
              <a:gd name="connsiteX4" fmla="*/ 559559 w 2088108"/>
              <a:gd name="connsiteY4" fmla="*/ 163773 h 2402006"/>
              <a:gd name="connsiteX5" fmla="*/ 1214651 w 2088108"/>
              <a:gd name="connsiteY5" fmla="*/ 68239 h 2402006"/>
              <a:gd name="connsiteX6" fmla="*/ 2088108 w 2088108"/>
              <a:gd name="connsiteY6" fmla="*/ 0 h 240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8108" h="2402006">
                <a:moveTo>
                  <a:pt x="0" y="2402006"/>
                </a:moveTo>
                <a:lnTo>
                  <a:pt x="81887" y="504967"/>
                </a:lnTo>
                <a:lnTo>
                  <a:pt x="218365" y="327547"/>
                </a:lnTo>
                <a:lnTo>
                  <a:pt x="395785" y="232012"/>
                </a:lnTo>
                <a:lnTo>
                  <a:pt x="559559" y="163773"/>
                </a:lnTo>
                <a:lnTo>
                  <a:pt x="1214651" y="68239"/>
                </a:lnTo>
                <a:lnTo>
                  <a:pt x="2088108" y="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DA03FE8-84E0-4E9C-9130-9E42712DCBB8}"/>
              </a:ext>
            </a:extLst>
          </p:cNvPr>
          <p:cNvSpPr/>
          <p:nvPr/>
        </p:nvSpPr>
        <p:spPr>
          <a:xfrm>
            <a:off x="2975212" y="4612943"/>
            <a:ext cx="2047164" cy="2115403"/>
          </a:xfrm>
          <a:custGeom>
            <a:avLst/>
            <a:gdLst>
              <a:gd name="connsiteX0" fmla="*/ 0 w 2047164"/>
              <a:gd name="connsiteY0" fmla="*/ 2115403 h 2115403"/>
              <a:gd name="connsiteX1" fmla="*/ 40943 w 2047164"/>
              <a:gd name="connsiteY1" fmla="*/ 559558 h 2115403"/>
              <a:gd name="connsiteX2" fmla="*/ 122830 w 2047164"/>
              <a:gd name="connsiteY2" fmla="*/ 450376 h 2115403"/>
              <a:gd name="connsiteX3" fmla="*/ 218364 w 2047164"/>
              <a:gd name="connsiteY3" fmla="*/ 395785 h 2115403"/>
              <a:gd name="connsiteX4" fmla="*/ 300251 w 2047164"/>
              <a:gd name="connsiteY4" fmla="*/ 354842 h 2115403"/>
              <a:gd name="connsiteX5" fmla="*/ 518615 w 2047164"/>
              <a:gd name="connsiteY5" fmla="*/ 218364 h 2115403"/>
              <a:gd name="connsiteX6" fmla="*/ 859809 w 2047164"/>
              <a:gd name="connsiteY6" fmla="*/ 122830 h 2115403"/>
              <a:gd name="connsiteX7" fmla="*/ 1433015 w 2047164"/>
              <a:gd name="connsiteY7" fmla="*/ 54591 h 2115403"/>
              <a:gd name="connsiteX8" fmla="*/ 2047164 w 2047164"/>
              <a:gd name="connsiteY8" fmla="*/ 0 h 211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7164" h="2115403">
                <a:moveTo>
                  <a:pt x="0" y="2115403"/>
                </a:moveTo>
                <a:lnTo>
                  <a:pt x="40943" y="559558"/>
                </a:lnTo>
                <a:lnTo>
                  <a:pt x="122830" y="450376"/>
                </a:lnTo>
                <a:lnTo>
                  <a:pt x="218364" y="395785"/>
                </a:lnTo>
                <a:lnTo>
                  <a:pt x="300251" y="354842"/>
                </a:lnTo>
                <a:lnTo>
                  <a:pt x="518615" y="218364"/>
                </a:lnTo>
                <a:lnTo>
                  <a:pt x="859809" y="122830"/>
                </a:lnTo>
                <a:lnTo>
                  <a:pt x="1433015" y="54591"/>
                </a:lnTo>
                <a:lnTo>
                  <a:pt x="2047164" y="0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8DB234E-5C87-4EA4-962B-823D1B44DE19}"/>
              </a:ext>
            </a:extLst>
          </p:cNvPr>
          <p:cNvSpPr/>
          <p:nvPr/>
        </p:nvSpPr>
        <p:spPr>
          <a:xfrm>
            <a:off x="8421556" y="4326340"/>
            <a:ext cx="2088108" cy="2402006"/>
          </a:xfrm>
          <a:custGeom>
            <a:avLst/>
            <a:gdLst>
              <a:gd name="connsiteX0" fmla="*/ 0 w 2088108"/>
              <a:gd name="connsiteY0" fmla="*/ 2402006 h 2402006"/>
              <a:gd name="connsiteX1" fmla="*/ 81887 w 2088108"/>
              <a:gd name="connsiteY1" fmla="*/ 504967 h 2402006"/>
              <a:gd name="connsiteX2" fmla="*/ 218365 w 2088108"/>
              <a:gd name="connsiteY2" fmla="*/ 327547 h 2402006"/>
              <a:gd name="connsiteX3" fmla="*/ 395785 w 2088108"/>
              <a:gd name="connsiteY3" fmla="*/ 232012 h 2402006"/>
              <a:gd name="connsiteX4" fmla="*/ 559559 w 2088108"/>
              <a:gd name="connsiteY4" fmla="*/ 163773 h 2402006"/>
              <a:gd name="connsiteX5" fmla="*/ 1214651 w 2088108"/>
              <a:gd name="connsiteY5" fmla="*/ 68239 h 2402006"/>
              <a:gd name="connsiteX6" fmla="*/ 2088108 w 2088108"/>
              <a:gd name="connsiteY6" fmla="*/ 0 h 240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8108" h="2402006">
                <a:moveTo>
                  <a:pt x="0" y="2402006"/>
                </a:moveTo>
                <a:lnTo>
                  <a:pt x="81887" y="504967"/>
                </a:lnTo>
                <a:lnTo>
                  <a:pt x="218365" y="327547"/>
                </a:lnTo>
                <a:lnTo>
                  <a:pt x="395785" y="232012"/>
                </a:lnTo>
                <a:lnTo>
                  <a:pt x="559559" y="163773"/>
                </a:lnTo>
                <a:lnTo>
                  <a:pt x="1214651" y="68239"/>
                </a:lnTo>
                <a:lnTo>
                  <a:pt x="2088108" y="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BAE9DAC-0EDB-4A3F-819B-63A5AB128D45}"/>
              </a:ext>
            </a:extLst>
          </p:cNvPr>
          <p:cNvSpPr/>
          <p:nvPr/>
        </p:nvSpPr>
        <p:spPr>
          <a:xfrm>
            <a:off x="8761583" y="4326340"/>
            <a:ext cx="2088108" cy="2402006"/>
          </a:xfrm>
          <a:custGeom>
            <a:avLst/>
            <a:gdLst>
              <a:gd name="connsiteX0" fmla="*/ 0 w 2088108"/>
              <a:gd name="connsiteY0" fmla="*/ 2402006 h 2402006"/>
              <a:gd name="connsiteX1" fmla="*/ 81887 w 2088108"/>
              <a:gd name="connsiteY1" fmla="*/ 504967 h 2402006"/>
              <a:gd name="connsiteX2" fmla="*/ 218365 w 2088108"/>
              <a:gd name="connsiteY2" fmla="*/ 327547 h 2402006"/>
              <a:gd name="connsiteX3" fmla="*/ 395785 w 2088108"/>
              <a:gd name="connsiteY3" fmla="*/ 232012 h 2402006"/>
              <a:gd name="connsiteX4" fmla="*/ 559559 w 2088108"/>
              <a:gd name="connsiteY4" fmla="*/ 163773 h 2402006"/>
              <a:gd name="connsiteX5" fmla="*/ 1214651 w 2088108"/>
              <a:gd name="connsiteY5" fmla="*/ 68239 h 2402006"/>
              <a:gd name="connsiteX6" fmla="*/ 2088108 w 2088108"/>
              <a:gd name="connsiteY6" fmla="*/ 0 h 240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8108" h="2402006">
                <a:moveTo>
                  <a:pt x="0" y="2402006"/>
                </a:moveTo>
                <a:lnTo>
                  <a:pt x="81887" y="504967"/>
                </a:lnTo>
                <a:lnTo>
                  <a:pt x="218365" y="327547"/>
                </a:lnTo>
                <a:lnTo>
                  <a:pt x="395785" y="232012"/>
                </a:lnTo>
                <a:lnTo>
                  <a:pt x="559559" y="163773"/>
                </a:lnTo>
                <a:lnTo>
                  <a:pt x="1214651" y="68239"/>
                </a:lnTo>
                <a:lnTo>
                  <a:pt x="2088108" y="0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5AA269-86B1-4BB6-8715-62617BADA3A8}"/>
              </a:ext>
            </a:extLst>
          </p:cNvPr>
          <p:cNvSpPr txBox="1"/>
          <p:nvPr/>
        </p:nvSpPr>
        <p:spPr>
          <a:xfrm>
            <a:off x="8501881" y="1396634"/>
            <a:ext cx="1630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 Shift</a:t>
            </a:r>
            <a:br>
              <a:rPr lang="en-US" dirty="0"/>
            </a:br>
            <a:r>
              <a:rPr lang="en-US" dirty="0"/>
              <a:t>Right 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17F9E6-EA2D-49BD-A372-136D3D486CAB}"/>
              </a:ext>
            </a:extLst>
          </p:cNvPr>
          <p:cNvCxnSpPr>
            <a:cxnSpLocks/>
          </p:cNvCxnSpPr>
          <p:nvPr/>
        </p:nvCxnSpPr>
        <p:spPr>
          <a:xfrm flipH="1">
            <a:off x="8166419" y="1866826"/>
            <a:ext cx="569455" cy="2261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1DC2E2-8EAC-4A56-AC9C-A1859903E1C1}"/>
              </a:ext>
            </a:extLst>
          </p:cNvPr>
          <p:cNvCxnSpPr>
            <a:stCxn id="20" idx="0"/>
          </p:cNvCxnSpPr>
          <p:nvPr/>
        </p:nvCxnSpPr>
        <p:spPr>
          <a:xfrm flipH="1">
            <a:off x="2947916" y="2448802"/>
            <a:ext cx="18059" cy="427954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CEC8EF-184A-4AE0-B77D-4C0A8A0B4AAF}"/>
              </a:ext>
            </a:extLst>
          </p:cNvPr>
          <p:cNvCxnSpPr/>
          <p:nvPr/>
        </p:nvCxnSpPr>
        <p:spPr>
          <a:xfrm flipH="1">
            <a:off x="8430693" y="2492018"/>
            <a:ext cx="18059" cy="427954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E501AC1-0DA2-437F-AB10-C93FA0BAD2C1}"/>
              </a:ext>
            </a:extLst>
          </p:cNvPr>
          <p:cNvCxnSpPr/>
          <p:nvPr/>
        </p:nvCxnSpPr>
        <p:spPr>
          <a:xfrm flipH="1">
            <a:off x="8749899" y="2492018"/>
            <a:ext cx="18059" cy="4279544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7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 animBg="1"/>
      <p:bldP spid="32" grpId="0" animBg="1"/>
      <p:bldP spid="33" grpId="0"/>
      <p:bldP spid="34" grpId="0"/>
      <p:bldP spid="46" grpId="0" animBg="1"/>
      <p:bldP spid="47" grpId="0" animBg="1"/>
      <p:bldP spid="50" grpId="0" animBg="1"/>
      <p:bldP spid="51" grpId="0" animBg="1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2943-85E3-4CBE-A435-DB11A4F8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Graph f(x) = –log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+ 3) + 4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AC1640-D527-46EC-9773-AC6A88AEF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Reflection Across </a:t>
            </a:r>
            <a:r>
              <a:rPr lang="en-US" i="1" dirty="0"/>
              <a:t>x</a:t>
            </a:r>
            <a:r>
              <a:rPr lang="en-US" dirty="0"/>
              <a:t>-axis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A3889B-5B28-44D2-AC0F-D07C546A3F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B47136-418C-41E9-974B-75EAC2C65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Horizontal and Vertical Shifts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8F208D3-1776-49FB-8BD0-53F2415FCB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9">
            <a:extLst>
              <a:ext uri="{FF2B5EF4-FFF2-40B4-BE49-F238E27FC236}">
                <a16:creationId xmlns:a16="http://schemas.microsoft.com/office/drawing/2014/main" id="{C50049AF-F6C2-4431-B94D-E8A7DDDDD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1" y="2448802"/>
            <a:ext cx="4421187" cy="442118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EE56-FBB2-4D95-80B6-A508EAE4AA26}"/>
              </a:ext>
            </a:extLst>
          </p:cNvPr>
          <p:cNvSpPr/>
          <p:nvPr/>
        </p:nvSpPr>
        <p:spPr>
          <a:xfrm>
            <a:off x="2947916" y="4326340"/>
            <a:ext cx="2088108" cy="2402006"/>
          </a:xfrm>
          <a:custGeom>
            <a:avLst/>
            <a:gdLst>
              <a:gd name="connsiteX0" fmla="*/ 0 w 2088108"/>
              <a:gd name="connsiteY0" fmla="*/ 2402006 h 2402006"/>
              <a:gd name="connsiteX1" fmla="*/ 81887 w 2088108"/>
              <a:gd name="connsiteY1" fmla="*/ 504967 h 2402006"/>
              <a:gd name="connsiteX2" fmla="*/ 218365 w 2088108"/>
              <a:gd name="connsiteY2" fmla="*/ 327547 h 2402006"/>
              <a:gd name="connsiteX3" fmla="*/ 395785 w 2088108"/>
              <a:gd name="connsiteY3" fmla="*/ 232012 h 2402006"/>
              <a:gd name="connsiteX4" fmla="*/ 559559 w 2088108"/>
              <a:gd name="connsiteY4" fmla="*/ 163773 h 2402006"/>
              <a:gd name="connsiteX5" fmla="*/ 1214651 w 2088108"/>
              <a:gd name="connsiteY5" fmla="*/ 68239 h 2402006"/>
              <a:gd name="connsiteX6" fmla="*/ 2088108 w 2088108"/>
              <a:gd name="connsiteY6" fmla="*/ 0 h 240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8108" h="2402006">
                <a:moveTo>
                  <a:pt x="0" y="2402006"/>
                </a:moveTo>
                <a:lnTo>
                  <a:pt x="81887" y="504967"/>
                </a:lnTo>
                <a:lnTo>
                  <a:pt x="218365" y="327547"/>
                </a:lnTo>
                <a:lnTo>
                  <a:pt x="395785" y="232012"/>
                </a:lnTo>
                <a:lnTo>
                  <a:pt x="559559" y="163773"/>
                </a:lnTo>
                <a:lnTo>
                  <a:pt x="1214651" y="68239"/>
                </a:lnTo>
                <a:lnTo>
                  <a:pt x="2088108" y="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8FD1A9-0356-4779-AC6E-C96E18DC30E0}"/>
              </a:ext>
            </a:extLst>
          </p:cNvPr>
          <p:cNvCxnSpPr>
            <a:stCxn id="13" idx="0"/>
          </p:cNvCxnSpPr>
          <p:nvPr/>
        </p:nvCxnSpPr>
        <p:spPr>
          <a:xfrm flipH="1">
            <a:off x="2947916" y="2448802"/>
            <a:ext cx="18059" cy="427954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248ED4-AECB-4C49-8563-FCB1468F1BEC}"/>
              </a:ext>
            </a:extLst>
          </p:cNvPr>
          <p:cNvSpPr/>
          <p:nvPr/>
        </p:nvSpPr>
        <p:spPr>
          <a:xfrm flipV="1">
            <a:off x="2965974" y="2564939"/>
            <a:ext cx="2088108" cy="2471085"/>
          </a:xfrm>
          <a:custGeom>
            <a:avLst/>
            <a:gdLst>
              <a:gd name="connsiteX0" fmla="*/ 0 w 2088108"/>
              <a:gd name="connsiteY0" fmla="*/ 2402006 h 2402006"/>
              <a:gd name="connsiteX1" fmla="*/ 81887 w 2088108"/>
              <a:gd name="connsiteY1" fmla="*/ 504967 h 2402006"/>
              <a:gd name="connsiteX2" fmla="*/ 218365 w 2088108"/>
              <a:gd name="connsiteY2" fmla="*/ 327547 h 2402006"/>
              <a:gd name="connsiteX3" fmla="*/ 395785 w 2088108"/>
              <a:gd name="connsiteY3" fmla="*/ 232012 h 2402006"/>
              <a:gd name="connsiteX4" fmla="*/ 559559 w 2088108"/>
              <a:gd name="connsiteY4" fmla="*/ 163773 h 2402006"/>
              <a:gd name="connsiteX5" fmla="*/ 1214651 w 2088108"/>
              <a:gd name="connsiteY5" fmla="*/ 68239 h 2402006"/>
              <a:gd name="connsiteX6" fmla="*/ 2088108 w 2088108"/>
              <a:gd name="connsiteY6" fmla="*/ 0 h 240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8108" h="2402006">
                <a:moveTo>
                  <a:pt x="0" y="2402006"/>
                </a:moveTo>
                <a:lnTo>
                  <a:pt x="81887" y="504967"/>
                </a:lnTo>
                <a:lnTo>
                  <a:pt x="218365" y="327547"/>
                </a:lnTo>
                <a:lnTo>
                  <a:pt x="395785" y="232012"/>
                </a:lnTo>
                <a:lnTo>
                  <a:pt x="559559" y="163773"/>
                </a:lnTo>
                <a:lnTo>
                  <a:pt x="1214651" y="68239"/>
                </a:lnTo>
                <a:lnTo>
                  <a:pt x="2088108" y="0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9">
            <a:extLst>
              <a:ext uri="{FF2B5EF4-FFF2-40B4-BE49-F238E27FC236}">
                <a16:creationId xmlns:a16="http://schemas.microsoft.com/office/drawing/2014/main" id="{EE66E50B-BA5E-4983-84E0-79E9A697B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36813"/>
            <a:ext cx="4421187" cy="442118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0D75E1-9272-421E-8D84-E3CBC16E4E14}"/>
              </a:ext>
            </a:extLst>
          </p:cNvPr>
          <p:cNvCxnSpPr/>
          <p:nvPr/>
        </p:nvCxnSpPr>
        <p:spPr>
          <a:xfrm flipH="1">
            <a:off x="7850524" y="2697036"/>
            <a:ext cx="18059" cy="427954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DA2883-C5B6-4B64-B87F-D9DCEA747368}"/>
              </a:ext>
            </a:extLst>
          </p:cNvPr>
          <p:cNvCxnSpPr/>
          <p:nvPr/>
        </p:nvCxnSpPr>
        <p:spPr>
          <a:xfrm flipH="1">
            <a:off x="8368352" y="2464131"/>
            <a:ext cx="18059" cy="427954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0A616F-A263-46B9-B9EC-A62D39908099}"/>
              </a:ext>
            </a:extLst>
          </p:cNvPr>
          <p:cNvSpPr/>
          <p:nvPr/>
        </p:nvSpPr>
        <p:spPr>
          <a:xfrm flipV="1">
            <a:off x="8386410" y="2580268"/>
            <a:ext cx="2088108" cy="2471085"/>
          </a:xfrm>
          <a:custGeom>
            <a:avLst/>
            <a:gdLst>
              <a:gd name="connsiteX0" fmla="*/ 0 w 2088108"/>
              <a:gd name="connsiteY0" fmla="*/ 2402006 h 2402006"/>
              <a:gd name="connsiteX1" fmla="*/ 81887 w 2088108"/>
              <a:gd name="connsiteY1" fmla="*/ 504967 h 2402006"/>
              <a:gd name="connsiteX2" fmla="*/ 218365 w 2088108"/>
              <a:gd name="connsiteY2" fmla="*/ 327547 h 2402006"/>
              <a:gd name="connsiteX3" fmla="*/ 395785 w 2088108"/>
              <a:gd name="connsiteY3" fmla="*/ 232012 h 2402006"/>
              <a:gd name="connsiteX4" fmla="*/ 559559 w 2088108"/>
              <a:gd name="connsiteY4" fmla="*/ 163773 h 2402006"/>
              <a:gd name="connsiteX5" fmla="*/ 1214651 w 2088108"/>
              <a:gd name="connsiteY5" fmla="*/ 68239 h 2402006"/>
              <a:gd name="connsiteX6" fmla="*/ 2088108 w 2088108"/>
              <a:gd name="connsiteY6" fmla="*/ 0 h 240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8108" h="2402006">
                <a:moveTo>
                  <a:pt x="0" y="2402006"/>
                </a:moveTo>
                <a:lnTo>
                  <a:pt x="81887" y="504967"/>
                </a:lnTo>
                <a:lnTo>
                  <a:pt x="218365" y="327547"/>
                </a:lnTo>
                <a:lnTo>
                  <a:pt x="395785" y="232012"/>
                </a:lnTo>
                <a:lnTo>
                  <a:pt x="559559" y="163773"/>
                </a:lnTo>
                <a:lnTo>
                  <a:pt x="1214651" y="68239"/>
                </a:lnTo>
                <a:lnTo>
                  <a:pt x="2088108" y="0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F164A1-FC8A-419D-BBA2-8DE9F25D2A68}"/>
              </a:ext>
            </a:extLst>
          </p:cNvPr>
          <p:cNvSpPr/>
          <p:nvPr/>
        </p:nvSpPr>
        <p:spPr>
          <a:xfrm flipV="1">
            <a:off x="7850524" y="1897846"/>
            <a:ext cx="2088108" cy="2471085"/>
          </a:xfrm>
          <a:custGeom>
            <a:avLst/>
            <a:gdLst>
              <a:gd name="connsiteX0" fmla="*/ 0 w 2088108"/>
              <a:gd name="connsiteY0" fmla="*/ 2402006 h 2402006"/>
              <a:gd name="connsiteX1" fmla="*/ 81887 w 2088108"/>
              <a:gd name="connsiteY1" fmla="*/ 504967 h 2402006"/>
              <a:gd name="connsiteX2" fmla="*/ 218365 w 2088108"/>
              <a:gd name="connsiteY2" fmla="*/ 327547 h 2402006"/>
              <a:gd name="connsiteX3" fmla="*/ 395785 w 2088108"/>
              <a:gd name="connsiteY3" fmla="*/ 232012 h 2402006"/>
              <a:gd name="connsiteX4" fmla="*/ 559559 w 2088108"/>
              <a:gd name="connsiteY4" fmla="*/ 163773 h 2402006"/>
              <a:gd name="connsiteX5" fmla="*/ 1214651 w 2088108"/>
              <a:gd name="connsiteY5" fmla="*/ 68239 h 2402006"/>
              <a:gd name="connsiteX6" fmla="*/ 2088108 w 2088108"/>
              <a:gd name="connsiteY6" fmla="*/ 0 h 240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8108" h="2402006">
                <a:moveTo>
                  <a:pt x="0" y="2402006"/>
                </a:moveTo>
                <a:lnTo>
                  <a:pt x="81887" y="504967"/>
                </a:lnTo>
                <a:lnTo>
                  <a:pt x="218365" y="327547"/>
                </a:lnTo>
                <a:lnTo>
                  <a:pt x="395785" y="232012"/>
                </a:lnTo>
                <a:lnTo>
                  <a:pt x="559559" y="163773"/>
                </a:lnTo>
                <a:lnTo>
                  <a:pt x="1214651" y="68239"/>
                </a:lnTo>
                <a:lnTo>
                  <a:pt x="2088108" y="0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7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Chapter 3.2</vt:lpstr>
      <vt:lpstr>Graphs of Logarithmic Functions</vt:lpstr>
      <vt:lpstr>For b &gt; 0…</vt:lpstr>
      <vt:lpstr>For 0 &lt; b &lt; 1</vt:lpstr>
      <vt:lpstr>Ex) Graph and state the domain and range…</vt:lpstr>
      <vt:lpstr>Ex) Graph f(x) = –log3(x + 3) + 4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3.2</dc:title>
  <dc:creator>Casey Brito</dc:creator>
  <cp:lastModifiedBy>Casey Brito</cp:lastModifiedBy>
  <cp:revision>12</cp:revision>
  <dcterms:created xsi:type="dcterms:W3CDTF">2017-10-02T02:50:46Z</dcterms:created>
  <dcterms:modified xsi:type="dcterms:W3CDTF">2017-10-02T04:46:17Z</dcterms:modified>
</cp:coreProperties>
</file>