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2"/>
  </p:notesMasterIdLst>
  <p:sldIdLst>
    <p:sldId id="256" r:id="rId2"/>
    <p:sldId id="259" r:id="rId3"/>
    <p:sldId id="260" r:id="rId4"/>
    <p:sldId id="261" r:id="rId5"/>
    <p:sldId id="262" r:id="rId6"/>
    <p:sldId id="257" r:id="rId7"/>
    <p:sldId id="263" r:id="rId8"/>
    <p:sldId id="258"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sey Brito" userId="ee5f6a09-792e-4435-82b3-e58ee59be0b7" providerId="ADAL" clId="{3A94DA73-AC17-4092-9304-97B8752BF84E}"/>
    <pc:docChg chg="addSld delSld modSld">
      <pc:chgData name="Casey Brito" userId="ee5f6a09-792e-4435-82b3-e58ee59be0b7" providerId="ADAL" clId="{3A94DA73-AC17-4092-9304-97B8752BF84E}" dt="2017-10-05T19:34:36.399" v="9" actId="20577"/>
      <pc:docMkLst>
        <pc:docMk/>
      </pc:docMkLst>
      <pc:sldChg chg="modNotesTx">
        <pc:chgData name="Casey Brito" userId="ee5f6a09-792e-4435-82b3-e58ee59be0b7" providerId="ADAL" clId="{3A94DA73-AC17-4092-9304-97B8752BF84E}" dt="2017-10-05T19:34:19.257" v="5" actId="20577"/>
        <pc:sldMkLst>
          <pc:docMk/>
          <pc:sldMk cId="2152244887" sldId="257"/>
        </pc:sldMkLst>
      </pc:sldChg>
      <pc:sldChg chg="modNotesTx">
        <pc:chgData name="Casey Brito" userId="ee5f6a09-792e-4435-82b3-e58ee59be0b7" providerId="ADAL" clId="{3A94DA73-AC17-4092-9304-97B8752BF84E}" dt="2017-10-05T19:34:26.476" v="7" actId="20577"/>
        <pc:sldMkLst>
          <pc:docMk/>
          <pc:sldMk cId="3188184028" sldId="258"/>
        </pc:sldMkLst>
      </pc:sldChg>
      <pc:sldChg chg="modNotesTx">
        <pc:chgData name="Casey Brito" userId="ee5f6a09-792e-4435-82b3-e58ee59be0b7" providerId="ADAL" clId="{3A94DA73-AC17-4092-9304-97B8752BF84E}" dt="2017-10-05T19:34:14.881" v="4" actId="20577"/>
        <pc:sldMkLst>
          <pc:docMk/>
          <pc:sldMk cId="324457885" sldId="262"/>
        </pc:sldMkLst>
      </pc:sldChg>
      <pc:sldChg chg="modNotesTx">
        <pc:chgData name="Casey Brito" userId="ee5f6a09-792e-4435-82b3-e58ee59be0b7" providerId="ADAL" clId="{3A94DA73-AC17-4092-9304-97B8752BF84E}" dt="2017-10-05T19:34:22.492" v="6" actId="20577"/>
        <pc:sldMkLst>
          <pc:docMk/>
          <pc:sldMk cId="3397553839" sldId="263"/>
        </pc:sldMkLst>
      </pc:sldChg>
      <pc:sldChg chg="modNotesTx">
        <pc:chgData name="Casey Brito" userId="ee5f6a09-792e-4435-82b3-e58ee59be0b7" providerId="ADAL" clId="{3A94DA73-AC17-4092-9304-97B8752BF84E}" dt="2017-10-05T19:34:33.118" v="8" actId="20577"/>
        <pc:sldMkLst>
          <pc:docMk/>
          <pc:sldMk cId="3132718881" sldId="264"/>
        </pc:sldMkLst>
      </pc:sldChg>
      <pc:sldChg chg="modAnim modNotesTx">
        <pc:chgData name="Casey Brito" userId="ee5f6a09-792e-4435-82b3-e58ee59be0b7" providerId="ADAL" clId="{3A94DA73-AC17-4092-9304-97B8752BF84E}" dt="2017-10-05T19:34:36.399" v="9" actId="20577"/>
        <pc:sldMkLst>
          <pc:docMk/>
          <pc:sldMk cId="2155673538" sldId="265"/>
        </pc:sldMkLst>
      </pc:sldChg>
      <pc:sldChg chg="add del">
        <pc:chgData name="Casey Brito" userId="ee5f6a09-792e-4435-82b3-e58ee59be0b7" providerId="ADAL" clId="{3A94DA73-AC17-4092-9304-97B8752BF84E}" dt="2017-10-05T16:43:20.474" v="3" actId="2696"/>
        <pc:sldMkLst>
          <pc:docMk/>
          <pc:sldMk cId="3147300979" sldId="266"/>
        </pc:sldMkLst>
      </pc:sldChg>
      <pc:sldChg chg="add del">
        <pc:chgData name="Casey Brito" userId="ee5f6a09-792e-4435-82b3-e58ee59be0b7" providerId="ADAL" clId="{3A94DA73-AC17-4092-9304-97B8752BF84E}" dt="2017-10-05T16:43:20.380" v="2" actId="2696"/>
        <pc:sldMkLst>
          <pc:docMk/>
          <pc:sldMk cId="1386329806"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1AD534-7EA3-4334-8F20-B68362AA531C}" type="datetimeFigureOut">
              <a:rPr lang="en-US" smtClean="0"/>
              <a:t>10/5/2017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4C5CB5-4EC2-47DE-AF77-3D0B7D9834D1}" type="slidenum">
              <a:rPr lang="en-US" smtClean="0"/>
              <a:t>‹#›</a:t>
            </a:fld>
            <a:endParaRPr lang="en-US"/>
          </a:p>
        </p:txBody>
      </p:sp>
    </p:spTree>
    <p:extLst>
      <p:ext uri="{BB962C8B-B14F-4D97-AF65-F5344CB8AC3E}">
        <p14:creationId xmlns:p14="http://schemas.microsoft.com/office/powerpoint/2010/main" val="1430597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4C5CB5-4EC2-47DE-AF77-3D0B7D9834D1}" type="slidenum">
              <a:rPr lang="en-US" smtClean="0"/>
              <a:t>5</a:t>
            </a:fld>
            <a:endParaRPr lang="en-US"/>
          </a:p>
        </p:txBody>
      </p:sp>
    </p:spTree>
    <p:extLst>
      <p:ext uri="{BB962C8B-B14F-4D97-AF65-F5344CB8AC3E}">
        <p14:creationId xmlns:p14="http://schemas.microsoft.com/office/powerpoint/2010/main" val="3448786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4C5CB5-4EC2-47DE-AF77-3D0B7D9834D1}" type="slidenum">
              <a:rPr lang="en-US" smtClean="0"/>
              <a:t>6</a:t>
            </a:fld>
            <a:endParaRPr lang="en-US"/>
          </a:p>
        </p:txBody>
      </p:sp>
    </p:spTree>
    <p:extLst>
      <p:ext uri="{BB962C8B-B14F-4D97-AF65-F5344CB8AC3E}">
        <p14:creationId xmlns:p14="http://schemas.microsoft.com/office/powerpoint/2010/main" val="1069376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4C5CB5-4EC2-47DE-AF77-3D0B7D9834D1}" type="slidenum">
              <a:rPr lang="en-US" smtClean="0"/>
              <a:t>7</a:t>
            </a:fld>
            <a:endParaRPr lang="en-US"/>
          </a:p>
        </p:txBody>
      </p:sp>
    </p:spTree>
    <p:extLst>
      <p:ext uri="{BB962C8B-B14F-4D97-AF65-F5344CB8AC3E}">
        <p14:creationId xmlns:p14="http://schemas.microsoft.com/office/powerpoint/2010/main" val="3415180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4C5CB5-4EC2-47DE-AF77-3D0B7D9834D1}" type="slidenum">
              <a:rPr lang="en-US" smtClean="0"/>
              <a:t>8</a:t>
            </a:fld>
            <a:endParaRPr lang="en-US"/>
          </a:p>
        </p:txBody>
      </p:sp>
    </p:spTree>
    <p:extLst>
      <p:ext uri="{BB962C8B-B14F-4D97-AF65-F5344CB8AC3E}">
        <p14:creationId xmlns:p14="http://schemas.microsoft.com/office/powerpoint/2010/main" val="3202492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4C5CB5-4EC2-47DE-AF77-3D0B7D9834D1}" type="slidenum">
              <a:rPr lang="en-US" smtClean="0"/>
              <a:t>9</a:t>
            </a:fld>
            <a:endParaRPr lang="en-US"/>
          </a:p>
        </p:txBody>
      </p:sp>
    </p:spTree>
    <p:extLst>
      <p:ext uri="{BB962C8B-B14F-4D97-AF65-F5344CB8AC3E}">
        <p14:creationId xmlns:p14="http://schemas.microsoft.com/office/powerpoint/2010/main" val="1042925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4C5CB5-4EC2-47DE-AF77-3D0B7D9834D1}" type="slidenum">
              <a:rPr lang="en-US" smtClean="0"/>
              <a:t>10</a:t>
            </a:fld>
            <a:endParaRPr lang="en-US"/>
          </a:p>
        </p:txBody>
      </p:sp>
    </p:spTree>
    <p:extLst>
      <p:ext uri="{BB962C8B-B14F-4D97-AF65-F5344CB8AC3E}">
        <p14:creationId xmlns:p14="http://schemas.microsoft.com/office/powerpoint/2010/main" val="1879928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867FA-63EB-4B0C-BE95-8424E98C59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EB7437-0BFB-4C9D-94B2-BBD03F69F7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59C112-CA58-481F-A618-71C959D20327}"/>
              </a:ext>
            </a:extLst>
          </p:cNvPr>
          <p:cNvSpPr>
            <a:spLocks noGrp="1"/>
          </p:cNvSpPr>
          <p:nvPr>
            <p:ph type="dt" sz="half" idx="10"/>
          </p:nvPr>
        </p:nvSpPr>
        <p:spPr/>
        <p:txBody>
          <a:bodyPr/>
          <a:lstStyle/>
          <a:p>
            <a:fld id="{87DE6118-2437-4B30-8E3C-4D2BE6020583}" type="datetimeFigureOut">
              <a:rPr lang="en-US" smtClean="0"/>
              <a:pPr/>
              <a:t>10/5/2017</a:t>
            </a:fld>
            <a:endParaRPr lang="en-US" dirty="0"/>
          </a:p>
        </p:txBody>
      </p:sp>
      <p:sp>
        <p:nvSpPr>
          <p:cNvPr id="5" name="Footer Placeholder 4">
            <a:extLst>
              <a:ext uri="{FF2B5EF4-FFF2-40B4-BE49-F238E27FC236}">
                <a16:creationId xmlns:a16="http://schemas.microsoft.com/office/drawing/2014/main" id="{AA67EF35-0D9E-4B62-899E-4E0582AF12D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52A015A-9C45-4739-9DD0-92B0E465C511}"/>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68312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5F7C6-F0FA-4D12-A030-18B12C2E03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3E9F35-6EBE-4F64-AC66-B1482DADE48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9EFB2-8193-4FF7-A821-AC6011074E7B}"/>
              </a:ext>
            </a:extLst>
          </p:cNvPr>
          <p:cNvSpPr>
            <a:spLocks noGrp="1"/>
          </p:cNvSpPr>
          <p:nvPr>
            <p:ph type="dt" sz="half" idx="10"/>
          </p:nvPr>
        </p:nvSpPr>
        <p:spPr/>
        <p:txBody>
          <a:bodyPr/>
          <a:lstStyle/>
          <a:p>
            <a:fld id="{87DE6118-2437-4B30-8E3C-4D2BE6020583}" type="datetimeFigureOut">
              <a:rPr lang="en-US" smtClean="0"/>
              <a:t>10/5/2017</a:t>
            </a:fld>
            <a:endParaRPr lang="en-US" dirty="0"/>
          </a:p>
        </p:txBody>
      </p:sp>
      <p:sp>
        <p:nvSpPr>
          <p:cNvPr id="5" name="Footer Placeholder 4">
            <a:extLst>
              <a:ext uri="{FF2B5EF4-FFF2-40B4-BE49-F238E27FC236}">
                <a16:creationId xmlns:a16="http://schemas.microsoft.com/office/drawing/2014/main" id="{CA304838-EFAB-4BC0-9DBB-9D14A2A6C44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75D09-2BDC-4FEA-8A50-114D29610DCB}"/>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196044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69AB43-8A58-4F84-B742-1F0105D21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833609-16BF-44F3-84CA-6DAB320A8BB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A5F53-B234-45EF-9740-5C9367FE096A}"/>
              </a:ext>
            </a:extLst>
          </p:cNvPr>
          <p:cNvSpPr>
            <a:spLocks noGrp="1"/>
          </p:cNvSpPr>
          <p:nvPr>
            <p:ph type="dt" sz="half" idx="10"/>
          </p:nvPr>
        </p:nvSpPr>
        <p:spPr/>
        <p:txBody>
          <a:bodyPr/>
          <a:lstStyle/>
          <a:p>
            <a:fld id="{87DE6118-2437-4B30-8E3C-4D2BE6020583}" type="datetimeFigureOut">
              <a:rPr lang="en-US" smtClean="0"/>
              <a:t>10/5/2017</a:t>
            </a:fld>
            <a:endParaRPr lang="en-US" dirty="0"/>
          </a:p>
        </p:txBody>
      </p:sp>
      <p:sp>
        <p:nvSpPr>
          <p:cNvPr id="5" name="Footer Placeholder 4">
            <a:extLst>
              <a:ext uri="{FF2B5EF4-FFF2-40B4-BE49-F238E27FC236}">
                <a16:creationId xmlns:a16="http://schemas.microsoft.com/office/drawing/2014/main" id="{888C006E-1CC2-4725-B64D-37284F256C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840E2C-0BE1-4500-A590-0D7A71D048E1}"/>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38749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2ACB1-3268-46E4-99D2-758F1B6B81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70A036-6868-4387-9305-1DDEA99B3ED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361AD-DD12-455D-BF63-CFAD3601118D}"/>
              </a:ext>
            </a:extLst>
          </p:cNvPr>
          <p:cNvSpPr>
            <a:spLocks noGrp="1"/>
          </p:cNvSpPr>
          <p:nvPr>
            <p:ph type="dt" sz="half" idx="10"/>
          </p:nvPr>
        </p:nvSpPr>
        <p:spPr/>
        <p:txBody>
          <a:bodyPr/>
          <a:lstStyle/>
          <a:p>
            <a:fld id="{87DE6118-2437-4B30-8E3C-4D2BE6020583}" type="datetimeFigureOut">
              <a:rPr lang="en-US" smtClean="0"/>
              <a:t>10/5/2017</a:t>
            </a:fld>
            <a:endParaRPr lang="en-US" dirty="0"/>
          </a:p>
        </p:txBody>
      </p:sp>
      <p:sp>
        <p:nvSpPr>
          <p:cNvPr id="5" name="Footer Placeholder 4">
            <a:extLst>
              <a:ext uri="{FF2B5EF4-FFF2-40B4-BE49-F238E27FC236}">
                <a16:creationId xmlns:a16="http://schemas.microsoft.com/office/drawing/2014/main" id="{CC3F76C1-85DD-4A36-9E5F-B00611F9278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EC6B15-CEE9-496C-9788-C0DB30A3D6EF}"/>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32650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ADA5-6C94-49B6-A5FC-23FD9339F0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C5C37A-4E66-4B77-9150-FAB7781941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DDEC6C6-D5D0-43C9-8436-91C03ADAF5E3}"/>
              </a:ext>
            </a:extLst>
          </p:cNvPr>
          <p:cNvSpPr>
            <a:spLocks noGrp="1"/>
          </p:cNvSpPr>
          <p:nvPr>
            <p:ph type="dt" sz="half" idx="10"/>
          </p:nvPr>
        </p:nvSpPr>
        <p:spPr/>
        <p:txBody>
          <a:bodyPr/>
          <a:lstStyle/>
          <a:p>
            <a:fld id="{87DE6118-2437-4B30-8E3C-4D2BE6020583}" type="datetimeFigureOut">
              <a:rPr lang="en-US" smtClean="0"/>
              <a:pPr/>
              <a:t>10/5/2017</a:t>
            </a:fld>
            <a:endParaRPr lang="en-US" dirty="0"/>
          </a:p>
        </p:txBody>
      </p:sp>
      <p:sp>
        <p:nvSpPr>
          <p:cNvPr id="5" name="Footer Placeholder 4">
            <a:extLst>
              <a:ext uri="{FF2B5EF4-FFF2-40B4-BE49-F238E27FC236}">
                <a16:creationId xmlns:a16="http://schemas.microsoft.com/office/drawing/2014/main" id="{AE8B0C55-CBAB-4FB9-BE7C-E5ECBB3969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CEF3B5-8B66-4AB4-90D0-0312CA023614}"/>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035695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EFA0F-B732-4D0C-8F14-CCD71D883C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596699-DEC1-4D8E-804E-39B5C5B890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96D839-4A44-45BB-A84F-B1861E5C2AF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79F9FF-87F2-4F47-9572-AF819A9FDAE0}"/>
              </a:ext>
            </a:extLst>
          </p:cNvPr>
          <p:cNvSpPr>
            <a:spLocks noGrp="1"/>
          </p:cNvSpPr>
          <p:nvPr>
            <p:ph type="dt" sz="half" idx="10"/>
          </p:nvPr>
        </p:nvSpPr>
        <p:spPr/>
        <p:txBody>
          <a:bodyPr/>
          <a:lstStyle/>
          <a:p>
            <a:fld id="{87DE6118-2437-4B30-8E3C-4D2BE6020583}" type="datetimeFigureOut">
              <a:rPr lang="en-US" smtClean="0"/>
              <a:t>10/5/2017</a:t>
            </a:fld>
            <a:endParaRPr lang="en-US" dirty="0"/>
          </a:p>
        </p:txBody>
      </p:sp>
      <p:sp>
        <p:nvSpPr>
          <p:cNvPr id="6" name="Footer Placeholder 5">
            <a:extLst>
              <a:ext uri="{FF2B5EF4-FFF2-40B4-BE49-F238E27FC236}">
                <a16:creationId xmlns:a16="http://schemas.microsoft.com/office/drawing/2014/main" id="{860F21E5-AA15-4082-8723-C8A6467943B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DCE43B5-B308-43B1-BE22-CCA5B4D5DDC8}"/>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90386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5CC19-9D03-459C-817D-113BA2C6BE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65EFA5-981B-4B37-8850-A52BA0EF34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4876A3A-47BD-482B-982C-976D481DB6F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B80C0D-5DDF-4889-9541-ECC295A35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354447-28E1-4E4A-9E97-31BB1FCB45E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5A9136-02F6-40A1-8614-6B72A48BDE61}"/>
              </a:ext>
            </a:extLst>
          </p:cNvPr>
          <p:cNvSpPr>
            <a:spLocks noGrp="1"/>
          </p:cNvSpPr>
          <p:nvPr>
            <p:ph type="dt" sz="half" idx="10"/>
          </p:nvPr>
        </p:nvSpPr>
        <p:spPr/>
        <p:txBody>
          <a:bodyPr/>
          <a:lstStyle/>
          <a:p>
            <a:fld id="{87DE6118-2437-4B30-8E3C-4D2BE6020583}" type="datetimeFigureOut">
              <a:rPr lang="en-US" smtClean="0"/>
              <a:t>10/5/2017</a:t>
            </a:fld>
            <a:endParaRPr lang="en-US" dirty="0"/>
          </a:p>
        </p:txBody>
      </p:sp>
      <p:sp>
        <p:nvSpPr>
          <p:cNvPr id="8" name="Footer Placeholder 7">
            <a:extLst>
              <a:ext uri="{FF2B5EF4-FFF2-40B4-BE49-F238E27FC236}">
                <a16:creationId xmlns:a16="http://schemas.microsoft.com/office/drawing/2014/main" id="{725685B3-D4F6-4116-BF75-DBD90CCEB18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80C6C9F-A7FA-4011-A24D-3A4AA6E7C062}"/>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27948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9CA7-0514-4D2F-8DAB-E95DF4735B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C04C25-C676-4ACA-831D-D6862B124DB3}"/>
              </a:ext>
            </a:extLst>
          </p:cNvPr>
          <p:cNvSpPr>
            <a:spLocks noGrp="1"/>
          </p:cNvSpPr>
          <p:nvPr>
            <p:ph type="dt" sz="half" idx="10"/>
          </p:nvPr>
        </p:nvSpPr>
        <p:spPr/>
        <p:txBody>
          <a:bodyPr/>
          <a:lstStyle/>
          <a:p>
            <a:fld id="{87DE6118-2437-4B30-8E3C-4D2BE6020583}" type="datetimeFigureOut">
              <a:rPr lang="en-US" smtClean="0"/>
              <a:t>10/5/2017</a:t>
            </a:fld>
            <a:endParaRPr lang="en-US" dirty="0"/>
          </a:p>
        </p:txBody>
      </p:sp>
      <p:sp>
        <p:nvSpPr>
          <p:cNvPr id="4" name="Footer Placeholder 3">
            <a:extLst>
              <a:ext uri="{FF2B5EF4-FFF2-40B4-BE49-F238E27FC236}">
                <a16:creationId xmlns:a16="http://schemas.microsoft.com/office/drawing/2014/main" id="{553D0458-1E5B-4A50-8BAC-50C654FDED9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40D3D72-9AC9-41E2-8C46-A278C62E45BD}"/>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927143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FD885E-3B36-46A0-B8FE-A3EC1602CE44}"/>
              </a:ext>
            </a:extLst>
          </p:cNvPr>
          <p:cNvSpPr>
            <a:spLocks noGrp="1"/>
          </p:cNvSpPr>
          <p:nvPr>
            <p:ph type="dt" sz="half" idx="10"/>
          </p:nvPr>
        </p:nvSpPr>
        <p:spPr/>
        <p:txBody>
          <a:bodyPr/>
          <a:lstStyle/>
          <a:p>
            <a:fld id="{87DE6118-2437-4B30-8E3C-4D2BE6020583}" type="datetimeFigureOut">
              <a:rPr lang="en-US" smtClean="0"/>
              <a:t>10/5/2017</a:t>
            </a:fld>
            <a:endParaRPr lang="en-US" dirty="0"/>
          </a:p>
        </p:txBody>
      </p:sp>
      <p:sp>
        <p:nvSpPr>
          <p:cNvPr id="3" name="Footer Placeholder 2">
            <a:extLst>
              <a:ext uri="{FF2B5EF4-FFF2-40B4-BE49-F238E27FC236}">
                <a16:creationId xmlns:a16="http://schemas.microsoft.com/office/drawing/2014/main" id="{3881F8BB-02FD-4DAB-86BB-F8C4F2A0FA8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BF7BFF3-7750-4B40-9321-2F24FB80BF72}"/>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604249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3F7E8-4763-47FD-8E3B-F222353C6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26C384-5050-4C8E-AE1D-DF2AB9814C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9CC970-C411-4681-9AF2-35AEAAE0E7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79799F-1020-42A4-B63D-2325AFCC6DDE}"/>
              </a:ext>
            </a:extLst>
          </p:cNvPr>
          <p:cNvSpPr>
            <a:spLocks noGrp="1"/>
          </p:cNvSpPr>
          <p:nvPr>
            <p:ph type="dt" sz="half" idx="10"/>
          </p:nvPr>
        </p:nvSpPr>
        <p:spPr/>
        <p:txBody>
          <a:bodyPr/>
          <a:lstStyle/>
          <a:p>
            <a:fld id="{87DE6118-2437-4B30-8E3C-4D2BE6020583}" type="datetimeFigureOut">
              <a:rPr lang="en-US" smtClean="0"/>
              <a:pPr/>
              <a:t>10/5/2017</a:t>
            </a:fld>
            <a:endParaRPr lang="en-US" dirty="0"/>
          </a:p>
        </p:txBody>
      </p:sp>
      <p:sp>
        <p:nvSpPr>
          <p:cNvPr id="6" name="Footer Placeholder 5">
            <a:extLst>
              <a:ext uri="{FF2B5EF4-FFF2-40B4-BE49-F238E27FC236}">
                <a16:creationId xmlns:a16="http://schemas.microsoft.com/office/drawing/2014/main" id="{24521D5C-4E37-4FC6-9CCC-AD629087101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AADAFEC-C6C4-40DE-8177-2FB64259E6BF}"/>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335629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82A90-2533-4582-B87C-2BBE8FE59E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79F894-3144-4CF2-9E7B-1306F1ED43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337D5B-033D-40D6-B54A-92912D14F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99C273-6433-4D0E-853A-856AFC859C57}"/>
              </a:ext>
            </a:extLst>
          </p:cNvPr>
          <p:cNvSpPr>
            <a:spLocks noGrp="1"/>
          </p:cNvSpPr>
          <p:nvPr>
            <p:ph type="dt" sz="half" idx="10"/>
          </p:nvPr>
        </p:nvSpPr>
        <p:spPr/>
        <p:txBody>
          <a:bodyPr/>
          <a:lstStyle/>
          <a:p>
            <a:fld id="{87DE6118-2437-4B30-8E3C-4D2BE6020583}" type="datetimeFigureOut">
              <a:rPr lang="en-US" smtClean="0"/>
              <a:pPr/>
              <a:t>10/5/2017</a:t>
            </a:fld>
            <a:endParaRPr lang="en-US" dirty="0"/>
          </a:p>
        </p:txBody>
      </p:sp>
      <p:sp>
        <p:nvSpPr>
          <p:cNvPr id="6" name="Footer Placeholder 5">
            <a:extLst>
              <a:ext uri="{FF2B5EF4-FFF2-40B4-BE49-F238E27FC236}">
                <a16:creationId xmlns:a16="http://schemas.microsoft.com/office/drawing/2014/main" id="{EEF1FCF6-D1C4-4B24-AC55-DC9454B3AB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7C6EA2F-E254-407C-8854-ABA28DEB2E28}"/>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410280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829330-B32A-4607-B932-F2E9B6B2D8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40B824-7DE0-403E-BEE9-5465934A0C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DF8EC-1F33-4B73-A099-D3EDE1DE49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10/5/2017</a:t>
            </a:fld>
            <a:endParaRPr lang="en-US" dirty="0"/>
          </a:p>
        </p:txBody>
      </p:sp>
      <p:sp>
        <p:nvSpPr>
          <p:cNvPr id="5" name="Footer Placeholder 4">
            <a:extLst>
              <a:ext uri="{FF2B5EF4-FFF2-40B4-BE49-F238E27FC236}">
                <a16:creationId xmlns:a16="http://schemas.microsoft.com/office/drawing/2014/main" id="{8C6EFC34-3EAD-4B1C-90C3-FD89029DAC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34DA2FB-4FBE-4EBC-BF8D-3B579B5C5E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37067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4D6A-EFB7-49C5-A7F8-FA06BC5C1A5D}"/>
              </a:ext>
            </a:extLst>
          </p:cNvPr>
          <p:cNvSpPr>
            <a:spLocks noGrp="1"/>
          </p:cNvSpPr>
          <p:nvPr>
            <p:ph type="ctrTitle"/>
          </p:nvPr>
        </p:nvSpPr>
        <p:spPr/>
        <p:txBody>
          <a:bodyPr/>
          <a:lstStyle/>
          <a:p>
            <a:r>
              <a:rPr lang="en-US" dirty="0"/>
              <a:t>Chapter 3.5</a:t>
            </a:r>
          </a:p>
        </p:txBody>
      </p:sp>
      <p:sp>
        <p:nvSpPr>
          <p:cNvPr id="3" name="Subtitle 2">
            <a:extLst>
              <a:ext uri="{FF2B5EF4-FFF2-40B4-BE49-F238E27FC236}">
                <a16:creationId xmlns:a16="http://schemas.microsoft.com/office/drawing/2014/main" id="{6B1A2268-8770-41EB-B886-34F685C8CCCC}"/>
              </a:ext>
            </a:extLst>
          </p:cNvPr>
          <p:cNvSpPr>
            <a:spLocks noGrp="1"/>
          </p:cNvSpPr>
          <p:nvPr>
            <p:ph type="subTitle" idx="1"/>
          </p:nvPr>
        </p:nvSpPr>
        <p:spPr/>
        <p:txBody>
          <a:bodyPr/>
          <a:lstStyle/>
          <a:p>
            <a:r>
              <a:rPr lang="en-US" dirty="0"/>
              <a:t>MATH 1550 Precalculus</a:t>
            </a:r>
          </a:p>
        </p:txBody>
      </p:sp>
    </p:spTree>
    <p:extLst>
      <p:ext uri="{BB962C8B-B14F-4D97-AF65-F5344CB8AC3E}">
        <p14:creationId xmlns:p14="http://schemas.microsoft.com/office/powerpoint/2010/main" val="2968928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26C9F-75A1-4CCE-B89E-8A5B4E825830}"/>
              </a:ext>
            </a:extLst>
          </p:cNvPr>
          <p:cNvSpPr>
            <a:spLocks noGrp="1"/>
          </p:cNvSpPr>
          <p:nvPr>
            <p:ph type="title"/>
          </p:nvPr>
        </p:nvSpPr>
        <p:spPr/>
        <p:txBody>
          <a:bodyPr/>
          <a:lstStyle/>
          <a:p>
            <a:r>
              <a:rPr lang="en-US" dirty="0"/>
              <a:t>Newton’s Law of Cooling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DE7EF8-F902-42F3-9BD7-DBC19A7370C8}"/>
                  </a:ext>
                </a:extLst>
              </p:cNvPr>
              <p:cNvSpPr>
                <a:spLocks noGrp="1"/>
              </p:cNvSpPr>
              <p:nvPr>
                <p:ph idx="1"/>
              </p:nvPr>
            </p:nvSpPr>
            <p:spPr/>
            <p:txBody>
              <a:bodyPr>
                <a:normAutofit fontScale="92500"/>
              </a:bodyPr>
              <a:lstStyle/>
              <a:p>
                <a:r>
                  <a:rPr lang="en-US" dirty="0"/>
                  <a:t>The temperature, </a:t>
                </a:r>
                <a:r>
                  <a:rPr lang="en-US" i="1" dirty="0"/>
                  <a:t>T</a:t>
                </a:r>
                <a:r>
                  <a:rPr lang="en-US" dirty="0"/>
                  <a:t>, of an object at time </a:t>
                </a:r>
                <a:r>
                  <a:rPr lang="en-US" i="1" dirty="0"/>
                  <a:t>t</a:t>
                </a:r>
                <a:r>
                  <a:rPr lang="en-US" dirty="0"/>
                  <a:t> is given by</a:t>
                </a:r>
              </a:p>
              <a:p>
                <a:pPr marL="0" indent="0">
                  <a:buNone/>
                </a:pPr>
                <a:br>
                  <a:rPr lang="en-US" dirty="0"/>
                </a:b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𝑇</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i="1" smtClean="0">
                            <a:latin typeface="Cambria Math" panose="02040503050406030204" pitchFamily="18" charset="0"/>
                          </a:rPr>
                          <m:t>𝑒</m:t>
                        </m:r>
                      </m:e>
                      <m:sup>
                        <m:r>
                          <a:rPr lang="en-US" i="1" smtClean="0">
                            <a:latin typeface="Cambria Math" panose="02040503050406030204" pitchFamily="18" charset="0"/>
                          </a:rPr>
                          <m:t>−</m:t>
                        </m:r>
                        <m:r>
                          <a:rPr lang="en-US" b="0" i="1" smtClean="0">
                            <a:latin typeface="Cambria Math" panose="02040503050406030204" pitchFamily="18" charset="0"/>
                          </a:rPr>
                          <m:t>𝑘</m:t>
                        </m:r>
                        <m:r>
                          <a:rPr lang="en-US" i="1" smtClean="0">
                            <a:latin typeface="Cambria Math" panose="02040503050406030204" pitchFamily="18" charset="0"/>
                          </a:rPr>
                          <m:t>𝑡</m:t>
                        </m:r>
                      </m:sup>
                    </m:sSup>
                  </m:oMath>
                </a14:m>
                <a:r>
                  <a:rPr lang="en-US" dirty="0"/>
                  <a:t>,</a:t>
                </a:r>
              </a:p>
              <a:p>
                <a:pPr marL="0" indent="0">
                  <a:buNone/>
                </a:pPr>
                <a:endParaRPr lang="en-US" dirty="0"/>
              </a:p>
              <a:p>
                <a:r>
                  <a:rPr lang="en-US" dirty="0"/>
                  <a:t>Where </a:t>
                </a:r>
                <a:r>
                  <a:rPr lang="en-US" i="1" dirty="0" err="1"/>
                  <a:t>T</a:t>
                </a:r>
                <a:r>
                  <a:rPr lang="en-US" i="1" baseline="-25000" dirty="0" err="1"/>
                  <a:t>s</a:t>
                </a:r>
                <a:r>
                  <a:rPr lang="en-US" dirty="0"/>
                  <a:t> is the temperature of the surrounding medium, </a:t>
                </a:r>
                <a:r>
                  <a:rPr lang="en-US" i="1" dirty="0"/>
                  <a:t>T</a:t>
                </a:r>
                <a:r>
                  <a:rPr lang="en-US" i="1" baseline="-25000" dirty="0"/>
                  <a:t>0</a:t>
                </a:r>
                <a:r>
                  <a:rPr lang="en-US" dirty="0"/>
                  <a:t> is the temperature of the object at time </a:t>
                </a:r>
                <a:r>
                  <a:rPr lang="en-US" i="1" dirty="0"/>
                  <a:t>t</a:t>
                </a:r>
                <a:r>
                  <a:rPr lang="en-US" dirty="0"/>
                  <a:t> = 0, and </a:t>
                </a:r>
                <a:r>
                  <a:rPr lang="en-US" i="1" dirty="0"/>
                  <a:t>k</a:t>
                </a:r>
                <a:r>
                  <a:rPr lang="en-US" dirty="0"/>
                  <a:t> is a constant.</a:t>
                </a:r>
              </a:p>
              <a:p>
                <a:r>
                  <a:rPr lang="en-US" dirty="0"/>
                  <a:t>A cold drink is taken out of an cooler with a temperature of 38</a:t>
                </a:r>
                <a:r>
                  <a:rPr lang="en-US" baseline="30000" dirty="0"/>
                  <a:t>o</a:t>
                </a:r>
                <a:r>
                  <a:rPr lang="en-US" dirty="0"/>
                  <a:t>F and placed on a table with surrounding temperature of 75</a:t>
                </a:r>
                <a:r>
                  <a:rPr lang="en-US" baseline="30000" dirty="0"/>
                  <a:t>o</a:t>
                </a:r>
                <a:r>
                  <a:rPr lang="en-US" dirty="0"/>
                  <a:t>F. After 5 minutes, the temperature of the drink is 45</a:t>
                </a:r>
                <a:r>
                  <a:rPr lang="en-US" baseline="30000" dirty="0"/>
                  <a:t>o</a:t>
                </a:r>
                <a:r>
                  <a:rPr lang="en-US" dirty="0"/>
                  <a:t>F. What will the temperature of the drink be 20 minutes after is it has been taken out of the cooler?</a:t>
                </a:r>
              </a:p>
            </p:txBody>
          </p:sp>
        </mc:Choice>
        <mc:Fallback xmlns="">
          <p:sp>
            <p:nvSpPr>
              <p:cNvPr id="3" name="Content Placeholder 2">
                <a:extLst>
                  <a:ext uri="{FF2B5EF4-FFF2-40B4-BE49-F238E27FC236}">
                    <a16:creationId xmlns:a16="http://schemas.microsoft.com/office/drawing/2014/main" id="{E5DE7EF8-F902-42F3-9BD7-DBC19A7370C8}"/>
                  </a:ext>
                </a:extLst>
              </p:cNvPr>
              <p:cNvSpPr>
                <a:spLocks noGrp="1" noRot="1" noChangeAspect="1" noMove="1" noResize="1" noEditPoints="1" noAdjustHandles="1" noChangeArrowheads="1" noChangeShapeType="1" noTextEdit="1"/>
              </p:cNvSpPr>
              <p:nvPr>
                <p:ph idx="1"/>
              </p:nvPr>
            </p:nvSpPr>
            <p:spPr>
              <a:blipFill>
                <a:blip r:embed="rId3"/>
                <a:stretch>
                  <a:fillRect l="-928" t="-2101"/>
                </a:stretch>
              </a:blipFill>
            </p:spPr>
            <p:txBody>
              <a:bodyPr/>
              <a:lstStyle/>
              <a:p>
                <a:r>
                  <a:rPr lang="en-US">
                    <a:noFill/>
                  </a:rPr>
                  <a:t> </a:t>
                </a:r>
              </a:p>
            </p:txBody>
          </p:sp>
        </mc:Fallback>
      </mc:AlternateContent>
    </p:spTree>
    <p:extLst>
      <p:ext uri="{BB962C8B-B14F-4D97-AF65-F5344CB8AC3E}">
        <p14:creationId xmlns:p14="http://schemas.microsoft.com/office/powerpoint/2010/main" val="215567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2E408-D9B6-4082-8A15-DC3AF577EB39}"/>
              </a:ext>
            </a:extLst>
          </p:cNvPr>
          <p:cNvSpPr>
            <a:spLocks noGrp="1"/>
          </p:cNvSpPr>
          <p:nvPr>
            <p:ph type="title"/>
          </p:nvPr>
        </p:nvSpPr>
        <p:spPr/>
        <p:txBody>
          <a:bodyPr/>
          <a:lstStyle/>
          <a:p>
            <a:r>
              <a:rPr lang="en-US" dirty="0"/>
              <a:t>Common Exponential and Logarithmic Models</a:t>
            </a:r>
          </a:p>
        </p:txBody>
      </p:sp>
      <p:sp>
        <p:nvSpPr>
          <p:cNvPr id="7" name="Content Placeholder 6">
            <a:extLst>
              <a:ext uri="{FF2B5EF4-FFF2-40B4-BE49-F238E27FC236}">
                <a16:creationId xmlns:a16="http://schemas.microsoft.com/office/drawing/2014/main" id="{F21AA001-5150-4A92-B026-51215E45DBD0}"/>
              </a:ext>
            </a:extLst>
          </p:cNvPr>
          <p:cNvSpPr>
            <a:spLocks noGrp="1"/>
          </p:cNvSpPr>
          <p:nvPr>
            <p:ph idx="1"/>
          </p:nvPr>
        </p:nvSpPr>
        <p:spPr/>
        <p:txBody>
          <a:bodyPr/>
          <a:lstStyle/>
          <a:p>
            <a:r>
              <a:rPr lang="en-US" dirty="0"/>
              <a:t>Exponential Growth</a:t>
            </a:r>
          </a:p>
          <a:p>
            <a:endParaRPr lang="en-US" dirty="0"/>
          </a:p>
          <a:p>
            <a:endParaRPr lang="en-US" dirty="0"/>
          </a:p>
          <a:p>
            <a:endParaRPr lang="en-US" dirty="0"/>
          </a:p>
          <a:p>
            <a:endParaRPr lang="en-US" dirty="0"/>
          </a:p>
          <a:p>
            <a:r>
              <a:rPr lang="en-US" dirty="0"/>
              <a:t>Exponential Decay</a:t>
            </a:r>
          </a:p>
        </p:txBody>
      </p:sp>
      <p:pic>
        <p:nvPicPr>
          <p:cNvPr id="8" name="Picture 4" descr="Ch3_slide15.png">
            <a:extLst>
              <a:ext uri="{FF2B5EF4-FFF2-40B4-BE49-F238E27FC236}">
                <a16:creationId xmlns:a16="http://schemas.microsoft.com/office/drawing/2014/main" id="{3188406E-D508-44C8-B0D5-942EE038268C}"/>
              </a:ext>
            </a:extLst>
          </p:cNvPr>
          <p:cNvPicPr>
            <a:picLocks noChangeAspect="1"/>
          </p:cNvPicPr>
          <p:nvPr/>
        </p:nvPicPr>
        <p:blipFill rotWithShape="1">
          <a:blip r:embed="rId2">
            <a:extLst>
              <a:ext uri="{28A0092B-C50C-407E-A947-70E740481C1C}">
                <a14:useLocalDpi xmlns:a14="http://schemas.microsoft.com/office/drawing/2010/main" val="0"/>
              </a:ext>
            </a:extLst>
          </a:blip>
          <a:srcRect l="19485" t="5328" r="34802" b="77352"/>
          <a:stretch/>
        </p:blipFill>
        <p:spPr bwMode="auto">
          <a:xfrm>
            <a:off x="3183449" y="2276032"/>
            <a:ext cx="5825102" cy="2155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Ch3_slide15.png">
            <a:extLst>
              <a:ext uri="{FF2B5EF4-FFF2-40B4-BE49-F238E27FC236}">
                <a16:creationId xmlns:a16="http://schemas.microsoft.com/office/drawing/2014/main" id="{433349E9-1E85-46A3-A0DC-7E170649F61C}"/>
              </a:ext>
            </a:extLst>
          </p:cNvPr>
          <p:cNvPicPr>
            <a:picLocks noChangeAspect="1"/>
          </p:cNvPicPr>
          <p:nvPr/>
        </p:nvPicPr>
        <p:blipFill rotWithShape="1">
          <a:blip r:embed="rId2">
            <a:extLst>
              <a:ext uri="{28A0092B-C50C-407E-A947-70E740481C1C}">
                <a14:useLocalDpi xmlns:a14="http://schemas.microsoft.com/office/drawing/2010/main" val="0"/>
              </a:ext>
            </a:extLst>
          </a:blip>
          <a:srcRect l="18800" t="23818" r="37087" b="59331"/>
          <a:stretch/>
        </p:blipFill>
        <p:spPr bwMode="auto">
          <a:xfrm>
            <a:off x="3183449" y="4776356"/>
            <a:ext cx="5524453" cy="20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870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2E408-D9B6-4082-8A15-DC3AF577EB39}"/>
              </a:ext>
            </a:extLst>
          </p:cNvPr>
          <p:cNvSpPr>
            <a:spLocks noGrp="1"/>
          </p:cNvSpPr>
          <p:nvPr>
            <p:ph type="title"/>
          </p:nvPr>
        </p:nvSpPr>
        <p:spPr/>
        <p:txBody>
          <a:bodyPr/>
          <a:lstStyle/>
          <a:p>
            <a:r>
              <a:rPr lang="en-US" dirty="0"/>
              <a:t>Common Exponential and Logarithmic Models</a:t>
            </a:r>
          </a:p>
        </p:txBody>
      </p:sp>
      <p:sp>
        <p:nvSpPr>
          <p:cNvPr id="7" name="Content Placeholder 6">
            <a:extLst>
              <a:ext uri="{FF2B5EF4-FFF2-40B4-BE49-F238E27FC236}">
                <a16:creationId xmlns:a16="http://schemas.microsoft.com/office/drawing/2014/main" id="{F21AA001-5150-4A92-B026-51215E45DBD0}"/>
              </a:ext>
            </a:extLst>
          </p:cNvPr>
          <p:cNvSpPr>
            <a:spLocks noGrp="1"/>
          </p:cNvSpPr>
          <p:nvPr>
            <p:ph idx="1"/>
          </p:nvPr>
        </p:nvSpPr>
        <p:spPr/>
        <p:txBody>
          <a:bodyPr/>
          <a:lstStyle/>
          <a:p>
            <a:r>
              <a:rPr lang="en-US" dirty="0"/>
              <a:t>Gaussian Distribution</a:t>
            </a:r>
          </a:p>
          <a:p>
            <a:endParaRPr lang="en-US" dirty="0"/>
          </a:p>
          <a:p>
            <a:endParaRPr lang="en-US" dirty="0"/>
          </a:p>
          <a:p>
            <a:endParaRPr lang="en-US" dirty="0"/>
          </a:p>
          <a:p>
            <a:endParaRPr lang="en-US" dirty="0"/>
          </a:p>
          <a:p>
            <a:r>
              <a:rPr lang="en-US" dirty="0"/>
              <a:t>Logistic</a:t>
            </a:r>
          </a:p>
        </p:txBody>
      </p:sp>
      <p:pic>
        <p:nvPicPr>
          <p:cNvPr id="6" name="Picture 4" descr="Ch3_slide15.png">
            <a:extLst>
              <a:ext uri="{FF2B5EF4-FFF2-40B4-BE49-F238E27FC236}">
                <a16:creationId xmlns:a16="http://schemas.microsoft.com/office/drawing/2014/main" id="{894EF9D9-4019-4D7A-87B6-8D1A88F9AA78}"/>
              </a:ext>
            </a:extLst>
          </p:cNvPr>
          <p:cNvPicPr>
            <a:picLocks noChangeAspect="1"/>
          </p:cNvPicPr>
          <p:nvPr/>
        </p:nvPicPr>
        <p:blipFill rotWithShape="1">
          <a:blip r:embed="rId2">
            <a:extLst>
              <a:ext uri="{28A0092B-C50C-407E-A947-70E740481C1C}">
                <a14:useLocalDpi xmlns:a14="http://schemas.microsoft.com/office/drawing/2010/main" val="0"/>
              </a:ext>
            </a:extLst>
          </a:blip>
          <a:srcRect l="19845" t="42541" r="38273" b="41366"/>
          <a:stretch/>
        </p:blipFill>
        <p:spPr bwMode="auto">
          <a:xfrm>
            <a:off x="3183448" y="2222696"/>
            <a:ext cx="5144625" cy="1930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descr="Ch3_slide15.png">
            <a:extLst>
              <a:ext uri="{FF2B5EF4-FFF2-40B4-BE49-F238E27FC236}">
                <a16:creationId xmlns:a16="http://schemas.microsoft.com/office/drawing/2014/main" id="{2E49F02C-9C02-4C43-93FA-86BAB1DBDB28}"/>
              </a:ext>
            </a:extLst>
          </p:cNvPr>
          <p:cNvPicPr>
            <a:picLocks noChangeAspect="1"/>
          </p:cNvPicPr>
          <p:nvPr/>
        </p:nvPicPr>
        <p:blipFill rotWithShape="1">
          <a:blip r:embed="rId2">
            <a:extLst>
              <a:ext uri="{28A0092B-C50C-407E-A947-70E740481C1C}">
                <a14:useLocalDpi xmlns:a14="http://schemas.microsoft.com/office/drawing/2010/main" val="0"/>
              </a:ext>
            </a:extLst>
          </a:blip>
          <a:srcRect l="19028" t="60797" r="38230" b="21884"/>
          <a:stretch/>
        </p:blipFill>
        <p:spPr bwMode="auto">
          <a:xfrm>
            <a:off x="3183447" y="4644610"/>
            <a:ext cx="5148933" cy="203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13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2E408-D9B6-4082-8A15-DC3AF577EB39}"/>
              </a:ext>
            </a:extLst>
          </p:cNvPr>
          <p:cNvSpPr>
            <a:spLocks noGrp="1"/>
          </p:cNvSpPr>
          <p:nvPr>
            <p:ph type="title"/>
          </p:nvPr>
        </p:nvSpPr>
        <p:spPr/>
        <p:txBody>
          <a:bodyPr/>
          <a:lstStyle/>
          <a:p>
            <a:r>
              <a:rPr lang="en-US" dirty="0"/>
              <a:t>Common Exponential and Logarithmic Models</a:t>
            </a:r>
          </a:p>
        </p:txBody>
      </p:sp>
      <p:sp>
        <p:nvSpPr>
          <p:cNvPr id="7" name="Content Placeholder 6">
            <a:extLst>
              <a:ext uri="{FF2B5EF4-FFF2-40B4-BE49-F238E27FC236}">
                <a16:creationId xmlns:a16="http://schemas.microsoft.com/office/drawing/2014/main" id="{F21AA001-5150-4A92-B026-51215E45DBD0}"/>
              </a:ext>
            </a:extLst>
          </p:cNvPr>
          <p:cNvSpPr>
            <a:spLocks noGrp="1"/>
          </p:cNvSpPr>
          <p:nvPr>
            <p:ph idx="1"/>
          </p:nvPr>
        </p:nvSpPr>
        <p:spPr/>
        <p:txBody>
          <a:bodyPr/>
          <a:lstStyle/>
          <a:p>
            <a:r>
              <a:rPr lang="en-US" dirty="0"/>
              <a:t>Logarithmic</a:t>
            </a:r>
          </a:p>
          <a:p>
            <a:endParaRPr lang="en-US" dirty="0"/>
          </a:p>
          <a:p>
            <a:endParaRPr lang="en-US" dirty="0"/>
          </a:p>
          <a:p>
            <a:endParaRPr lang="en-US" dirty="0"/>
          </a:p>
          <a:p>
            <a:endParaRPr lang="en-US" dirty="0"/>
          </a:p>
        </p:txBody>
      </p:sp>
      <p:pic>
        <p:nvPicPr>
          <p:cNvPr id="8" name="Picture 4" descr="Ch3_slide15.png">
            <a:extLst>
              <a:ext uri="{FF2B5EF4-FFF2-40B4-BE49-F238E27FC236}">
                <a16:creationId xmlns:a16="http://schemas.microsoft.com/office/drawing/2014/main" id="{87A35CAD-B4AA-4A84-A40F-373C5D75786B}"/>
              </a:ext>
            </a:extLst>
          </p:cNvPr>
          <p:cNvPicPr>
            <a:picLocks noChangeAspect="1"/>
          </p:cNvPicPr>
          <p:nvPr/>
        </p:nvPicPr>
        <p:blipFill rotWithShape="1">
          <a:blip r:embed="rId2">
            <a:extLst>
              <a:ext uri="{28A0092B-C50C-407E-A947-70E740481C1C}">
                <a14:useLocalDpi xmlns:a14="http://schemas.microsoft.com/office/drawing/2010/main" val="0"/>
              </a:ext>
            </a:extLst>
          </a:blip>
          <a:srcRect l="19484" t="79754" r="36173" b="3043"/>
          <a:stretch/>
        </p:blipFill>
        <p:spPr bwMode="auto">
          <a:xfrm>
            <a:off x="2213258" y="2530256"/>
            <a:ext cx="7765484" cy="294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028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0BDEF-9915-4060-AF62-7097B40D0559}"/>
              </a:ext>
            </a:extLst>
          </p:cNvPr>
          <p:cNvSpPr>
            <a:spLocks noGrp="1"/>
          </p:cNvSpPr>
          <p:nvPr>
            <p:ph type="title"/>
          </p:nvPr>
        </p:nvSpPr>
        <p:spPr/>
        <p:txBody>
          <a:bodyPr/>
          <a:lstStyle/>
          <a:p>
            <a:r>
              <a:rPr lang="en-US" dirty="0"/>
              <a:t>Exponential Growth Models</a:t>
            </a:r>
          </a:p>
        </p:txBody>
      </p:sp>
      <p:sp>
        <p:nvSpPr>
          <p:cNvPr id="3" name="Content Placeholder 2">
            <a:extLst>
              <a:ext uri="{FF2B5EF4-FFF2-40B4-BE49-F238E27FC236}">
                <a16:creationId xmlns:a16="http://schemas.microsoft.com/office/drawing/2014/main" id="{34EDC25F-0C24-4095-B819-032B18C6B834}"/>
              </a:ext>
            </a:extLst>
          </p:cNvPr>
          <p:cNvSpPr>
            <a:spLocks noGrp="1"/>
          </p:cNvSpPr>
          <p:nvPr>
            <p:ph idx="1"/>
          </p:nvPr>
        </p:nvSpPr>
        <p:spPr/>
        <p:txBody>
          <a:bodyPr/>
          <a:lstStyle/>
          <a:p>
            <a:r>
              <a:rPr lang="en-US" dirty="0"/>
              <a:t>The combined population of North America was 300 million in 1995, and 332 million in 2005. Find the annual growth rate to the nearest percent, and use the growth rate to project when the North American population will reach 1 billion.</a:t>
            </a:r>
          </a:p>
        </p:txBody>
      </p:sp>
    </p:spTree>
    <p:extLst>
      <p:ext uri="{BB962C8B-B14F-4D97-AF65-F5344CB8AC3E}">
        <p14:creationId xmlns:p14="http://schemas.microsoft.com/office/powerpoint/2010/main" val="324457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2E8A8-57CF-4938-9545-ED71E88EDDE6}"/>
              </a:ext>
            </a:extLst>
          </p:cNvPr>
          <p:cNvSpPr>
            <a:spLocks noGrp="1"/>
          </p:cNvSpPr>
          <p:nvPr>
            <p:ph type="title"/>
          </p:nvPr>
        </p:nvSpPr>
        <p:spPr/>
        <p:txBody>
          <a:bodyPr/>
          <a:lstStyle/>
          <a:p>
            <a:r>
              <a:rPr lang="en-US" dirty="0"/>
              <a:t>Exponential Growth Models</a:t>
            </a:r>
          </a:p>
        </p:txBody>
      </p:sp>
      <p:sp>
        <p:nvSpPr>
          <p:cNvPr id="3" name="Content Placeholder 2">
            <a:extLst>
              <a:ext uri="{FF2B5EF4-FFF2-40B4-BE49-F238E27FC236}">
                <a16:creationId xmlns:a16="http://schemas.microsoft.com/office/drawing/2014/main" id="{A03C6C8D-BCDB-4675-A441-4BB9433D0AE7}"/>
              </a:ext>
            </a:extLst>
          </p:cNvPr>
          <p:cNvSpPr>
            <a:spLocks noGrp="1"/>
          </p:cNvSpPr>
          <p:nvPr>
            <p:ph idx="1"/>
          </p:nvPr>
        </p:nvSpPr>
        <p:spPr/>
        <p:txBody>
          <a:bodyPr/>
          <a:lstStyle/>
          <a:p>
            <a:r>
              <a:rPr lang="en-US" dirty="0"/>
              <a:t>The population of a certain country was 3.2 million in 1998 and 3.5 million in 2001. In what year will the population have doubled since 1998?</a:t>
            </a:r>
          </a:p>
          <a:p>
            <a:r>
              <a:rPr lang="en-US" dirty="0"/>
              <a:t>In what year will the population have tripled? </a:t>
            </a:r>
          </a:p>
        </p:txBody>
      </p:sp>
    </p:spTree>
    <p:extLst>
      <p:ext uri="{BB962C8B-B14F-4D97-AF65-F5344CB8AC3E}">
        <p14:creationId xmlns:p14="http://schemas.microsoft.com/office/powerpoint/2010/main" val="2152244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BC098-464D-4849-A334-C0CE9A6CB7EA}"/>
              </a:ext>
            </a:extLst>
          </p:cNvPr>
          <p:cNvSpPr>
            <a:spLocks noGrp="1"/>
          </p:cNvSpPr>
          <p:nvPr>
            <p:ph type="title"/>
          </p:nvPr>
        </p:nvSpPr>
        <p:spPr/>
        <p:txBody>
          <a:bodyPr/>
          <a:lstStyle/>
          <a:p>
            <a:r>
              <a:rPr lang="en-US" dirty="0"/>
              <a:t>Exponential Decay Models</a:t>
            </a:r>
          </a:p>
        </p:txBody>
      </p:sp>
      <p:sp>
        <p:nvSpPr>
          <p:cNvPr id="3" name="Content Placeholder 2">
            <a:extLst>
              <a:ext uri="{FF2B5EF4-FFF2-40B4-BE49-F238E27FC236}">
                <a16:creationId xmlns:a16="http://schemas.microsoft.com/office/drawing/2014/main" id="{397D793B-A1F5-4D41-9A22-8BA4DCF8E29C}"/>
              </a:ext>
            </a:extLst>
          </p:cNvPr>
          <p:cNvSpPr>
            <a:spLocks noGrp="1"/>
          </p:cNvSpPr>
          <p:nvPr>
            <p:ph idx="1"/>
          </p:nvPr>
        </p:nvSpPr>
        <p:spPr/>
        <p:txBody>
          <a:bodyPr/>
          <a:lstStyle/>
          <a:p>
            <a:r>
              <a:rPr lang="en-US" dirty="0"/>
              <a:t>A radioactive isotope used for medical imaging is known to have a half-life of 36 hours. </a:t>
            </a:r>
          </a:p>
          <a:p>
            <a:r>
              <a:rPr lang="en-US" dirty="0"/>
              <a:t>Determine the exponential decay model that represents the mass of the isotope.</a:t>
            </a:r>
          </a:p>
          <a:p>
            <a:r>
              <a:rPr lang="en-US" dirty="0"/>
              <a:t>If 1000 mg were administered, how many remain in the body after 48 hours?</a:t>
            </a:r>
          </a:p>
          <a:p>
            <a:r>
              <a:rPr lang="en-US" dirty="0"/>
              <a:t>How long does it take the original 1000 mg dose to decay to 100 mg?</a:t>
            </a:r>
          </a:p>
        </p:txBody>
      </p:sp>
    </p:spTree>
    <p:extLst>
      <p:ext uri="{BB962C8B-B14F-4D97-AF65-F5344CB8AC3E}">
        <p14:creationId xmlns:p14="http://schemas.microsoft.com/office/powerpoint/2010/main" val="3397553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BD19-A4EA-4ECD-A941-E2CEE922DBCA}"/>
              </a:ext>
            </a:extLst>
          </p:cNvPr>
          <p:cNvSpPr>
            <a:spLocks noGrp="1"/>
          </p:cNvSpPr>
          <p:nvPr>
            <p:ph type="title"/>
          </p:nvPr>
        </p:nvSpPr>
        <p:spPr/>
        <p:txBody>
          <a:bodyPr/>
          <a:lstStyle/>
          <a:p>
            <a:r>
              <a:rPr lang="en-US" dirty="0"/>
              <a:t>Exponential Decay Models</a:t>
            </a:r>
          </a:p>
        </p:txBody>
      </p:sp>
      <p:sp>
        <p:nvSpPr>
          <p:cNvPr id="3" name="Content Placeholder 2">
            <a:extLst>
              <a:ext uri="{FF2B5EF4-FFF2-40B4-BE49-F238E27FC236}">
                <a16:creationId xmlns:a16="http://schemas.microsoft.com/office/drawing/2014/main" id="{7D90C93E-0DDF-4C59-A691-33705BB35E7F}"/>
              </a:ext>
            </a:extLst>
          </p:cNvPr>
          <p:cNvSpPr>
            <a:spLocks noGrp="1"/>
          </p:cNvSpPr>
          <p:nvPr>
            <p:ph idx="1"/>
          </p:nvPr>
        </p:nvSpPr>
        <p:spPr/>
        <p:txBody>
          <a:bodyPr/>
          <a:lstStyle/>
          <a:p>
            <a:r>
              <a:rPr lang="en-US" dirty="0"/>
              <a:t>The half-life of </a:t>
            </a:r>
            <a:r>
              <a:rPr lang="en-US" baseline="30000" dirty="0"/>
              <a:t>238</a:t>
            </a:r>
            <a:r>
              <a:rPr lang="en-US" dirty="0"/>
              <a:t>U (uranium-238) is 4.5 billion years. If 98% of uranium-238 remains in a fossil, how old is the fossil?</a:t>
            </a:r>
          </a:p>
        </p:txBody>
      </p:sp>
    </p:spTree>
    <p:extLst>
      <p:ext uri="{BB962C8B-B14F-4D97-AF65-F5344CB8AC3E}">
        <p14:creationId xmlns:p14="http://schemas.microsoft.com/office/powerpoint/2010/main" val="3188184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3F53-BE2D-4AEF-A834-8BCA138F3209}"/>
              </a:ext>
            </a:extLst>
          </p:cNvPr>
          <p:cNvSpPr>
            <a:spLocks noGrp="1"/>
          </p:cNvSpPr>
          <p:nvPr>
            <p:ph type="title"/>
          </p:nvPr>
        </p:nvSpPr>
        <p:spPr/>
        <p:txBody>
          <a:bodyPr/>
          <a:lstStyle/>
          <a:p>
            <a:r>
              <a:rPr lang="en-US" dirty="0"/>
              <a:t>Exponential Decay Models</a:t>
            </a:r>
          </a:p>
        </p:txBody>
      </p:sp>
      <p:sp>
        <p:nvSpPr>
          <p:cNvPr id="3" name="Content Placeholder 2">
            <a:extLst>
              <a:ext uri="{FF2B5EF4-FFF2-40B4-BE49-F238E27FC236}">
                <a16:creationId xmlns:a16="http://schemas.microsoft.com/office/drawing/2014/main" id="{344A4ECD-5F25-4A75-9BD6-A8B42479F944}"/>
              </a:ext>
            </a:extLst>
          </p:cNvPr>
          <p:cNvSpPr>
            <a:spLocks noGrp="1"/>
          </p:cNvSpPr>
          <p:nvPr>
            <p:ph idx="1"/>
          </p:nvPr>
        </p:nvSpPr>
        <p:spPr/>
        <p:txBody>
          <a:bodyPr/>
          <a:lstStyle/>
          <a:p>
            <a:r>
              <a:rPr lang="en-US" dirty="0"/>
              <a:t>The isotope </a:t>
            </a:r>
            <a:r>
              <a:rPr lang="en-US" baseline="30000" dirty="0"/>
              <a:t>222</a:t>
            </a:r>
            <a:r>
              <a:rPr lang="en-US" dirty="0"/>
              <a:t>Ra has a half-life of 3.8 days.</a:t>
            </a:r>
          </a:p>
          <a:p>
            <a:r>
              <a:rPr lang="en-US" dirty="0"/>
              <a:t>Determine the exponential decay model that represents the mass of Radon-222.</a:t>
            </a:r>
          </a:p>
          <a:p>
            <a:r>
              <a:rPr lang="en-US" dirty="0"/>
              <a:t>How much of a 64-gram samples of radon-222 will remain after 7 days? Round to the nearest gram.</a:t>
            </a:r>
          </a:p>
          <a:p>
            <a:r>
              <a:rPr lang="en-US" dirty="0"/>
              <a:t>How long will it take for the original 64 gram sample to decay to a mass of 4 grams. Round to the nearest day.</a:t>
            </a:r>
          </a:p>
        </p:txBody>
      </p:sp>
    </p:spTree>
    <p:extLst>
      <p:ext uri="{BB962C8B-B14F-4D97-AF65-F5344CB8AC3E}">
        <p14:creationId xmlns:p14="http://schemas.microsoft.com/office/powerpoint/2010/main" val="3132718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TotalTime>
  <Words>307</Words>
  <Application>Microsoft Office PowerPoint</Application>
  <PresentationFormat>Widescreen</PresentationFormat>
  <Paragraphs>49</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Chapter 3.5</vt:lpstr>
      <vt:lpstr>Common Exponential and Logarithmic Models</vt:lpstr>
      <vt:lpstr>Common Exponential and Logarithmic Models</vt:lpstr>
      <vt:lpstr>Common Exponential and Logarithmic Models</vt:lpstr>
      <vt:lpstr>Exponential Growth Models</vt:lpstr>
      <vt:lpstr>Exponential Growth Models</vt:lpstr>
      <vt:lpstr>Exponential Decay Models</vt:lpstr>
      <vt:lpstr>Exponential Decay Models</vt:lpstr>
      <vt:lpstr>Exponential Decay Models</vt:lpstr>
      <vt:lpstr>Newton’s Law of Cooling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3.5</dc:title>
  <dc:creator>Casey Brito</dc:creator>
  <cp:lastModifiedBy>Casey Brito</cp:lastModifiedBy>
  <cp:revision>6</cp:revision>
  <dcterms:created xsi:type="dcterms:W3CDTF">2017-10-05T11:30:06Z</dcterms:created>
  <dcterms:modified xsi:type="dcterms:W3CDTF">2017-10-05T19:34:38Z</dcterms:modified>
</cp:coreProperties>
</file>