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58" r:id="rId5"/>
    <p:sldId id="257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AE8FB00A-FFEE-4946-8843-B65AAF2B021F}"/>
    <pc:docChg chg="modSld">
      <pc:chgData name="Brito, Casey" userId="ee5f6a09-792e-4435-82b3-e58ee59be0b7" providerId="ADAL" clId="{AE8FB00A-FFEE-4946-8843-B65AAF2B021F}" dt="2018-03-08T18:52:27.621" v="0"/>
      <pc:docMkLst>
        <pc:docMk/>
      </pc:docMkLst>
      <pc:sldChg chg="modSp">
        <pc:chgData name="Brito, Casey" userId="ee5f6a09-792e-4435-82b3-e58ee59be0b7" providerId="ADAL" clId="{AE8FB00A-FFEE-4946-8843-B65AAF2B021F}" dt="2018-03-08T18:52:27.621" v="0"/>
        <pc:sldMkLst>
          <pc:docMk/>
          <pc:sldMk cId="1996502912" sldId="260"/>
        </pc:sldMkLst>
        <pc:spChg chg="mod">
          <ac:chgData name="Brito, Casey" userId="ee5f6a09-792e-4435-82b3-e58ee59be0b7" providerId="ADAL" clId="{AE8FB00A-FFEE-4946-8843-B65AAF2B021F}" dt="2018-03-08T18:52:27.621" v="0"/>
          <ac:spMkLst>
            <pc:docMk/>
            <pc:sldMk cId="1996502912" sldId="260"/>
            <ac:spMk id="2" creationId="{4F863097-7D36-4DBC-AB7A-2BBD076A1E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2162-5749-422E-A51F-D3070640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A614E-6BCE-4A27-9669-E68CD37AC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6E3D-DC82-49E6-901C-8FD7AC10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A8E6-4733-4332-8980-983A3A29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9448-86B1-4771-94F3-4D86347A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E75C-CD2D-410F-953F-CA741079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3FF6-4E6C-40D3-8158-89C42D60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EFDD-CC1A-4E42-BA53-0C270093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1E27-33F5-4416-B23A-E78FFE6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9DF1-5147-4A5B-8390-E7B40C3C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87E97-BBBB-41AD-9DEE-B1636171A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2C717-8D9D-4316-8366-7CC306CA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866F-ED1E-439B-B85B-C2093A0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DD79-71C1-4CCB-9849-605C3056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568A-E82E-40E4-AD43-76BFB561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BA1-1AC7-4DD0-8789-90CCC7C7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F2E4-903A-4BA0-8737-329CDC8B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EDE5-7AD5-4269-8219-06F95956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FA14-7F7D-4BF6-86E9-D2D12D44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78A8-3303-466E-8431-C3D30C24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4A6-A985-4F7A-8528-7D0598A2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24A6-2C55-43C5-9600-74722540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2ECF-A9BF-4DCD-9B7F-8182C933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F873-B7AA-4015-AAB4-A917CCF8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4D0D-B62F-4EA6-9E3B-BAE00A8F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FF1B-5183-4A48-BAC0-969D098A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DE56-8831-4EBA-82D2-438CFA1D1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B631-DAD7-45F0-BCF7-899895DC0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2D8C-4E0D-49CA-93C3-1194CDEE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23BA4-89A0-480D-AE20-6EA89DCD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ED430-CEE8-4DAD-8188-BB46A36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84D6-9CAF-4A74-92F0-D6003A40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2E79-F681-47D0-8C35-DE4F726C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CBA05-E61A-472E-B66A-111B93637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86875-C500-4034-BD22-AAE63EFBA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0BB6-2D69-4EBC-B93B-4E645D2FC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0616C-22FE-4DB9-A1DC-76415B1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09391-32B7-445A-9AA4-99070839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DD4B8-8030-40FB-A62A-D26F142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D137-7B72-471E-8676-0CE75B1E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7AAA7-D4F5-4D50-904F-9399AE48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B232C-549C-4CB2-A08F-AF9871BF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89E88-0CF3-4529-9654-A0E3DD32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9A23F-9691-442A-9B53-7C2B8E33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8346B-C643-40C8-8270-82CDB169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DC86-F478-477E-9357-29D66DEB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113B-B48A-4C24-BF56-0314D45F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EDE2-B56D-4252-AF44-AC771C25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3D6CC-F404-44C1-A51E-6BCED9C0B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658AF-EA17-4612-A551-F17B6929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EB5F-8D52-4CB8-8FFE-62BB0C58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9D94-2953-46A3-B13D-92EFA590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C3D5-8F16-431B-954D-8AC48A5F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32702-F5B0-4949-B0FC-8A2EE82E8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A9438-CFF7-435D-92DB-3A4A2FE5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2865-7422-48DE-B022-B43811AD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56C3-D4EF-40A5-B7E0-7018E96D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41F2F-3B12-4189-92F1-1B8F6DB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BD9ED-CC10-4D53-8E42-0453A2C6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11C8-B06C-4F83-98C6-8439CF63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4112-ECEF-4D76-864F-5B290BCA4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94FA-20A1-477C-9406-DCDAFAC51B4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13B5-BB0E-4408-AFBD-EB7353F7F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33CA-D5F3-481B-BE43-35FF2A838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9D64-38D4-407B-B465-6B014E2F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4.3: Trigonometric Functions of 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65585D-9010-4D04-BDBD-CE8A9750ECD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CF943-7D61-4FAE-9EF0-BE4D83CA820E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E9FBC7-1D9D-4516-82EB-BCDED045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-169861"/>
            <a:ext cx="10515600" cy="1325563"/>
          </a:xfrm>
        </p:spPr>
        <p:txBody>
          <a:bodyPr/>
          <a:lstStyle/>
          <a:p>
            <a:r>
              <a:rPr lang="en-US" dirty="0"/>
              <a:t>Reference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61711-7BA3-4668-A52C-A5BD29DD5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086" y="858217"/>
                <a:ext cx="10823713" cy="4351338"/>
              </a:xfrm>
            </p:spPr>
            <p:txBody>
              <a:bodyPr/>
              <a:lstStyle/>
              <a:p>
                <a:r>
                  <a:rPr lang="en-US" dirty="0"/>
                  <a:t>If your angle’s terminal side lands in one of the four quadrants, you can make an acute angle with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 called the </a:t>
                </a:r>
                <a:r>
                  <a:rPr lang="en-US" b="1" dirty="0">
                    <a:solidFill>
                      <a:srgbClr val="00B0F0"/>
                    </a:solidFill>
                  </a:rPr>
                  <a:t>reference angle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61711-7BA3-4668-A52C-A5BD29DD5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086" y="858217"/>
                <a:ext cx="10823713" cy="4351338"/>
              </a:xfrm>
              <a:blipFill>
                <a:blip r:embed="rId2"/>
                <a:stretch>
                  <a:fillRect l="-1014" t="-2381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Ch4_slide16.png">
            <a:extLst>
              <a:ext uri="{FF2B5EF4-FFF2-40B4-BE49-F238E27FC236}">
                <a16:creationId xmlns:a16="http://schemas.microsoft.com/office/drawing/2014/main" id="{B16EA6BE-7ED5-46B5-B553-6CE1CB01E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9" t="22230" r="53481" b="47608"/>
          <a:stretch/>
        </p:blipFill>
        <p:spPr bwMode="auto">
          <a:xfrm>
            <a:off x="344100" y="1671567"/>
            <a:ext cx="1972869" cy="203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h4_slide16.png">
            <a:extLst>
              <a:ext uri="{FF2B5EF4-FFF2-40B4-BE49-F238E27FC236}">
                <a16:creationId xmlns:a16="http://schemas.microsoft.com/office/drawing/2014/main" id="{D9A98A64-20C2-4D32-A689-A61F2FFE2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8" t="23024" r="17948" b="41657"/>
          <a:stretch/>
        </p:blipFill>
        <p:spPr bwMode="auto">
          <a:xfrm>
            <a:off x="3228089" y="1709292"/>
            <a:ext cx="2055255" cy="208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h4_slide16.png">
            <a:extLst>
              <a:ext uri="{FF2B5EF4-FFF2-40B4-BE49-F238E27FC236}">
                <a16:creationId xmlns:a16="http://schemas.microsoft.com/office/drawing/2014/main" id="{0C72AEF7-8995-4131-B1AE-51AEC69C06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7" t="62840" r="53340" b="3766"/>
          <a:stretch/>
        </p:blipFill>
        <p:spPr bwMode="auto">
          <a:xfrm>
            <a:off x="6171926" y="1703787"/>
            <a:ext cx="2084257" cy="205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h4_slide16.png">
            <a:extLst>
              <a:ext uri="{FF2B5EF4-FFF2-40B4-BE49-F238E27FC236}">
                <a16:creationId xmlns:a16="http://schemas.microsoft.com/office/drawing/2014/main" id="{D48B5C8D-D5AC-4183-AA59-7FCF44A79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3" t="63314" r="18906" b="1496"/>
          <a:stretch/>
        </p:blipFill>
        <p:spPr bwMode="auto">
          <a:xfrm>
            <a:off x="9154719" y="1687692"/>
            <a:ext cx="1967166" cy="208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5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65585D-9010-4D04-BDBD-CE8A9750ECD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CF943-7D61-4FAE-9EF0-BE4D83CA820E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E9FBC7-1D9D-4516-82EB-BCDED045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-103601"/>
            <a:ext cx="10515600" cy="1325563"/>
          </a:xfrm>
        </p:spPr>
        <p:txBody>
          <a:bodyPr/>
          <a:lstStyle/>
          <a:p>
            <a:r>
              <a:rPr lang="en-US" dirty="0"/>
              <a:t>Reference Right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1711-7BA3-4668-A52C-A5BD29DD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6" y="858217"/>
            <a:ext cx="5324062" cy="4351338"/>
          </a:xfrm>
        </p:spPr>
        <p:txBody>
          <a:bodyPr/>
          <a:lstStyle/>
          <a:p>
            <a:r>
              <a:rPr lang="en-US" dirty="0"/>
              <a:t>Reference angles are formed by extending a vertical line from the terminal side to the x-axis.</a:t>
            </a:r>
          </a:p>
          <a:p>
            <a:r>
              <a:rPr lang="en-US" dirty="0"/>
              <a:t>This forms a right triangle.</a:t>
            </a:r>
          </a:p>
          <a:p>
            <a:r>
              <a:rPr lang="en-US" dirty="0"/>
              <a:t>Useful for evaluating angle </a:t>
            </a:r>
            <a:r>
              <a:rPr lang="en-US" b="1" dirty="0"/>
              <a:t>all</a:t>
            </a:r>
            <a:r>
              <a:rPr lang="en-US" dirty="0"/>
              <a:t> angle measurements!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7DCC1C-6C45-4459-87CC-87E4B94BFE7D}"/>
              </a:ext>
            </a:extLst>
          </p:cNvPr>
          <p:cNvCxnSpPr>
            <a:cxnSpLocks/>
          </p:cNvCxnSpPr>
          <p:nvPr/>
        </p:nvCxnSpPr>
        <p:spPr>
          <a:xfrm>
            <a:off x="9253676" y="212034"/>
            <a:ext cx="0" cy="3497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22E00F-1F81-4386-A232-DB9E5679DFD8}"/>
              </a:ext>
            </a:extLst>
          </p:cNvPr>
          <p:cNvCxnSpPr>
            <a:cxnSpLocks/>
          </p:cNvCxnSpPr>
          <p:nvPr/>
        </p:nvCxnSpPr>
        <p:spPr>
          <a:xfrm flipH="1">
            <a:off x="6304172" y="3107841"/>
            <a:ext cx="4426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80800-7DE0-4CC0-A4EC-7F4B6AEBB699}"/>
              </a:ext>
            </a:extLst>
          </p:cNvPr>
          <p:cNvCxnSpPr/>
          <p:nvPr/>
        </p:nvCxnSpPr>
        <p:spPr>
          <a:xfrm flipH="1" flipV="1">
            <a:off x="6917635" y="771800"/>
            <a:ext cx="2336041" cy="23360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8605C-CD9F-4F1E-B3A8-DBD46A823876}"/>
              </a:ext>
            </a:extLst>
          </p:cNvPr>
          <p:cNvCxnSpPr>
            <a:cxnSpLocks/>
          </p:cNvCxnSpPr>
          <p:nvPr/>
        </p:nvCxnSpPr>
        <p:spPr>
          <a:xfrm flipH="1">
            <a:off x="6917635" y="858217"/>
            <a:ext cx="1" cy="22496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6F3B985-7C2D-4034-99E5-FCDF0B8DD93D}"/>
              </a:ext>
            </a:extLst>
          </p:cNvPr>
          <p:cNvSpPr/>
          <p:nvPr/>
        </p:nvSpPr>
        <p:spPr>
          <a:xfrm>
            <a:off x="6917634" y="2862470"/>
            <a:ext cx="245365" cy="245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8E8D47CB-A078-4ECD-B427-905269B8A2C6}"/>
              </a:ext>
            </a:extLst>
          </p:cNvPr>
          <p:cNvSpPr/>
          <p:nvPr/>
        </p:nvSpPr>
        <p:spPr>
          <a:xfrm rot="3504083" flipH="1">
            <a:off x="7772738" y="1919787"/>
            <a:ext cx="2160097" cy="2376109"/>
          </a:xfrm>
          <a:prstGeom prst="circularArrow">
            <a:avLst>
              <a:gd name="adj1" fmla="val 1726"/>
              <a:gd name="adj2" fmla="val 597667"/>
              <a:gd name="adj3" fmla="val 20682784"/>
              <a:gd name="adj4" fmla="val 14266006"/>
              <a:gd name="adj5" fmla="val 31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4FED7-79C5-42FF-9C3A-A247FB0C813D}"/>
                  </a:ext>
                </a:extLst>
              </p:cNvPr>
              <p:cNvSpPr txBox="1"/>
              <p:nvPr/>
            </p:nvSpPr>
            <p:spPr>
              <a:xfrm>
                <a:off x="9033204" y="2527678"/>
                <a:ext cx="734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𝟏𝟑𝟓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4FED7-79C5-42FF-9C3A-A247FB0C8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04" y="2527678"/>
                <a:ext cx="734112" cy="369332"/>
              </a:xfrm>
              <a:prstGeom prst="rect">
                <a:avLst/>
              </a:prstGeom>
              <a:blipFill>
                <a:blip r:embed="rId2"/>
                <a:stretch>
                  <a:fillRect l="-108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1545E6-16C1-44F1-9A6C-9441DFD5D45F}"/>
                  </a:ext>
                </a:extLst>
              </p:cNvPr>
              <p:cNvSpPr txBox="1"/>
              <p:nvPr/>
            </p:nvSpPr>
            <p:spPr>
              <a:xfrm>
                <a:off x="8380647" y="2709099"/>
                <a:ext cx="520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1545E6-16C1-44F1-9A6C-9441DFD5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47" y="2709099"/>
                <a:ext cx="520912" cy="369332"/>
              </a:xfrm>
              <a:prstGeom prst="rect">
                <a:avLst/>
              </a:prstGeom>
              <a:blipFill>
                <a:blip r:embed="rId3"/>
                <a:stretch>
                  <a:fillRect l="-15294" r="-1176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580278F8-AC80-4015-841D-8179D91E91F1}"/>
              </a:ext>
            </a:extLst>
          </p:cNvPr>
          <p:cNvSpPr/>
          <p:nvPr/>
        </p:nvSpPr>
        <p:spPr>
          <a:xfrm rot="14481836">
            <a:off x="8249269" y="2380725"/>
            <a:ext cx="1366594" cy="1366594"/>
          </a:xfrm>
          <a:prstGeom prst="arc">
            <a:avLst>
              <a:gd name="adj1" fmla="val 1768704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44FC-8A21-4FE2-A119-F89C7DD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65" y="-146116"/>
            <a:ext cx="10515600" cy="1325563"/>
          </a:xfrm>
        </p:spPr>
        <p:txBody>
          <a:bodyPr/>
          <a:lstStyle/>
          <a:p>
            <a:r>
              <a:rPr lang="en-US" dirty="0"/>
              <a:t>Algebraic Signs of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44C3-5B9E-41E7-9273-896A4FD2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495" y="1061263"/>
            <a:ext cx="5181600" cy="22792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 of output of trigonometric function depends on the quadrant the terminal side lands in.</a:t>
            </a:r>
          </a:p>
          <a:p>
            <a:r>
              <a:rPr lang="en-US" dirty="0"/>
              <a:t>ASTC: </a:t>
            </a:r>
            <a:r>
              <a:rPr lang="en-US" b="1" dirty="0"/>
              <a:t>A</a:t>
            </a:r>
            <a:r>
              <a:rPr lang="en-US" dirty="0"/>
              <a:t>ll </a:t>
            </a:r>
            <a:r>
              <a:rPr lang="en-US" b="1" dirty="0"/>
              <a:t>S</a:t>
            </a:r>
            <a:r>
              <a:rPr lang="en-US" dirty="0"/>
              <a:t>tudents </a:t>
            </a:r>
            <a:r>
              <a:rPr lang="en-US" b="1" dirty="0"/>
              <a:t>T</a:t>
            </a:r>
            <a:r>
              <a:rPr lang="en-US" dirty="0"/>
              <a:t>ake </a:t>
            </a:r>
            <a:r>
              <a:rPr lang="en-US" b="1" dirty="0"/>
              <a:t>C</a:t>
            </a:r>
            <a:r>
              <a:rPr lang="en-US" dirty="0"/>
              <a:t>alculus, or </a:t>
            </a:r>
            <a:r>
              <a:rPr lang="en-US" b="1" dirty="0"/>
              <a:t>A</a:t>
            </a:r>
            <a:r>
              <a:rPr lang="en-US" dirty="0"/>
              <a:t>dd </a:t>
            </a:r>
            <a:r>
              <a:rPr lang="en-US" b="1" dirty="0"/>
              <a:t>S</a:t>
            </a:r>
            <a:r>
              <a:rPr lang="en-US" dirty="0"/>
              <a:t>ugar </a:t>
            </a:r>
            <a:r>
              <a:rPr lang="en-US" b="1" dirty="0"/>
              <a:t>T</a:t>
            </a:r>
            <a:r>
              <a:rPr lang="en-US" dirty="0"/>
              <a:t>o </a:t>
            </a:r>
            <a:r>
              <a:rPr lang="en-US" b="1" dirty="0"/>
              <a:t>C</a:t>
            </a:r>
            <a:r>
              <a:rPr lang="en-US" dirty="0"/>
              <a:t>offee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993F71-9D1F-44E7-9BC6-B8403DB3A515}"/>
              </a:ext>
            </a:extLst>
          </p:cNvPr>
          <p:cNvCxnSpPr>
            <a:cxnSpLocks/>
          </p:cNvCxnSpPr>
          <p:nvPr/>
        </p:nvCxnSpPr>
        <p:spPr>
          <a:xfrm>
            <a:off x="9253676" y="781880"/>
            <a:ext cx="0" cy="2967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24D18C-DDE1-415D-960B-7436F7F87307}"/>
              </a:ext>
            </a:extLst>
          </p:cNvPr>
          <p:cNvCxnSpPr>
            <a:cxnSpLocks/>
          </p:cNvCxnSpPr>
          <p:nvPr/>
        </p:nvCxnSpPr>
        <p:spPr>
          <a:xfrm flipH="1">
            <a:off x="7413695" y="2286207"/>
            <a:ext cx="36799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DFFB62-B297-4F0B-ABE4-CA24F4687737}"/>
              </a:ext>
            </a:extLst>
          </p:cNvPr>
          <p:cNvSpPr txBox="1"/>
          <p:nvPr/>
        </p:nvSpPr>
        <p:spPr>
          <a:xfrm>
            <a:off x="9842942" y="1179447"/>
            <a:ext cx="45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F0A7E-2C58-41E6-96EE-0648ED234BA2}"/>
              </a:ext>
            </a:extLst>
          </p:cNvPr>
          <p:cNvSpPr txBox="1"/>
          <p:nvPr/>
        </p:nvSpPr>
        <p:spPr>
          <a:xfrm>
            <a:off x="8196901" y="1179447"/>
            <a:ext cx="39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0DA9E-2A47-4D23-83F9-EED311C855BA}"/>
              </a:ext>
            </a:extLst>
          </p:cNvPr>
          <p:cNvSpPr txBox="1"/>
          <p:nvPr/>
        </p:nvSpPr>
        <p:spPr>
          <a:xfrm>
            <a:off x="9842942" y="2708174"/>
            <a:ext cx="43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911852-D60B-45D5-9881-84E0022406A7}"/>
              </a:ext>
            </a:extLst>
          </p:cNvPr>
          <p:cNvSpPr txBox="1"/>
          <p:nvPr/>
        </p:nvSpPr>
        <p:spPr>
          <a:xfrm>
            <a:off x="8196901" y="2694316"/>
            <a:ext cx="40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A05C7-F681-4B46-90DC-8F7B004476F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91CC0-050E-4FE7-8741-9AB8FFD8DCE6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9E05-50F0-419E-9F04-D5D5D00F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34E7B-48F4-47F6-9A56-B6F646A10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terminal side an angle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standard position passes through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r>
                  <a:rPr lang="en-US" dirty="0"/>
                  <a:t>, find the values of the six trigonometric functions for angle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34E7B-48F4-47F6-9A56-B6F646A10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1E17523-36DB-49C8-BF94-66B2860729E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D894FF-8394-45F7-8344-F7D8B8B0946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3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9E05-50F0-419E-9F04-D5D5D00F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34E7B-48F4-47F6-9A56-B6F646A10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terminal side an angle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standard position passes through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(−3, −5)</m:t>
                    </m:r>
                  </m:oMath>
                </a14:m>
                <a:r>
                  <a:rPr lang="en-US" dirty="0"/>
                  <a:t>, find the values of the six trigonometric functions for angle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34E7B-48F4-47F6-9A56-B6F646A10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9449B11-35FD-43A3-88A3-51573FA34AD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8704BE-E914-4F33-BD69-9D442CC4303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863097-7D36-4DBC-AB7A-2BBD076A1E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and the terminal side of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lies in QIII,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863097-7D36-4DBC-AB7A-2BBD076A1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6912" b="-23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E0E16-9F51-4FAA-BD86-0F1DEABE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9CAA6-6B6A-4C86-8BE5-D4E8B0549688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E8CB98-1D7A-4650-BEC4-F0F3C8985F5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2288-B328-410C-BABC-C6FC24B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Determine if the following equations are possible. Explain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BCD4D-77DD-43F4-B296-30A076C8C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BCD4D-77DD-43F4-B296-30A076C8C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E4E28B-5002-4321-B4AD-DCB0CFE3FC3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FE5AA6-D71D-4EA5-ABC4-0BAA9370E11D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195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4.3: Trigonometric Functions of Angles</vt:lpstr>
      <vt:lpstr>Reference Angles</vt:lpstr>
      <vt:lpstr>Reference Right Triangles</vt:lpstr>
      <vt:lpstr>Algebraic Signs of Trigonometric Functions</vt:lpstr>
      <vt:lpstr>Example</vt:lpstr>
      <vt:lpstr>Example</vt:lpstr>
      <vt:lpstr>Ex: If sin⁡θ = -3/4 and the terminal side of θ lies in QIII, find cos⁡θ.</vt:lpstr>
      <vt:lpstr>Ex: Determine if the following equations are possible. Explain why.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4.3</dc:title>
  <dc:creator>Casey Brito</dc:creator>
  <cp:lastModifiedBy>Brito, Casey</cp:lastModifiedBy>
  <cp:revision>20</cp:revision>
  <dcterms:created xsi:type="dcterms:W3CDTF">2017-10-12T08:19:32Z</dcterms:created>
  <dcterms:modified xsi:type="dcterms:W3CDTF">2018-03-08T18:52:38Z</dcterms:modified>
</cp:coreProperties>
</file>