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to, Casey" userId="ee5f6a09-792e-4435-82b3-e58ee59be0b7" providerId="ADAL" clId="{C6E70F11-DFAC-47B1-BAE3-07A04F0160D8}"/>
    <pc:docChg chg="undo custSel addSld modSld">
      <pc:chgData name="Brito, Casey" userId="ee5f6a09-792e-4435-82b3-e58ee59be0b7" providerId="ADAL" clId="{C6E70F11-DFAC-47B1-BAE3-07A04F0160D8}" dt="2018-02-09T15:29:30.298" v="134"/>
      <pc:docMkLst>
        <pc:docMk/>
      </pc:docMkLst>
      <pc:sldChg chg="add">
        <pc:chgData name="Brito, Casey" userId="ee5f6a09-792e-4435-82b3-e58ee59be0b7" providerId="ADAL" clId="{C6E70F11-DFAC-47B1-BAE3-07A04F0160D8}" dt="2018-02-09T15:29:30.298" v="134"/>
        <pc:sldMkLst>
          <pc:docMk/>
          <pc:sldMk cId="3851450909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F53CA-128A-45A5-92B7-41F698E69F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6F39A3-F49A-4209-AF62-849800DF3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2450D-3756-4528-A5A5-81057A1A4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426FB-9490-4A36-BFB2-F8CBF66E68F8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B2F92-A5A8-4BC2-BB29-80CB9B40B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933E5-736C-44FF-8444-645CB4D32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E7C0-4CF3-49B4-A29F-57788A08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972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8E4B8-F948-47E7-AB0B-E30B833A2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11085-313F-454B-AC3B-F3E3D6470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5435F-6EC6-4497-A0C5-0464C0441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426FB-9490-4A36-BFB2-F8CBF66E68F8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4F713-09FE-428C-869B-288B2ED04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DDEA6-F10C-4B2F-BAE6-C9133E727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E7C0-4CF3-49B4-A29F-57788A08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3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0D78C8-FEC5-43BF-93FE-CC54E64708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673BE6-FA18-43B8-A258-6FB616433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CD5A7-5BCE-4E85-80BF-591A3DF7B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426FB-9490-4A36-BFB2-F8CBF66E68F8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75424-7331-46CD-9385-206B46FD8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DB611-6ED2-4AC6-B632-53AD306E5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E7C0-4CF3-49B4-A29F-57788A08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9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38ACD-3A42-4BA7-9D76-5AB1822CC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D694C-ED28-4F92-8352-F9A192520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939C6-C43C-4B40-B815-49083271B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426FB-9490-4A36-BFB2-F8CBF66E68F8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AE629-10DC-4E4A-A39F-DA2150D8F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D40B6-8388-46D1-B2D4-91F2F9887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E7C0-4CF3-49B4-A29F-57788A08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04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DC590-959A-42A7-BA2A-8C69D2281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079B1-6A41-42CD-B180-66D9B244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1E20F-E700-4A92-910B-4A80FAAB1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426FB-9490-4A36-BFB2-F8CBF66E68F8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C534E-B11B-44E0-AD8A-4D9769C0B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D05E7-DC0C-497D-B547-F7DC7B9A7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E7C0-4CF3-49B4-A29F-57788A08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220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BED55-C754-490C-8A7B-917EC2C5F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7BDC5-BB63-4749-A11D-EAA9CE18E8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D0C5D-924C-45E0-9902-070EC3E87D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EB4AF-5919-4557-AFE9-8D201D48C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426FB-9490-4A36-BFB2-F8CBF66E68F8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64525-5F8C-486E-89A7-B9113116C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9A6DAB-5D76-41C1-930F-7FE95078E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E7C0-4CF3-49B4-A29F-57788A08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5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931B6-ED60-44FA-9868-F36B27196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1371E-5AF4-49CE-A7EE-D8569D2A7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E4D710-95E6-44B6-8B87-452286888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CA100-262E-4267-91FF-F71D11C69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84EF49-170D-4A41-AE33-51FF3ACCB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821CF4-51BA-4214-96EC-5D462FFC4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426FB-9490-4A36-BFB2-F8CBF66E68F8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2D9A48-0423-42FB-89BA-5FF9A3921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2BDC3-49DD-4682-872C-21931E46C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E7C0-4CF3-49B4-A29F-57788A08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915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5EF77-4DCF-4532-9E94-6984C0211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037E55-B51D-4B2A-A8B9-160EC57DF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426FB-9490-4A36-BFB2-F8CBF66E68F8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7C4F4B-7721-4452-B6DC-939170D44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9EC4BA-6F48-4F0B-84FC-31AEAD4BB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E7C0-4CF3-49B4-A29F-57788A08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53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EFEBA2-16B2-4EDD-96DC-AD70E18CD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426FB-9490-4A36-BFB2-F8CBF66E68F8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0E6BE4-CCE0-4C1B-B74E-130556EEA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57BCBA-7D09-4BF8-B4D6-3C7F1A277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E7C0-4CF3-49B4-A29F-57788A08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49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48389-841F-4473-8308-191F4C93D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15657-5922-49EF-831E-55FB1A09F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621A03-E0B8-48FF-B403-D291924F5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1F62F-8538-4D75-BF2F-FAEA7D654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426FB-9490-4A36-BFB2-F8CBF66E68F8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98D7E-26BD-4CD7-80E1-78E66385C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B09357-4BC3-49D8-9248-291E34A8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E7C0-4CF3-49B4-A29F-57788A08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93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EA814-7C6A-4AA1-8486-207841EC9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EAB91E-0194-4D4C-B4CB-E93CEDC3DA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73AE6B-99B1-42C7-ACA9-4F46A64C9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DB6295-E33F-4EB8-8081-AFCBA53A9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426FB-9490-4A36-BFB2-F8CBF66E68F8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660A3-1A3D-4EDF-8DCF-043B64032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02F05-3015-4E76-8CF1-971E5622C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E7C0-4CF3-49B4-A29F-57788A08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28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31EBCE-D2A6-46B0-9BE9-A3E6E540E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97D6E-BFA3-4DF1-87EF-3669BFC41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C644D-0349-4803-80CC-31B2FBDE88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426FB-9490-4A36-BFB2-F8CBF66E68F8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EB55E-E683-4BCD-98D6-882D9E66E9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000EE-AFA5-4B34-A996-E7ACD0FC2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9E7C0-4CF3-49B4-A29F-57788A08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851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124BC-C1A3-408F-B235-1A045C8E5E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1 Issues Addressed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8A5ADD-B14D-4A90-B065-DE223F4B8A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650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0BCBC-A904-4654-85AA-FA278A49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82" y="99700"/>
            <a:ext cx="10515600" cy="1325563"/>
          </a:xfrm>
        </p:spPr>
        <p:txBody>
          <a:bodyPr/>
          <a:lstStyle/>
          <a:p>
            <a:r>
              <a:rPr lang="en-US" dirty="0"/>
              <a:t>Chapter 1.3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57D48-4092-43BF-A476-AF9FBE62B2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8782" y="1166192"/>
            <a:ext cx="5821018" cy="5556938"/>
          </a:xfrm>
        </p:spPr>
        <p:txBody>
          <a:bodyPr>
            <a:normAutofit fontScale="85000" lnSpcReduction="20000"/>
          </a:bodyPr>
          <a:lstStyle/>
          <a:p>
            <a:r>
              <a:rPr lang="en-US" sz="3000" dirty="0"/>
              <a:t>If you are graphing transformations involving reflections, to follow the same process we have used in class, you must:</a:t>
            </a:r>
            <a:br>
              <a:rPr lang="en-US" sz="3000" dirty="0"/>
            </a:br>
            <a:endParaRPr lang="en-US" sz="3000" dirty="0"/>
          </a:p>
          <a:p>
            <a:pPr lvl="1"/>
            <a:r>
              <a:rPr lang="en-US" sz="2600" dirty="0"/>
              <a:t>Apply horizontal </a:t>
            </a:r>
            <a:r>
              <a:rPr lang="en-US" sz="2600" strike="sngStrike" dirty="0"/>
              <a:t>and vertical</a:t>
            </a:r>
            <a:r>
              <a:rPr lang="en-US" sz="2600" dirty="0"/>
              <a:t> shifts </a:t>
            </a:r>
            <a:r>
              <a:rPr lang="en-US" sz="2600" strike="sngStrike" dirty="0"/>
              <a:t>first to get you to the location you want to mirror</a:t>
            </a:r>
            <a:r>
              <a:rPr lang="en-US" sz="2600" dirty="0"/>
              <a:t>.</a:t>
            </a:r>
          </a:p>
          <a:p>
            <a:pPr lvl="1"/>
            <a:r>
              <a:rPr lang="en-US" sz="2600" b="1" dirty="0"/>
              <a:t>Then</a:t>
            </a:r>
            <a:r>
              <a:rPr lang="en-US" sz="2600" dirty="0"/>
              <a:t> apply the reflection. (e.g., </a:t>
            </a:r>
            <a:br>
              <a:rPr lang="en-US" sz="2600" dirty="0"/>
            </a:br>
            <a:r>
              <a:rPr lang="en-US" sz="2600" dirty="0"/>
              <a:t>apply </a:t>
            </a:r>
            <a:r>
              <a:rPr lang="en-US" sz="2600" i="1" dirty="0"/>
              <a:t>f</a:t>
            </a:r>
            <a:r>
              <a:rPr lang="en-US" sz="2600" dirty="0"/>
              <a:t>(-</a:t>
            </a:r>
            <a:r>
              <a:rPr lang="en-US" sz="2600" i="1" dirty="0"/>
              <a:t>x</a:t>
            </a:r>
            <a:r>
              <a:rPr lang="en-US" sz="2600" dirty="0"/>
              <a:t>) in this case.</a:t>
            </a:r>
          </a:p>
          <a:p>
            <a:pPr lvl="1"/>
            <a:r>
              <a:rPr lang="en-US" sz="2600" dirty="0">
                <a:solidFill>
                  <a:srgbClr val="FF0000"/>
                </a:solidFill>
              </a:rPr>
              <a:t>Then apply the vertical shift so that you end up at your desired location</a:t>
            </a:r>
            <a:r>
              <a:rPr lang="en-US" sz="2600" dirty="0"/>
              <a:t>.</a:t>
            </a:r>
          </a:p>
          <a:p>
            <a:endParaRPr lang="en-US" dirty="0"/>
          </a:p>
          <a:p>
            <a:r>
              <a:rPr lang="en-US" dirty="0"/>
              <a:t>General guidelines for Order: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Horizontal Shift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Reflections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Vertical Shift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C20F69F-218C-4C53-BF30-5A8BD215BA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534572"/>
            <a:ext cx="5753686" cy="5753686"/>
          </a:xfr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01484461-85E3-4127-820A-ACDC13CA4979}"/>
              </a:ext>
            </a:extLst>
          </p:cNvPr>
          <p:cNvSpPr/>
          <p:nvPr/>
        </p:nvSpPr>
        <p:spPr>
          <a:xfrm>
            <a:off x="8523089" y="3472070"/>
            <a:ext cx="1153550" cy="478302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07D9AFF-DBEE-4283-AC4F-A6762EAA45D7}"/>
              </a:ext>
            </a:extLst>
          </p:cNvPr>
          <p:cNvSpPr/>
          <p:nvPr/>
        </p:nvSpPr>
        <p:spPr>
          <a:xfrm>
            <a:off x="9701023" y="2716697"/>
            <a:ext cx="2080591" cy="728869"/>
          </a:xfrm>
          <a:custGeom>
            <a:avLst/>
            <a:gdLst>
              <a:gd name="connsiteX0" fmla="*/ 0 w 2080591"/>
              <a:gd name="connsiteY0" fmla="*/ 728869 h 728869"/>
              <a:gd name="connsiteX1" fmla="*/ 251791 w 2080591"/>
              <a:gd name="connsiteY1" fmla="*/ 477078 h 728869"/>
              <a:gd name="connsiteX2" fmla="*/ 1046922 w 2080591"/>
              <a:gd name="connsiteY2" fmla="*/ 212034 h 728869"/>
              <a:gd name="connsiteX3" fmla="*/ 1046922 w 2080591"/>
              <a:gd name="connsiteY3" fmla="*/ 212034 h 728869"/>
              <a:gd name="connsiteX4" fmla="*/ 2080591 w 2080591"/>
              <a:gd name="connsiteY4" fmla="*/ 0 h 7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0591" h="728869">
                <a:moveTo>
                  <a:pt x="0" y="728869"/>
                </a:moveTo>
                <a:cubicBezTo>
                  <a:pt x="38652" y="646043"/>
                  <a:pt x="77304" y="563217"/>
                  <a:pt x="251791" y="477078"/>
                </a:cubicBezTo>
                <a:cubicBezTo>
                  <a:pt x="426278" y="390939"/>
                  <a:pt x="1046922" y="212034"/>
                  <a:pt x="1046922" y="212034"/>
                </a:cubicBezTo>
                <a:lnTo>
                  <a:pt x="1046922" y="212034"/>
                </a:lnTo>
                <a:lnTo>
                  <a:pt x="2080591" y="0"/>
                </a:lnTo>
              </a:path>
            </a:pathLst>
          </a:cu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Curved Left 9">
            <a:extLst>
              <a:ext uri="{FF2B5EF4-FFF2-40B4-BE49-F238E27FC236}">
                <a16:creationId xmlns:a16="http://schemas.microsoft.com/office/drawing/2014/main" id="{CC42A8A5-157D-41E2-B1FF-749F5AB68DA0}"/>
              </a:ext>
            </a:extLst>
          </p:cNvPr>
          <p:cNvSpPr/>
          <p:nvPr/>
        </p:nvSpPr>
        <p:spPr>
          <a:xfrm>
            <a:off x="8806430" y="1842054"/>
            <a:ext cx="927652" cy="874643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43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82140-BB1E-47D8-BAB5-A092BB5F4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39" y="113334"/>
            <a:ext cx="10515600" cy="1325563"/>
          </a:xfrm>
        </p:spPr>
        <p:txBody>
          <a:bodyPr/>
          <a:lstStyle/>
          <a:p>
            <a:r>
              <a:rPr lang="en-US" dirty="0"/>
              <a:t>Determining Equation from the Graph</a:t>
            </a: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C5BDC79E-3721-4116-AA6C-561005BC014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91548" y="1438897"/>
            <a:ext cx="5037001" cy="5031969"/>
          </a:xfrm>
          <a:prstGeom prst="rect">
            <a:avLst/>
          </a:prstGeom>
        </p:spPr>
      </p:pic>
      <p:pic>
        <p:nvPicPr>
          <p:cNvPr id="26" name="Content Placeholder 25">
            <a:extLst>
              <a:ext uri="{FF2B5EF4-FFF2-40B4-BE49-F238E27FC236}">
                <a16:creationId xmlns:a16="http://schemas.microsoft.com/office/drawing/2014/main" id="{2C67D4A1-426C-470F-AA3E-62DC204D571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35541" t="68058" r="46831" b="14560"/>
          <a:stretch/>
        </p:blipFill>
        <p:spPr>
          <a:xfrm>
            <a:off x="6202018" y="1438897"/>
            <a:ext cx="5108216" cy="50319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CC71CA18-9392-4E82-8081-59BE9085698B}"/>
              </a:ext>
            </a:extLst>
          </p:cNvPr>
          <p:cNvSpPr/>
          <p:nvPr/>
        </p:nvSpPr>
        <p:spPr>
          <a:xfrm>
            <a:off x="6771861" y="3087757"/>
            <a:ext cx="2014330" cy="201433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390BF806-7F15-4C39-80BA-2CA768643299}"/>
              </a:ext>
            </a:extLst>
          </p:cNvPr>
          <p:cNvSpPr/>
          <p:nvPr/>
        </p:nvSpPr>
        <p:spPr>
          <a:xfrm rot="1739754">
            <a:off x="1325217" y="4770783"/>
            <a:ext cx="980661" cy="4373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0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7A97F-8A82-4A5E-9480-8E57042A4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 1.1, #6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F78A7-22B0-418A-9A22-FDA6ABA6D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Given the function 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x</a:t>
            </a:r>
            <a:r>
              <a:rPr lang="en-US"/>
              <a:t>) = – 3</a:t>
            </a:r>
            <a:r>
              <a:rPr lang="en-US" i="1"/>
              <a:t>x</a:t>
            </a:r>
            <a:r>
              <a:rPr lang="en-US" baseline="30000"/>
              <a:t>2</a:t>
            </a:r>
            <a:r>
              <a:rPr lang="en-US"/>
              <a:t> – 2</a:t>
            </a:r>
            <a:r>
              <a:rPr lang="en-US" i="1"/>
              <a:t>x</a:t>
            </a:r>
            <a:r>
              <a:rPr lang="en-US"/>
              <a:t> + 4, find…</a:t>
            </a:r>
          </a:p>
          <a:p>
            <a:r>
              <a:rPr lang="en-US" dirty="0"/>
              <a:t>f(x – 2) – f(x)</a:t>
            </a:r>
          </a:p>
        </p:txBody>
      </p:sp>
    </p:spTree>
    <p:extLst>
      <p:ext uri="{BB962C8B-B14F-4D97-AF65-F5344CB8AC3E}">
        <p14:creationId xmlns:p14="http://schemas.microsoft.com/office/powerpoint/2010/main" val="2005338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/>
              <a:t>This text shows up above the board.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This text shows up on the board.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3868616"/>
            <a:ext cx="12192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373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/>
              <a:t>This text shows up above the board.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This text shows up on the board.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3868616"/>
            <a:ext cx="12192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450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98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Chapter 1 Issues Addressed</vt:lpstr>
      <vt:lpstr>Chapter 1.3</vt:lpstr>
      <vt:lpstr>Determining Equation from the Graph</vt:lpstr>
      <vt:lpstr>HW 1.1, #6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Issues Addressed</dc:title>
  <dc:creator>Casey Brito</dc:creator>
  <cp:lastModifiedBy>Brito, Casey</cp:lastModifiedBy>
  <cp:revision>7</cp:revision>
  <dcterms:created xsi:type="dcterms:W3CDTF">2017-09-15T10:33:41Z</dcterms:created>
  <dcterms:modified xsi:type="dcterms:W3CDTF">2018-02-09T15:29:41Z</dcterms:modified>
</cp:coreProperties>
</file>