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4" r:id="rId1"/>
  </p:sldMasterIdLst>
  <p:sldIdLst>
    <p:sldId id="256" r:id="rId2"/>
    <p:sldId id="257" r:id="rId3"/>
    <p:sldId id="258" r:id="rId4"/>
    <p:sldId id="259" r:id="rId5"/>
    <p:sldId id="260" r:id="rId6"/>
    <p:sldId id="261" r:id="rId7"/>
    <p:sldId id="278" r:id="rId8"/>
    <p:sldId id="263" r:id="rId9"/>
    <p:sldId id="280" r:id="rId10"/>
    <p:sldId id="264" r:id="rId11"/>
    <p:sldId id="265" r:id="rId12"/>
    <p:sldId id="267" r:id="rId13"/>
    <p:sldId id="268" r:id="rId14"/>
    <p:sldId id="269" r:id="rId15"/>
    <p:sldId id="270" r:id="rId16"/>
    <p:sldId id="271" r:id="rId17"/>
    <p:sldId id="272" r:id="rId18"/>
    <p:sldId id="273" r:id="rId19"/>
    <p:sldId id="274" r:id="rId20"/>
    <p:sldId id="276" r:id="rId21"/>
    <p:sldId id="275"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p:normalViewPr>
  <p:slideViewPr>
    <p:cSldViewPr snapToGrid="0">
      <p:cViewPr>
        <p:scale>
          <a:sx n="70" d="100"/>
          <a:sy n="70" d="100"/>
        </p:scale>
        <p:origin x="9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875605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2893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5697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58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11732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4839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443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4705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836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023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73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973781"/>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7A82-24C6-4454-9D64-DF629D6F19A7}"/>
              </a:ext>
            </a:extLst>
          </p:cNvPr>
          <p:cNvSpPr>
            <a:spLocks noGrp="1"/>
          </p:cNvSpPr>
          <p:nvPr>
            <p:ph type="ctrTitle"/>
          </p:nvPr>
        </p:nvSpPr>
        <p:spPr/>
        <p:txBody>
          <a:bodyPr/>
          <a:lstStyle/>
          <a:p>
            <a:r>
              <a:rPr lang="en-US" dirty="0"/>
              <a:t>MATH 1550	</a:t>
            </a:r>
          </a:p>
        </p:txBody>
      </p:sp>
      <p:sp>
        <p:nvSpPr>
          <p:cNvPr id="3" name="Subtitle 2">
            <a:extLst>
              <a:ext uri="{FF2B5EF4-FFF2-40B4-BE49-F238E27FC236}">
                <a16:creationId xmlns:a16="http://schemas.microsoft.com/office/drawing/2014/main" id="{D6CD132D-ED42-4BCC-A31E-DFC63C1ABBD0}"/>
              </a:ext>
            </a:extLst>
          </p:cNvPr>
          <p:cNvSpPr>
            <a:spLocks noGrp="1"/>
          </p:cNvSpPr>
          <p:nvPr>
            <p:ph type="subTitle" idx="1"/>
          </p:nvPr>
        </p:nvSpPr>
        <p:spPr/>
        <p:txBody>
          <a:bodyPr/>
          <a:lstStyle/>
          <a:p>
            <a:r>
              <a:rPr lang="en-US" dirty="0"/>
              <a:t>Highlights of the Syllabus</a:t>
            </a:r>
          </a:p>
        </p:txBody>
      </p:sp>
    </p:spTree>
    <p:extLst>
      <p:ext uri="{BB962C8B-B14F-4D97-AF65-F5344CB8AC3E}">
        <p14:creationId xmlns:p14="http://schemas.microsoft.com/office/powerpoint/2010/main" val="150257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E95B-0F6D-4CA0-9559-54CA4972D700}"/>
              </a:ext>
            </a:extLst>
          </p:cNvPr>
          <p:cNvSpPr>
            <a:spLocks noGrp="1"/>
          </p:cNvSpPr>
          <p:nvPr>
            <p:ph type="title"/>
          </p:nvPr>
        </p:nvSpPr>
        <p:spPr/>
        <p:txBody>
          <a:bodyPr>
            <a:normAutofit/>
          </a:bodyPr>
          <a:lstStyle/>
          <a:p>
            <a:r>
              <a:rPr lang="en-US" sz="8800" dirty="0"/>
              <a:t>Notes on Exams</a:t>
            </a:r>
          </a:p>
        </p:txBody>
      </p:sp>
      <p:pic>
        <p:nvPicPr>
          <p:cNvPr id="5" name="Content Placeholder 4">
            <a:extLst>
              <a:ext uri="{FF2B5EF4-FFF2-40B4-BE49-F238E27FC236}">
                <a16:creationId xmlns:a16="http://schemas.microsoft.com/office/drawing/2014/main" id="{A7F6B463-0CEB-424D-A2DD-50C899D3A15B}"/>
              </a:ext>
            </a:extLst>
          </p:cNvPr>
          <p:cNvPicPr>
            <a:picLocks noGrp="1" noChangeAspect="1"/>
          </p:cNvPicPr>
          <p:nvPr>
            <p:ph idx="1"/>
          </p:nvPr>
        </p:nvPicPr>
        <p:blipFill>
          <a:blip r:embed="rId2"/>
          <a:stretch>
            <a:fillRect/>
          </a:stretch>
        </p:blipFill>
        <p:spPr>
          <a:xfrm>
            <a:off x="4470685" y="2286000"/>
            <a:ext cx="3403029" cy="3581400"/>
          </a:xfrm>
        </p:spPr>
      </p:pic>
      <p:sp>
        <p:nvSpPr>
          <p:cNvPr id="6" name="&quot;Not Allowed&quot; Symbol 5">
            <a:extLst>
              <a:ext uri="{FF2B5EF4-FFF2-40B4-BE49-F238E27FC236}">
                <a16:creationId xmlns:a16="http://schemas.microsoft.com/office/drawing/2014/main" id="{F247629E-DD39-46A9-AD51-41E5BD447210}"/>
              </a:ext>
            </a:extLst>
          </p:cNvPr>
          <p:cNvSpPr/>
          <p:nvPr/>
        </p:nvSpPr>
        <p:spPr>
          <a:xfrm>
            <a:off x="4390756" y="2304515"/>
            <a:ext cx="3562885" cy="3562885"/>
          </a:xfrm>
          <a:prstGeom prst="noSmoking">
            <a:avLst/>
          </a:prstGeom>
          <a:solidFill>
            <a:srgbClr val="FF0000">
              <a:alpha val="6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603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8063-E2C9-4285-A81A-1A78F9034604}"/>
              </a:ext>
            </a:extLst>
          </p:cNvPr>
          <p:cNvSpPr>
            <a:spLocks noGrp="1"/>
          </p:cNvSpPr>
          <p:nvPr>
            <p:ph type="title"/>
          </p:nvPr>
        </p:nvSpPr>
        <p:spPr/>
        <p:txBody>
          <a:bodyPr>
            <a:normAutofit/>
          </a:bodyPr>
          <a:lstStyle/>
          <a:p>
            <a:r>
              <a:rPr lang="en-US" sz="9600" dirty="0" err="1"/>
              <a:t>WeBWorK</a:t>
            </a:r>
            <a:endParaRPr lang="en-US" sz="9600" dirty="0"/>
          </a:p>
        </p:txBody>
      </p:sp>
      <p:sp>
        <p:nvSpPr>
          <p:cNvPr id="3" name="Content Placeholder 2">
            <a:extLst>
              <a:ext uri="{FF2B5EF4-FFF2-40B4-BE49-F238E27FC236}">
                <a16:creationId xmlns:a16="http://schemas.microsoft.com/office/drawing/2014/main" id="{CCF7BA34-9A93-4EAB-B6B4-AA4EC4C463F1}"/>
              </a:ext>
            </a:extLst>
          </p:cNvPr>
          <p:cNvSpPr>
            <a:spLocks noGrp="1"/>
          </p:cNvSpPr>
          <p:nvPr>
            <p:ph idx="1"/>
          </p:nvPr>
        </p:nvSpPr>
        <p:spPr>
          <a:xfrm>
            <a:off x="1371600" y="2285999"/>
            <a:ext cx="9601200" cy="4032913"/>
          </a:xfrm>
        </p:spPr>
        <p:txBody>
          <a:bodyPr>
            <a:normAutofit/>
          </a:bodyPr>
          <a:lstStyle/>
          <a:p>
            <a:r>
              <a:rPr lang="en-US" sz="3600" dirty="0" err="1"/>
              <a:t>WeBWorK</a:t>
            </a:r>
            <a:r>
              <a:rPr lang="en-US" sz="3600" dirty="0"/>
              <a:t> is an internet-based method for delivering homework problems to students. You will need your </a:t>
            </a:r>
            <a:r>
              <a:rPr lang="en-US" sz="3600" dirty="0" err="1"/>
              <a:t>eRaider</a:t>
            </a:r>
            <a:r>
              <a:rPr lang="en-US" sz="3600" dirty="0"/>
              <a:t> username and student ID number with the R to log into </a:t>
            </a:r>
            <a:r>
              <a:rPr lang="en-US" sz="3600" dirty="0" err="1"/>
              <a:t>WeBWorK</a:t>
            </a:r>
            <a:r>
              <a:rPr lang="en-US" sz="3600" dirty="0"/>
              <a:t>. </a:t>
            </a:r>
          </a:p>
          <a:p>
            <a:pPr lvl="5"/>
            <a:r>
              <a:rPr lang="en-US" sz="3200" dirty="0"/>
              <a:t>Ex: username: </a:t>
            </a:r>
            <a:r>
              <a:rPr lang="en-US" sz="3200" dirty="0" err="1"/>
              <a:t>eraider</a:t>
            </a:r>
            <a:endParaRPr lang="en-US" sz="3200" dirty="0"/>
          </a:p>
          <a:p>
            <a:pPr lvl="5"/>
            <a:r>
              <a:rPr lang="en-US" sz="3200" dirty="0"/>
              <a:t>      password: </a:t>
            </a:r>
            <a:r>
              <a:rPr lang="en-US" sz="3000" dirty="0"/>
              <a:t>R12345678</a:t>
            </a:r>
          </a:p>
        </p:txBody>
      </p:sp>
    </p:spTree>
    <p:extLst>
      <p:ext uri="{BB962C8B-B14F-4D97-AF65-F5344CB8AC3E}">
        <p14:creationId xmlns:p14="http://schemas.microsoft.com/office/powerpoint/2010/main" val="92044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CB6E-39F8-48C0-910E-2139AFD99210}"/>
              </a:ext>
            </a:extLst>
          </p:cNvPr>
          <p:cNvSpPr>
            <a:spLocks noGrp="1"/>
          </p:cNvSpPr>
          <p:nvPr>
            <p:ph type="title"/>
          </p:nvPr>
        </p:nvSpPr>
        <p:spPr/>
        <p:txBody>
          <a:bodyPr>
            <a:normAutofit/>
          </a:bodyPr>
          <a:lstStyle/>
          <a:p>
            <a:r>
              <a:rPr lang="en-US" sz="9600" dirty="0"/>
              <a:t>Final Exam</a:t>
            </a:r>
          </a:p>
        </p:txBody>
      </p:sp>
      <p:sp>
        <p:nvSpPr>
          <p:cNvPr id="3" name="Content Placeholder 2">
            <a:extLst>
              <a:ext uri="{FF2B5EF4-FFF2-40B4-BE49-F238E27FC236}">
                <a16:creationId xmlns:a16="http://schemas.microsoft.com/office/drawing/2014/main" id="{6A83ABBC-E3E5-45DA-A715-25ACE31D43AB}"/>
              </a:ext>
            </a:extLst>
          </p:cNvPr>
          <p:cNvSpPr>
            <a:spLocks noGrp="1"/>
          </p:cNvSpPr>
          <p:nvPr>
            <p:ph idx="1"/>
          </p:nvPr>
        </p:nvSpPr>
        <p:spPr>
          <a:xfrm>
            <a:off x="1371600" y="2286000"/>
            <a:ext cx="9601200" cy="4360460"/>
          </a:xfrm>
        </p:spPr>
        <p:txBody>
          <a:bodyPr vert="horz" lIns="91440" tIns="45720" rIns="91440" bIns="45720" rtlCol="0" anchor="t">
            <a:normAutofit/>
          </a:bodyPr>
          <a:lstStyle/>
          <a:p>
            <a:pPr marL="383540" indent="-383540"/>
            <a:r>
              <a:rPr lang="en-US" sz="2400" dirty="0"/>
              <a:t>The common final exam is a course requirement.</a:t>
            </a:r>
            <a:endParaRPr lang="en-US"/>
          </a:p>
          <a:p>
            <a:pPr marL="383540" indent="-383540"/>
            <a:r>
              <a:rPr lang="en-US" sz="2400" b="1" dirty="0"/>
              <a:t>A student who did not complete</a:t>
            </a:r>
            <a:r>
              <a:rPr lang="en-US" sz="2400" dirty="0"/>
              <a:t> </a:t>
            </a:r>
            <a:r>
              <a:rPr lang="en-US" sz="2400" b="1" dirty="0"/>
              <a:t>the final exam, but otherwise completed all the other requirements successfully, cannot be assigned a passing letter grade</a:t>
            </a:r>
            <a:r>
              <a:rPr lang="en-US" sz="2400" dirty="0"/>
              <a:t>.</a:t>
            </a:r>
          </a:p>
          <a:p>
            <a:pPr marL="383540" indent="-383540"/>
            <a:r>
              <a:rPr lang="en-US" sz="2400" dirty="0"/>
              <a:t>The final exam will be given in a proctored environment.  The date for the final exam was scheduled prior to the start of the semester.</a:t>
            </a:r>
          </a:p>
          <a:p>
            <a:pPr marL="383540" indent="-383540"/>
            <a:r>
              <a:rPr lang="en-US" sz="2400" b="1" u="sng" dirty="0"/>
              <a:t>Tuesday, May 15, 2018 from 10:30 a.m. – 1:00 p.m.</a:t>
            </a:r>
            <a:r>
              <a:rPr lang="en-US" sz="2400" b="1" dirty="0"/>
              <a:t>.  </a:t>
            </a:r>
          </a:p>
          <a:p>
            <a:pPr marL="383540" indent="-383540"/>
            <a:r>
              <a:rPr lang="en-US" sz="2400" dirty="0"/>
              <a:t>The time and date of the exam cannot change.  Students should eliminate any conflicts now. </a:t>
            </a:r>
          </a:p>
        </p:txBody>
      </p:sp>
    </p:spTree>
    <p:extLst>
      <p:ext uri="{BB962C8B-B14F-4D97-AF65-F5344CB8AC3E}">
        <p14:creationId xmlns:p14="http://schemas.microsoft.com/office/powerpoint/2010/main" val="190897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7009-64ED-46A3-8A17-CD2BF4EF58B7}"/>
              </a:ext>
            </a:extLst>
          </p:cNvPr>
          <p:cNvSpPr>
            <a:spLocks noGrp="1"/>
          </p:cNvSpPr>
          <p:nvPr>
            <p:ph type="title"/>
          </p:nvPr>
        </p:nvSpPr>
        <p:spPr/>
        <p:txBody>
          <a:bodyPr>
            <a:normAutofit/>
          </a:bodyPr>
          <a:lstStyle/>
          <a:p>
            <a:r>
              <a:rPr lang="en-US" sz="8800" dirty="0"/>
              <a:t>Make-Ups</a:t>
            </a:r>
          </a:p>
        </p:txBody>
      </p:sp>
      <p:sp>
        <p:nvSpPr>
          <p:cNvPr id="3" name="Content Placeholder 2">
            <a:extLst>
              <a:ext uri="{FF2B5EF4-FFF2-40B4-BE49-F238E27FC236}">
                <a16:creationId xmlns:a16="http://schemas.microsoft.com/office/drawing/2014/main" id="{8D255B2D-D826-49A3-A218-86AA3C71910C}"/>
              </a:ext>
            </a:extLst>
          </p:cNvPr>
          <p:cNvSpPr>
            <a:spLocks noGrp="1"/>
          </p:cNvSpPr>
          <p:nvPr>
            <p:ph idx="1"/>
          </p:nvPr>
        </p:nvSpPr>
        <p:spPr/>
        <p:txBody>
          <a:bodyPr vert="horz" lIns="91440" tIns="45720" rIns="91440" bIns="45720" rtlCol="0" anchor="t">
            <a:noAutofit/>
          </a:bodyPr>
          <a:lstStyle/>
          <a:p>
            <a:pPr marL="383540" indent="-383540"/>
            <a:r>
              <a:rPr lang="en-US" sz="2800" dirty="0"/>
              <a:t>Only allowed if... </a:t>
            </a:r>
          </a:p>
          <a:p>
            <a:pPr lvl="1" indent="-383540"/>
            <a:r>
              <a:rPr lang="en-US" sz="2800" dirty="0"/>
              <a:t>the absence is properly documented by doctor's note or if the student suffers an emergency (may be subject to verification by the university). </a:t>
            </a:r>
          </a:p>
          <a:p>
            <a:pPr lvl="1" indent="-383540"/>
            <a:r>
              <a:rPr lang="en-US" sz="2800" dirty="0"/>
              <a:t>the student's absence is due to a university organized event (athletics, conference, etc.). The student should notify me in advance by submitting an official request from the relevant university body.</a:t>
            </a:r>
          </a:p>
          <a:p>
            <a:pPr marL="383540" indent="-383540"/>
            <a:r>
              <a:rPr lang="en-US" sz="2800" b="1" dirty="0"/>
              <a:t>The Final Exam cannot be made up. </a:t>
            </a:r>
            <a:endParaRPr lang="en-US" sz="2800" dirty="0"/>
          </a:p>
        </p:txBody>
      </p:sp>
    </p:spTree>
    <p:extLst>
      <p:ext uri="{BB962C8B-B14F-4D97-AF65-F5344CB8AC3E}">
        <p14:creationId xmlns:p14="http://schemas.microsoft.com/office/powerpoint/2010/main" val="426593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4B1A-3508-4AD1-B3A8-FB1EFF30E054}"/>
              </a:ext>
            </a:extLst>
          </p:cNvPr>
          <p:cNvSpPr>
            <a:spLocks noGrp="1"/>
          </p:cNvSpPr>
          <p:nvPr>
            <p:ph type="title"/>
          </p:nvPr>
        </p:nvSpPr>
        <p:spPr/>
        <p:txBody>
          <a:bodyPr>
            <a:normAutofit/>
          </a:bodyPr>
          <a:lstStyle/>
          <a:p>
            <a:r>
              <a:rPr lang="en-US" sz="8800" dirty="0"/>
              <a:t>Class Attendance</a:t>
            </a:r>
          </a:p>
        </p:txBody>
      </p:sp>
      <p:sp>
        <p:nvSpPr>
          <p:cNvPr id="3" name="Content Placeholder 2">
            <a:extLst>
              <a:ext uri="{FF2B5EF4-FFF2-40B4-BE49-F238E27FC236}">
                <a16:creationId xmlns:a16="http://schemas.microsoft.com/office/drawing/2014/main" id="{2433E3B6-8097-4932-84BD-00A0B9F5C2D1}"/>
              </a:ext>
            </a:extLst>
          </p:cNvPr>
          <p:cNvSpPr>
            <a:spLocks noGrp="1"/>
          </p:cNvSpPr>
          <p:nvPr>
            <p:ph idx="1"/>
          </p:nvPr>
        </p:nvSpPr>
        <p:spPr/>
        <p:txBody>
          <a:bodyPr vert="horz" lIns="91440" tIns="45720" rIns="91440" bIns="45720" rtlCol="0" anchor="t">
            <a:normAutofit/>
          </a:bodyPr>
          <a:lstStyle/>
          <a:p>
            <a:pPr marL="383540" indent="-383540"/>
            <a:r>
              <a:rPr lang="en-US" sz="4000" dirty="0"/>
              <a:t>Students are cautioned that active participation is necessary for success.</a:t>
            </a:r>
          </a:p>
          <a:p>
            <a:pPr marL="383540" indent="-383540"/>
            <a:r>
              <a:rPr lang="en-US" sz="4000" dirty="0"/>
              <a:t>Attendance is strongly encouraged.</a:t>
            </a:r>
          </a:p>
        </p:txBody>
      </p:sp>
    </p:spTree>
    <p:extLst>
      <p:ext uri="{BB962C8B-B14F-4D97-AF65-F5344CB8AC3E}">
        <p14:creationId xmlns:p14="http://schemas.microsoft.com/office/powerpoint/2010/main" val="354309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F765-4C31-4531-9113-1521A0891DD6}"/>
              </a:ext>
            </a:extLst>
          </p:cNvPr>
          <p:cNvSpPr>
            <a:spLocks noGrp="1"/>
          </p:cNvSpPr>
          <p:nvPr>
            <p:ph type="title"/>
          </p:nvPr>
        </p:nvSpPr>
        <p:spPr/>
        <p:txBody>
          <a:bodyPr>
            <a:normAutofit/>
          </a:bodyPr>
          <a:lstStyle/>
          <a:p>
            <a:r>
              <a:rPr lang="en-US" sz="8000" dirty="0"/>
              <a:t>Campus Resources</a:t>
            </a:r>
          </a:p>
        </p:txBody>
      </p:sp>
      <p:sp>
        <p:nvSpPr>
          <p:cNvPr id="3" name="Content Placeholder 2">
            <a:extLst>
              <a:ext uri="{FF2B5EF4-FFF2-40B4-BE49-F238E27FC236}">
                <a16:creationId xmlns:a16="http://schemas.microsoft.com/office/drawing/2014/main" id="{53C43B71-BBC9-4DD8-81BE-4D579335FC17}"/>
              </a:ext>
            </a:extLst>
          </p:cNvPr>
          <p:cNvSpPr>
            <a:spLocks noGrp="1"/>
          </p:cNvSpPr>
          <p:nvPr>
            <p:ph idx="1"/>
          </p:nvPr>
        </p:nvSpPr>
        <p:spPr/>
        <p:txBody>
          <a:bodyPr>
            <a:normAutofit/>
          </a:bodyPr>
          <a:lstStyle/>
          <a:p>
            <a:pPr lvl="0"/>
            <a:r>
              <a:rPr lang="en-US" sz="2800" dirty="0"/>
              <a:t>Tutoring and Study Center (TSC) – a free tutoring center provided by the Mathematics &amp; Statistics Department located at in Room 106 of the Math Building. </a:t>
            </a:r>
          </a:p>
          <a:p>
            <a:pPr lvl="0"/>
            <a:r>
              <a:rPr lang="en-US" sz="2800" dirty="0"/>
              <a:t>Learning Center – a free tutoring center located in Room 80 of Holden Hall. Online tutoring is also available.</a:t>
            </a:r>
          </a:p>
          <a:p>
            <a:pPr lvl="0"/>
            <a:r>
              <a:rPr lang="en-US" sz="2800" dirty="0"/>
              <a:t>Tutoring List – a list of tutors for hire can be found in Room 201 of the Math Building.</a:t>
            </a:r>
          </a:p>
          <a:p>
            <a:endParaRPr lang="en-US" sz="2800" dirty="0"/>
          </a:p>
        </p:txBody>
      </p:sp>
    </p:spTree>
    <p:extLst>
      <p:ext uri="{BB962C8B-B14F-4D97-AF65-F5344CB8AC3E}">
        <p14:creationId xmlns:p14="http://schemas.microsoft.com/office/powerpoint/2010/main" val="81337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03F2-9BD0-4C25-A5F8-5EAEC5CE92CF}"/>
              </a:ext>
            </a:extLst>
          </p:cNvPr>
          <p:cNvSpPr>
            <a:spLocks noGrp="1"/>
          </p:cNvSpPr>
          <p:nvPr>
            <p:ph type="title"/>
          </p:nvPr>
        </p:nvSpPr>
        <p:spPr/>
        <p:txBody>
          <a:bodyPr>
            <a:normAutofit/>
          </a:bodyPr>
          <a:lstStyle/>
          <a:p>
            <a:r>
              <a:rPr lang="en-US" sz="7200" dirty="0"/>
              <a:t>Important Dates</a:t>
            </a:r>
          </a:p>
        </p:txBody>
      </p:sp>
      <p:sp>
        <p:nvSpPr>
          <p:cNvPr id="3" name="Content Placeholder 2">
            <a:extLst>
              <a:ext uri="{FF2B5EF4-FFF2-40B4-BE49-F238E27FC236}">
                <a16:creationId xmlns:a16="http://schemas.microsoft.com/office/drawing/2014/main" id="{F8984224-7B06-4463-A6ED-7CDC0F392B01}"/>
              </a:ext>
            </a:extLst>
          </p:cNvPr>
          <p:cNvSpPr>
            <a:spLocks noGrp="1"/>
          </p:cNvSpPr>
          <p:nvPr>
            <p:ph idx="1"/>
          </p:nvPr>
        </p:nvSpPr>
        <p:spPr>
          <a:xfrm>
            <a:off x="1371600" y="2285999"/>
            <a:ext cx="9601200" cy="4415051"/>
          </a:xfrm>
        </p:spPr>
        <p:txBody>
          <a:bodyPr vert="horz" lIns="91440" tIns="45720" rIns="91440" bIns="45720" rtlCol="0" anchor="t">
            <a:normAutofit/>
          </a:bodyPr>
          <a:lstStyle/>
          <a:p>
            <a:pPr marL="383540" indent="-383540"/>
            <a:endParaRPr lang="en-US">
              <a:solidFill>
                <a:srgbClr val="191B0E"/>
              </a:solidFill>
            </a:endParaRPr>
          </a:p>
          <a:p>
            <a:pPr marL="383540" indent="-383540"/>
            <a:r>
              <a:rPr lang="en-US" dirty="0"/>
              <a:t>Last day to drop without academic penalty: Friday, February 2</a:t>
            </a:r>
            <a:endParaRPr lang="en-US" dirty="0">
              <a:solidFill>
                <a:srgbClr val="000000"/>
              </a:solidFill>
            </a:endParaRPr>
          </a:p>
          <a:p>
            <a:pPr marL="383540" indent="-383540"/>
            <a:r>
              <a:rPr lang="en-US" dirty="0"/>
              <a:t>Spring Break: Saturday-Sunday, March 10 – 18</a:t>
            </a:r>
            <a:endParaRPr lang="en-US" dirty="0">
              <a:solidFill>
                <a:srgbClr val="000000"/>
              </a:solidFill>
            </a:endParaRPr>
          </a:p>
          <a:p>
            <a:pPr marL="383540" indent="-383540"/>
            <a:r>
              <a:rPr lang="en-US" dirty="0"/>
              <a:t>Mid-semester grades due: Wednesday, March 21</a:t>
            </a:r>
            <a:endParaRPr lang="en-US" dirty="0">
              <a:solidFill>
                <a:srgbClr val="000000"/>
              </a:solidFill>
            </a:endParaRPr>
          </a:p>
          <a:p>
            <a:pPr marL="383540" indent="-383540"/>
            <a:r>
              <a:rPr lang="en-US" dirty="0"/>
              <a:t>Last day to drop with academic penalty: Wednesday, March 28 </a:t>
            </a:r>
            <a:endParaRPr lang="en-US">
              <a:solidFill>
                <a:srgbClr val="000000"/>
              </a:solidFill>
            </a:endParaRPr>
          </a:p>
          <a:p>
            <a:pPr marL="383540" indent="-383540"/>
            <a:r>
              <a:rPr lang="en-US" dirty="0"/>
              <a:t>Easter Monday: Monday, April 2 </a:t>
            </a:r>
            <a:r>
              <a:rPr lang="en-US" dirty="0">
                <a:solidFill>
                  <a:srgbClr val="191B0E"/>
                </a:solidFill>
              </a:rPr>
              <a:t>(no class)</a:t>
            </a:r>
            <a:endParaRPr lang="en-US" dirty="0">
              <a:solidFill>
                <a:srgbClr val="000000"/>
              </a:solidFill>
            </a:endParaRPr>
          </a:p>
          <a:p>
            <a:pPr marL="383540" indent="-383540"/>
            <a:r>
              <a:rPr lang="en-US" dirty="0"/>
              <a:t>Last day of class: Tuesday, May 9  </a:t>
            </a:r>
            <a:endParaRPr lang="en-US" dirty="0">
              <a:solidFill>
                <a:srgbClr val="000000"/>
              </a:solidFill>
            </a:endParaRPr>
          </a:p>
          <a:p>
            <a:pPr marL="383540" indent="-383540"/>
            <a:r>
              <a:rPr lang="en-US" dirty="0"/>
              <a:t>Departmental Common Final: Tuesday, May 16 10:30 a.m. – 1:00 p.m. </a:t>
            </a:r>
            <a:endParaRPr lang="en-US">
              <a:solidFill>
                <a:srgbClr val="000000"/>
              </a:solidFill>
            </a:endParaRPr>
          </a:p>
          <a:p>
            <a:pPr marL="383540" indent="-383540"/>
            <a:endParaRPr lang="en-US" dirty="0"/>
          </a:p>
        </p:txBody>
      </p:sp>
    </p:spTree>
    <p:extLst>
      <p:ext uri="{BB962C8B-B14F-4D97-AF65-F5344CB8AC3E}">
        <p14:creationId xmlns:p14="http://schemas.microsoft.com/office/powerpoint/2010/main" val="33364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15FF-C088-4547-9578-881DD9EBE21C}"/>
              </a:ext>
            </a:extLst>
          </p:cNvPr>
          <p:cNvSpPr>
            <a:spLocks noGrp="1"/>
          </p:cNvSpPr>
          <p:nvPr>
            <p:ph type="title"/>
          </p:nvPr>
        </p:nvSpPr>
        <p:spPr/>
        <p:txBody>
          <a:bodyPr>
            <a:normAutofit/>
          </a:bodyPr>
          <a:lstStyle/>
          <a:p>
            <a:r>
              <a:rPr lang="en-US" sz="6600" dirty="0"/>
              <a:t>Civility in the Classroom</a:t>
            </a:r>
          </a:p>
        </p:txBody>
      </p:sp>
      <p:sp>
        <p:nvSpPr>
          <p:cNvPr id="3" name="Content Placeholder 2">
            <a:extLst>
              <a:ext uri="{FF2B5EF4-FFF2-40B4-BE49-F238E27FC236}">
                <a16:creationId xmlns:a16="http://schemas.microsoft.com/office/drawing/2014/main" id="{D32AC6F0-C774-433E-AE09-1B0B982E4C40}"/>
              </a:ext>
            </a:extLst>
          </p:cNvPr>
          <p:cNvSpPr>
            <a:spLocks noGrp="1"/>
          </p:cNvSpPr>
          <p:nvPr>
            <p:ph idx="1"/>
          </p:nvPr>
        </p:nvSpPr>
        <p:spPr>
          <a:xfrm>
            <a:off x="1371600" y="2285999"/>
            <a:ext cx="9601200" cy="4428699"/>
          </a:xfrm>
        </p:spPr>
        <p:txBody>
          <a:bodyPr>
            <a:normAutofit/>
          </a:bodyPr>
          <a:lstStyle/>
          <a:p>
            <a:r>
              <a:rPr lang="en-US" sz="2800" dirty="0"/>
              <a:t>For the sake of other students and your instructor, please:</a:t>
            </a:r>
          </a:p>
          <a:p>
            <a:pPr lvl="1"/>
            <a:r>
              <a:rPr lang="en-US" sz="2800" dirty="0"/>
              <a:t>come to class on time;</a:t>
            </a:r>
          </a:p>
          <a:p>
            <a:pPr lvl="1"/>
            <a:r>
              <a:rPr lang="en-US" sz="2800" dirty="0"/>
              <a:t>do not leave early, and do not rustle papers in preparation to leave before class is over. If you must arrive late or leave early, inform the instructor in advance;</a:t>
            </a:r>
          </a:p>
          <a:p>
            <a:pPr lvl="1"/>
            <a:r>
              <a:rPr lang="en-US" sz="2800" dirty="0"/>
              <a:t>be attentive: stay awake, do not read newspapers, do not text or talk on your cell phone, and so forth; and </a:t>
            </a:r>
          </a:p>
          <a:p>
            <a:pPr lvl="1"/>
            <a:r>
              <a:rPr lang="en-US" sz="2800" i="1" dirty="0"/>
              <a:t>be quiet.</a:t>
            </a:r>
            <a:r>
              <a:rPr lang="en-US" sz="2800" dirty="0"/>
              <a:t> Disruptive students will be asked to leave.</a:t>
            </a:r>
          </a:p>
          <a:p>
            <a:endParaRPr lang="en-US" dirty="0"/>
          </a:p>
        </p:txBody>
      </p:sp>
    </p:spTree>
    <p:extLst>
      <p:ext uri="{BB962C8B-B14F-4D97-AF65-F5344CB8AC3E}">
        <p14:creationId xmlns:p14="http://schemas.microsoft.com/office/powerpoint/2010/main" val="206213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2741-ED26-4403-9104-B72E7E7FCA75}"/>
              </a:ext>
            </a:extLst>
          </p:cNvPr>
          <p:cNvSpPr>
            <a:spLocks noGrp="1"/>
          </p:cNvSpPr>
          <p:nvPr>
            <p:ph type="title"/>
          </p:nvPr>
        </p:nvSpPr>
        <p:spPr/>
        <p:txBody>
          <a:bodyPr>
            <a:normAutofit fontScale="90000"/>
          </a:bodyPr>
          <a:lstStyle/>
          <a:p>
            <a:r>
              <a:rPr lang="en-US" sz="6000" dirty="0"/>
              <a:t>Texas Tech O.P.s and Procedures</a:t>
            </a:r>
          </a:p>
        </p:txBody>
      </p:sp>
      <p:sp>
        <p:nvSpPr>
          <p:cNvPr id="3" name="Content Placeholder 2">
            <a:extLst>
              <a:ext uri="{FF2B5EF4-FFF2-40B4-BE49-F238E27FC236}">
                <a16:creationId xmlns:a16="http://schemas.microsoft.com/office/drawing/2014/main" id="{EC380ECB-545C-4781-9682-B33ADAF6B33B}"/>
              </a:ext>
            </a:extLst>
          </p:cNvPr>
          <p:cNvSpPr>
            <a:spLocks noGrp="1"/>
          </p:cNvSpPr>
          <p:nvPr>
            <p:ph idx="1"/>
          </p:nvPr>
        </p:nvSpPr>
        <p:spPr>
          <a:xfrm>
            <a:off x="1371600" y="2285999"/>
            <a:ext cx="9601200" cy="4387755"/>
          </a:xfrm>
        </p:spPr>
        <p:txBody>
          <a:bodyPr>
            <a:normAutofit/>
          </a:bodyPr>
          <a:lstStyle/>
          <a:p>
            <a:pPr algn="just"/>
            <a:r>
              <a:rPr lang="en-US" sz="2400" i="1" dirty="0"/>
              <a:t>Academic Honesty (OP 34.12):</a:t>
            </a:r>
            <a:r>
              <a:rPr lang="en-US" sz="2400" dirty="0"/>
              <a:t> It is the aim of the faculty of Texas Tech University to foster a spirit of complete honesty and high standard of integrity. The attempt of students to present as their own any work not honestly performed is regarded by the faculty and administration as a most serious offense and renders the offenders liable to serious consequences, possibly suspension. “Scholastic dishonesty” includes, but is not limited to, cheating, plagiarism, collusion, falsifying academic records, misrepresenting facts, and any act designed to give unfair academic advantage to the student (such as, but not limited to, submission of essentially the same written assignment for two courses without the prior permission of the instructor) or the attempt to commit such an act.</a:t>
            </a:r>
          </a:p>
        </p:txBody>
      </p:sp>
    </p:spTree>
    <p:extLst>
      <p:ext uri="{BB962C8B-B14F-4D97-AF65-F5344CB8AC3E}">
        <p14:creationId xmlns:p14="http://schemas.microsoft.com/office/powerpoint/2010/main" val="63525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2741-ED26-4403-9104-B72E7E7FCA75}"/>
              </a:ext>
            </a:extLst>
          </p:cNvPr>
          <p:cNvSpPr>
            <a:spLocks noGrp="1"/>
          </p:cNvSpPr>
          <p:nvPr>
            <p:ph type="title"/>
          </p:nvPr>
        </p:nvSpPr>
        <p:spPr/>
        <p:txBody>
          <a:bodyPr>
            <a:normAutofit fontScale="90000"/>
          </a:bodyPr>
          <a:lstStyle/>
          <a:p>
            <a:r>
              <a:rPr lang="en-US" sz="6000" dirty="0"/>
              <a:t>Texas Tech O.P.s and Procedures</a:t>
            </a:r>
          </a:p>
        </p:txBody>
      </p:sp>
      <p:sp>
        <p:nvSpPr>
          <p:cNvPr id="3" name="Content Placeholder 2">
            <a:extLst>
              <a:ext uri="{FF2B5EF4-FFF2-40B4-BE49-F238E27FC236}">
                <a16:creationId xmlns:a16="http://schemas.microsoft.com/office/drawing/2014/main" id="{EC380ECB-545C-4781-9682-B33ADAF6B33B}"/>
              </a:ext>
            </a:extLst>
          </p:cNvPr>
          <p:cNvSpPr>
            <a:spLocks noGrp="1"/>
          </p:cNvSpPr>
          <p:nvPr>
            <p:ph idx="1"/>
          </p:nvPr>
        </p:nvSpPr>
        <p:spPr>
          <a:xfrm>
            <a:off x="1371600" y="2285999"/>
            <a:ext cx="9601200" cy="4387755"/>
          </a:xfrm>
        </p:spPr>
        <p:txBody>
          <a:bodyPr>
            <a:normAutofit/>
          </a:bodyPr>
          <a:lstStyle/>
          <a:p>
            <a:pPr algn="just"/>
            <a:r>
              <a:rPr lang="en-US" sz="2400" i="1" dirty="0"/>
              <a:t>ADA Accommodation (OP 34.22):</a:t>
            </a:r>
            <a:r>
              <a:rPr lang="en-US" sz="2400" dirty="0"/>
              <a:t> Any student who, because of a disability, may require special arrangements in order to meet the course requirements should contact the instructor as soon as possible to make any necessary arrangements. Students should present appropriate verification from Student Disability Services during the instructor’s office hours. Please note that instructors are not allowed to provide classroom accommodations to a student until appropriate verification from Student Disability Services has been provided. For additional information, you may contact the Student Disability Services office at 335 West Hall or 806-742-2405.</a:t>
            </a:r>
          </a:p>
        </p:txBody>
      </p:sp>
    </p:spTree>
    <p:extLst>
      <p:ext uri="{BB962C8B-B14F-4D97-AF65-F5344CB8AC3E}">
        <p14:creationId xmlns:p14="http://schemas.microsoft.com/office/powerpoint/2010/main" val="185129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886B-39D7-441B-9D49-92D7E376B104}"/>
              </a:ext>
            </a:extLst>
          </p:cNvPr>
          <p:cNvSpPr>
            <a:spLocks noGrp="1"/>
          </p:cNvSpPr>
          <p:nvPr>
            <p:ph type="title"/>
          </p:nvPr>
        </p:nvSpPr>
        <p:spPr/>
        <p:txBody>
          <a:bodyPr>
            <a:normAutofit/>
          </a:bodyPr>
          <a:lstStyle/>
          <a:p>
            <a:r>
              <a:rPr lang="en-US" sz="4800" dirty="0"/>
              <a:t>Who I Am and How to Contact Me</a:t>
            </a:r>
          </a:p>
        </p:txBody>
      </p:sp>
      <p:sp>
        <p:nvSpPr>
          <p:cNvPr id="3" name="Content Placeholder 2">
            <a:extLst>
              <a:ext uri="{FF2B5EF4-FFF2-40B4-BE49-F238E27FC236}">
                <a16:creationId xmlns:a16="http://schemas.microsoft.com/office/drawing/2014/main" id="{5B012CF1-E1FE-4AD0-945E-838BAD2AD687}"/>
              </a:ext>
            </a:extLst>
          </p:cNvPr>
          <p:cNvSpPr>
            <a:spLocks noGrp="1"/>
          </p:cNvSpPr>
          <p:nvPr>
            <p:ph idx="1"/>
          </p:nvPr>
        </p:nvSpPr>
        <p:spPr>
          <a:xfrm>
            <a:off x="1371600" y="2286000"/>
            <a:ext cx="9601200" cy="3833446"/>
          </a:xfrm>
        </p:spPr>
        <p:txBody>
          <a:bodyPr vert="horz" lIns="91440" tIns="45720" rIns="91440" bIns="45720" rtlCol="0" anchor="t">
            <a:normAutofit lnSpcReduction="10000"/>
          </a:bodyPr>
          <a:lstStyle/>
          <a:p>
            <a:pPr marL="383540" indent="-383540"/>
            <a:r>
              <a:rPr lang="en-US" sz="2800" b="1" dirty="0"/>
              <a:t>Instructor:</a:t>
            </a:r>
            <a:r>
              <a:rPr lang="en-US" sz="2800" dirty="0"/>
              <a:t> Casey Brito</a:t>
            </a:r>
            <a:endParaRPr lang="en-US"/>
          </a:p>
          <a:p>
            <a:pPr marL="383540" indent="-383540"/>
            <a:r>
              <a:rPr lang="en-US" sz="2800" b="1" dirty="0"/>
              <a:t>Office:</a:t>
            </a:r>
            <a:r>
              <a:rPr lang="en-US" sz="2800" dirty="0"/>
              <a:t> MA 240</a:t>
            </a:r>
          </a:p>
          <a:p>
            <a:pPr marL="383540" indent="-383540"/>
            <a:r>
              <a:rPr lang="en-US" sz="2800" b="1" dirty="0"/>
              <a:t>E-mail:</a:t>
            </a:r>
            <a:r>
              <a:rPr lang="en-US" sz="2800" dirty="0"/>
              <a:t> casey.brito@ttu.edu </a:t>
            </a:r>
          </a:p>
          <a:p>
            <a:pPr lvl="1" indent="-383540"/>
            <a:r>
              <a:rPr lang="en-US" sz="2800" dirty="0"/>
              <a:t>(you </a:t>
            </a:r>
            <a:r>
              <a:rPr lang="en-US" sz="2800" i="1" dirty="0"/>
              <a:t>must</a:t>
            </a:r>
            <a:r>
              <a:rPr lang="en-US" sz="2800" dirty="0"/>
              <a:t> use your TTU e-mail to contact me via e-mail). </a:t>
            </a:r>
            <a:r>
              <a:rPr lang="en-US" sz="2800" dirty="0">
                <a:solidFill>
                  <a:srgbClr val="FF0000"/>
                </a:solidFill>
              </a:rPr>
              <a:t>Please put “MATH 1550” in the subject line.</a:t>
            </a:r>
            <a:endParaRPr lang="en-US" sz="2800" i="0" dirty="0"/>
          </a:p>
          <a:p>
            <a:pPr marL="383540" indent="-383540"/>
            <a:r>
              <a:rPr lang="en-US" sz="2800" b="1" dirty="0"/>
              <a:t>Hours:</a:t>
            </a:r>
            <a:r>
              <a:rPr lang="en-US" sz="2800" dirty="0"/>
              <a:t> Tuesdays and Thursdays, 9:30 AM – 10:30 AM, or by appointment (please schedule at least 48 hours in advance).</a:t>
            </a:r>
          </a:p>
          <a:p>
            <a:pPr marL="383540" indent="-383540"/>
            <a:endParaRPr lang="en-US" dirty="0"/>
          </a:p>
        </p:txBody>
      </p:sp>
    </p:spTree>
    <p:extLst>
      <p:ext uri="{BB962C8B-B14F-4D97-AF65-F5344CB8AC3E}">
        <p14:creationId xmlns:p14="http://schemas.microsoft.com/office/powerpoint/2010/main" val="1289692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2741-ED26-4403-9104-B72E7E7FCA75}"/>
              </a:ext>
            </a:extLst>
          </p:cNvPr>
          <p:cNvSpPr>
            <a:spLocks noGrp="1"/>
          </p:cNvSpPr>
          <p:nvPr>
            <p:ph type="title"/>
          </p:nvPr>
        </p:nvSpPr>
        <p:spPr/>
        <p:txBody>
          <a:bodyPr>
            <a:normAutofit fontScale="90000"/>
          </a:bodyPr>
          <a:lstStyle/>
          <a:p>
            <a:r>
              <a:rPr lang="en-US" sz="6000" dirty="0"/>
              <a:t>Texas Tech O.P.s and Procedures</a:t>
            </a:r>
          </a:p>
        </p:txBody>
      </p:sp>
      <p:sp>
        <p:nvSpPr>
          <p:cNvPr id="3" name="Content Placeholder 2">
            <a:extLst>
              <a:ext uri="{FF2B5EF4-FFF2-40B4-BE49-F238E27FC236}">
                <a16:creationId xmlns:a16="http://schemas.microsoft.com/office/drawing/2014/main" id="{EC380ECB-545C-4781-9682-B33ADAF6B33B}"/>
              </a:ext>
            </a:extLst>
          </p:cNvPr>
          <p:cNvSpPr>
            <a:spLocks noGrp="1"/>
          </p:cNvSpPr>
          <p:nvPr>
            <p:ph idx="1"/>
          </p:nvPr>
        </p:nvSpPr>
        <p:spPr>
          <a:xfrm>
            <a:off x="1371600" y="2285999"/>
            <a:ext cx="9601200" cy="4387755"/>
          </a:xfrm>
        </p:spPr>
        <p:txBody>
          <a:bodyPr vert="horz" lIns="91440" tIns="45720" rIns="91440" bIns="45720" rtlCol="0" anchor="t">
            <a:normAutofit lnSpcReduction="10000"/>
          </a:bodyPr>
          <a:lstStyle/>
          <a:p>
            <a:pPr marL="383540" indent="-383540" algn="just"/>
            <a:r>
              <a:rPr lang="en-US" sz="2400" dirty="0"/>
              <a:t>Absence due to religious observance - The Texas Tech University OP 34.19 states that a student who intends to observe a religious holy day (a holy day observed by a religion whose places of worship are exempt from property taxation under Texas Tax Code Section 1.20) should make that intention known in writing to the instructor prior to the absence. A student who is absent from classes for the observance of a religious holy day shall be allowed to take an examination or complete an assignment scheduled for that day within a reasonable time after the absence. A student who is excused may not be penalized for the absence; however, as your instructor, I may respond appropriately if a student fails to complete the assignment satisfactorily. I request that notification be made in writing and submitted no later than the 20th class day of the semester.</a:t>
            </a:r>
            <a:endParaRPr lang="en-US" dirty="0"/>
          </a:p>
        </p:txBody>
      </p:sp>
    </p:spTree>
    <p:extLst>
      <p:ext uri="{BB962C8B-B14F-4D97-AF65-F5344CB8AC3E}">
        <p14:creationId xmlns:p14="http://schemas.microsoft.com/office/powerpoint/2010/main" val="426912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7459-3ED3-467B-939B-9BD07CE312A4}"/>
              </a:ext>
            </a:extLst>
          </p:cNvPr>
          <p:cNvSpPr>
            <a:spLocks noGrp="1"/>
          </p:cNvSpPr>
          <p:nvPr>
            <p:ph type="title"/>
          </p:nvPr>
        </p:nvSpPr>
        <p:spPr/>
        <p:txBody>
          <a:bodyPr>
            <a:normAutofit/>
          </a:bodyPr>
          <a:lstStyle/>
          <a:p>
            <a:r>
              <a:rPr lang="en-US" sz="9600" dirty="0"/>
              <a:t>Questions?</a:t>
            </a:r>
          </a:p>
        </p:txBody>
      </p:sp>
      <p:sp>
        <p:nvSpPr>
          <p:cNvPr id="3" name="Content Placeholder 2">
            <a:extLst>
              <a:ext uri="{FF2B5EF4-FFF2-40B4-BE49-F238E27FC236}">
                <a16:creationId xmlns:a16="http://schemas.microsoft.com/office/drawing/2014/main" id="{925F0A7C-39FC-47B6-8040-138384BDB5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23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7230-3DCA-4550-83E5-A1166F025402}"/>
              </a:ext>
            </a:extLst>
          </p:cNvPr>
          <p:cNvSpPr>
            <a:spLocks noGrp="1"/>
          </p:cNvSpPr>
          <p:nvPr>
            <p:ph type="title"/>
          </p:nvPr>
        </p:nvSpPr>
        <p:spPr/>
        <p:txBody>
          <a:bodyPr>
            <a:normAutofit/>
          </a:bodyPr>
          <a:lstStyle/>
          <a:p>
            <a:r>
              <a:rPr lang="en-US" sz="8000" dirty="0"/>
              <a:t>About Me</a:t>
            </a:r>
          </a:p>
        </p:txBody>
      </p:sp>
      <p:sp>
        <p:nvSpPr>
          <p:cNvPr id="3" name="Content Placeholder 2">
            <a:extLst>
              <a:ext uri="{FF2B5EF4-FFF2-40B4-BE49-F238E27FC236}">
                <a16:creationId xmlns:a16="http://schemas.microsoft.com/office/drawing/2014/main" id="{D59E850D-CF1D-4BD4-8240-3C6B679F51AC}"/>
              </a:ext>
            </a:extLst>
          </p:cNvPr>
          <p:cNvSpPr>
            <a:spLocks noGrp="1"/>
          </p:cNvSpPr>
          <p:nvPr>
            <p:ph idx="1"/>
          </p:nvPr>
        </p:nvSpPr>
        <p:spPr/>
        <p:txBody>
          <a:bodyPr vert="horz" lIns="91440" tIns="45720" rIns="91440" bIns="45720" rtlCol="0" anchor="t">
            <a:normAutofit/>
          </a:bodyPr>
          <a:lstStyle/>
          <a:p>
            <a:pPr marL="383540" indent="-383540"/>
            <a:r>
              <a:rPr lang="en-US" sz="3200" dirty="0"/>
              <a:t>Texas Tech alumni</a:t>
            </a:r>
          </a:p>
          <a:p>
            <a:pPr marL="383540" indent="-383540"/>
            <a:r>
              <a:rPr lang="en-US" sz="3200" dirty="0"/>
              <a:t>Mathematics, Computer Science, Engineering</a:t>
            </a:r>
          </a:p>
          <a:p>
            <a:pPr marL="383540" indent="-383540"/>
            <a:r>
              <a:rPr lang="en-US" sz="3200" dirty="0"/>
              <a:t>Video Games and binge-watching YouTube videos</a:t>
            </a:r>
          </a:p>
          <a:p>
            <a:pPr marL="383540" indent="-383540"/>
            <a:endParaRPr lang="en-US" sz="3200" dirty="0"/>
          </a:p>
        </p:txBody>
      </p:sp>
      <p:pic>
        <p:nvPicPr>
          <p:cNvPr id="4" name="Picture 4" descr="A dog in a field&#10;&#10;Description generated with very high confidence">
            <a:extLst>
              <a:ext uri="{FF2B5EF4-FFF2-40B4-BE49-F238E27FC236}">
                <a16:creationId xmlns:a16="http://schemas.microsoft.com/office/drawing/2014/main" id="{C97EE13B-E070-48A9-AF28-5AF8BA0C8985}"/>
              </a:ext>
            </a:extLst>
          </p:cNvPr>
          <p:cNvPicPr>
            <a:picLocks noChangeAspect="1"/>
          </p:cNvPicPr>
          <p:nvPr/>
        </p:nvPicPr>
        <p:blipFill>
          <a:blip r:embed="rId2"/>
          <a:stretch>
            <a:fillRect/>
          </a:stretch>
        </p:blipFill>
        <p:spPr>
          <a:xfrm>
            <a:off x="4462732" y="4075981"/>
            <a:ext cx="3421642" cy="2553746"/>
          </a:xfrm>
          <a:prstGeom prst="rect">
            <a:avLst/>
          </a:prstGeom>
        </p:spPr>
      </p:pic>
    </p:spTree>
    <p:extLst>
      <p:ext uri="{BB962C8B-B14F-4D97-AF65-F5344CB8AC3E}">
        <p14:creationId xmlns:p14="http://schemas.microsoft.com/office/powerpoint/2010/main" val="286974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A18B-B91C-4B05-A55D-56BEFD2AD173}"/>
              </a:ext>
            </a:extLst>
          </p:cNvPr>
          <p:cNvSpPr>
            <a:spLocks noGrp="1"/>
          </p:cNvSpPr>
          <p:nvPr>
            <p:ph type="title"/>
          </p:nvPr>
        </p:nvSpPr>
        <p:spPr/>
        <p:txBody>
          <a:bodyPr>
            <a:normAutofit/>
          </a:bodyPr>
          <a:lstStyle/>
          <a:p>
            <a:r>
              <a:rPr lang="en-US" sz="7200" dirty="0"/>
              <a:t>Course Textbook</a:t>
            </a:r>
          </a:p>
        </p:txBody>
      </p:sp>
      <p:pic>
        <p:nvPicPr>
          <p:cNvPr id="8" name="Picture Placeholder 7">
            <a:extLst>
              <a:ext uri="{FF2B5EF4-FFF2-40B4-BE49-F238E27FC236}">
                <a16:creationId xmlns:a16="http://schemas.microsoft.com/office/drawing/2014/main" id="{B8AFD600-F00D-4064-8AE7-01148B49A28B}"/>
              </a:ext>
            </a:extLst>
          </p:cNvPr>
          <p:cNvPicPr>
            <a:picLocks noGrp="1" noChangeAspect="1"/>
          </p:cNvPicPr>
          <p:nvPr>
            <p:ph sz="half" idx="1"/>
          </p:nvPr>
        </p:nvPicPr>
        <p:blipFill>
          <a:blip r:embed="rId2"/>
          <a:stretch>
            <a:fillRect/>
          </a:stretch>
        </p:blipFill>
        <p:spPr>
          <a:xfrm>
            <a:off x="1934089" y="1883391"/>
            <a:ext cx="3552310" cy="4689049"/>
          </a:xfrm>
        </p:spPr>
      </p:pic>
      <p:sp>
        <p:nvSpPr>
          <p:cNvPr id="3" name="Content Placeholder 2">
            <a:extLst>
              <a:ext uri="{FF2B5EF4-FFF2-40B4-BE49-F238E27FC236}">
                <a16:creationId xmlns:a16="http://schemas.microsoft.com/office/drawing/2014/main" id="{A86A35A7-47EB-4494-8863-382C5E20E203}"/>
              </a:ext>
            </a:extLst>
          </p:cNvPr>
          <p:cNvSpPr>
            <a:spLocks noGrp="1"/>
          </p:cNvSpPr>
          <p:nvPr>
            <p:ph sz="half" idx="2"/>
          </p:nvPr>
        </p:nvSpPr>
        <p:spPr/>
        <p:txBody>
          <a:bodyPr>
            <a:normAutofit/>
          </a:bodyPr>
          <a:lstStyle/>
          <a:p>
            <a:r>
              <a:rPr lang="en-US" sz="2400" i="1" dirty="0"/>
              <a:t>Precalculus</a:t>
            </a:r>
            <a:r>
              <a:rPr lang="en-US" sz="2400" dirty="0"/>
              <a:t>, 2</a:t>
            </a:r>
            <a:r>
              <a:rPr lang="en-US" sz="2400" baseline="30000" dirty="0"/>
              <a:t>nd</a:t>
            </a:r>
            <a:r>
              <a:rPr lang="en-US" sz="2400" dirty="0"/>
              <a:t> Edition (2014) by Cynthia Young.</a:t>
            </a:r>
          </a:p>
          <a:p>
            <a:r>
              <a:rPr lang="en-US" sz="2400" dirty="0"/>
              <a:t>You do NOT need to buy an access code for online homework.</a:t>
            </a:r>
          </a:p>
        </p:txBody>
      </p:sp>
    </p:spTree>
    <p:extLst>
      <p:ext uri="{BB962C8B-B14F-4D97-AF65-F5344CB8AC3E}">
        <p14:creationId xmlns:p14="http://schemas.microsoft.com/office/powerpoint/2010/main" val="275803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1FDC-808A-4B7D-85E6-D2BCCCA61529}"/>
              </a:ext>
            </a:extLst>
          </p:cNvPr>
          <p:cNvSpPr>
            <a:spLocks noGrp="1"/>
          </p:cNvSpPr>
          <p:nvPr>
            <p:ph type="title"/>
          </p:nvPr>
        </p:nvSpPr>
        <p:spPr/>
        <p:txBody>
          <a:bodyPr>
            <a:normAutofit/>
          </a:bodyPr>
          <a:lstStyle/>
          <a:p>
            <a:r>
              <a:rPr lang="en-US" sz="6600" dirty="0"/>
              <a:t>Course Outline</a:t>
            </a:r>
          </a:p>
        </p:txBody>
      </p:sp>
      <p:sp>
        <p:nvSpPr>
          <p:cNvPr id="9" name="Content Placeholder 8">
            <a:extLst>
              <a:ext uri="{FF2B5EF4-FFF2-40B4-BE49-F238E27FC236}">
                <a16:creationId xmlns:a16="http://schemas.microsoft.com/office/drawing/2014/main" id="{DB6F4F69-0EDE-45BA-B95A-1A811ABE4AED}"/>
              </a:ext>
            </a:extLst>
          </p:cNvPr>
          <p:cNvSpPr>
            <a:spLocks noGrp="1"/>
          </p:cNvSpPr>
          <p:nvPr>
            <p:ph sz="half" idx="2"/>
          </p:nvPr>
        </p:nvSpPr>
        <p:spPr>
          <a:xfrm>
            <a:off x="7242855" y="2233539"/>
            <a:ext cx="4447786" cy="3581401"/>
          </a:xfrm>
        </p:spPr>
        <p:txBody>
          <a:bodyPr>
            <a:normAutofit/>
          </a:bodyPr>
          <a:lstStyle/>
          <a:p>
            <a:r>
              <a:rPr lang="en-US" sz="2800" dirty="0"/>
              <a:t>These are sections that will be covered this semester along with the </a:t>
            </a:r>
            <a:r>
              <a:rPr lang="en-US" sz="2800" b="1" i="1" u="sng" dirty="0"/>
              <a:t>approximate</a:t>
            </a:r>
            <a:r>
              <a:rPr lang="en-US" sz="2800" dirty="0"/>
              <a:t> time to be spent on each section.</a:t>
            </a:r>
          </a:p>
        </p:txBody>
      </p:sp>
      <p:graphicFrame>
        <p:nvGraphicFramePr>
          <p:cNvPr id="12" name="Content Placeholder 11">
            <a:extLst>
              <a:ext uri="{FF2B5EF4-FFF2-40B4-BE49-F238E27FC236}">
                <a16:creationId xmlns:a16="http://schemas.microsoft.com/office/drawing/2014/main" id="{B6D944B0-AC9E-46B8-9AD5-9B84EA0C481F}"/>
              </a:ext>
            </a:extLst>
          </p:cNvPr>
          <p:cNvGraphicFramePr>
            <a:graphicFrameLocks noGrp="1"/>
          </p:cNvGraphicFramePr>
          <p:nvPr>
            <p:ph sz="half" idx="1"/>
            <p:extLst>
              <p:ext uri="{D42A27DB-BD31-4B8C-83A1-F6EECF244321}">
                <p14:modId xmlns:p14="http://schemas.microsoft.com/office/powerpoint/2010/main" val="2521995609"/>
              </p:ext>
            </p:extLst>
          </p:nvPr>
        </p:nvGraphicFramePr>
        <p:xfrm>
          <a:off x="887105" y="1625725"/>
          <a:ext cx="6005014" cy="5213171"/>
        </p:xfrm>
        <a:graphic>
          <a:graphicData uri="http://schemas.openxmlformats.org/drawingml/2006/table">
            <a:tbl>
              <a:tblPr firstRow="1" firstCol="1" bandRow="1">
                <a:tableStyleId>{5940675A-B579-460E-94D1-54222C63F5DA}</a:tableStyleId>
              </a:tblPr>
              <a:tblGrid>
                <a:gridCol w="4773217">
                  <a:extLst>
                    <a:ext uri="{9D8B030D-6E8A-4147-A177-3AD203B41FA5}">
                      <a16:colId xmlns:a16="http://schemas.microsoft.com/office/drawing/2014/main" val="3564233493"/>
                    </a:ext>
                  </a:extLst>
                </a:gridCol>
                <a:gridCol w="1231797">
                  <a:extLst>
                    <a:ext uri="{9D8B030D-6E8A-4147-A177-3AD203B41FA5}">
                      <a16:colId xmlns:a16="http://schemas.microsoft.com/office/drawing/2014/main" val="1176324129"/>
                    </a:ext>
                  </a:extLst>
                </a:gridCol>
              </a:tblGrid>
              <a:tr h="378539">
                <a:tc>
                  <a:txBody>
                    <a:bodyPr/>
                    <a:lstStyle/>
                    <a:p>
                      <a:pPr marL="0" marR="0" algn="ctr">
                        <a:lnSpc>
                          <a:spcPct val="107000"/>
                        </a:lnSpc>
                        <a:spcBef>
                          <a:spcPts val="0"/>
                        </a:spcBef>
                        <a:spcAft>
                          <a:spcPts val="0"/>
                        </a:spcAft>
                      </a:pPr>
                      <a:r>
                        <a:rPr lang="en-US" sz="2000" b="1" dirty="0">
                          <a:effectLst/>
                        </a:rPr>
                        <a:t>Appendix (A.2, A.6)</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2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3644495273"/>
                  </a:ext>
                </a:extLst>
              </a:tr>
              <a:tr h="378539">
                <a:tc>
                  <a:txBody>
                    <a:bodyPr/>
                    <a:lstStyle/>
                    <a:p>
                      <a:pPr marL="0" marR="0" algn="ctr">
                        <a:lnSpc>
                          <a:spcPct val="107000"/>
                        </a:lnSpc>
                        <a:spcBef>
                          <a:spcPts val="0"/>
                        </a:spcBef>
                        <a:spcAft>
                          <a:spcPts val="0"/>
                        </a:spcAft>
                      </a:pPr>
                      <a:r>
                        <a:rPr lang="en-US" sz="2000" b="1" dirty="0">
                          <a:effectLst/>
                        </a:rPr>
                        <a:t>Chapter 0</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7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1878437105"/>
                  </a:ext>
                </a:extLst>
              </a:tr>
              <a:tr h="378539">
                <a:tc>
                  <a:txBody>
                    <a:bodyPr/>
                    <a:lstStyle/>
                    <a:p>
                      <a:pPr marL="0" marR="0" algn="ctr">
                        <a:lnSpc>
                          <a:spcPct val="107000"/>
                        </a:lnSpc>
                        <a:spcBef>
                          <a:spcPts val="0"/>
                        </a:spcBef>
                        <a:spcAft>
                          <a:spcPts val="0"/>
                        </a:spcAft>
                      </a:pPr>
                      <a:r>
                        <a:rPr lang="en-US" sz="2000" b="1" dirty="0">
                          <a:effectLst/>
                        </a:rPr>
                        <a:t>Chapter 1</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6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1033529703"/>
                  </a:ext>
                </a:extLst>
              </a:tr>
              <a:tr h="378539">
                <a:tc>
                  <a:txBody>
                    <a:bodyPr/>
                    <a:lstStyle/>
                    <a:p>
                      <a:pPr marL="0" marR="0" algn="ctr">
                        <a:lnSpc>
                          <a:spcPct val="107000"/>
                        </a:lnSpc>
                        <a:spcBef>
                          <a:spcPts val="0"/>
                        </a:spcBef>
                        <a:spcAft>
                          <a:spcPts val="0"/>
                        </a:spcAft>
                      </a:pPr>
                      <a:r>
                        <a:rPr lang="en-US" sz="2000" b="1" dirty="0">
                          <a:effectLst/>
                        </a:rPr>
                        <a:t>Chapter 2</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7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898984992"/>
                  </a:ext>
                </a:extLst>
              </a:tr>
              <a:tr h="378539">
                <a:tc>
                  <a:txBody>
                    <a:bodyPr/>
                    <a:lstStyle/>
                    <a:p>
                      <a:pPr marL="0" marR="0" algn="ctr">
                        <a:lnSpc>
                          <a:spcPct val="107000"/>
                        </a:lnSpc>
                        <a:spcBef>
                          <a:spcPts val="0"/>
                        </a:spcBef>
                        <a:spcAft>
                          <a:spcPts val="0"/>
                        </a:spcAft>
                      </a:pPr>
                      <a:r>
                        <a:rPr lang="en-US" sz="2000" b="1" dirty="0">
                          <a:effectLst/>
                        </a:rPr>
                        <a:t>Chapter 3</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6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1101465112"/>
                  </a:ext>
                </a:extLst>
              </a:tr>
              <a:tr h="378539">
                <a:tc>
                  <a:txBody>
                    <a:bodyPr/>
                    <a:lstStyle/>
                    <a:p>
                      <a:pPr marL="0" marR="0" algn="ctr">
                        <a:lnSpc>
                          <a:spcPct val="107000"/>
                        </a:lnSpc>
                        <a:spcBef>
                          <a:spcPts val="0"/>
                        </a:spcBef>
                        <a:spcAft>
                          <a:spcPts val="0"/>
                        </a:spcAft>
                      </a:pPr>
                      <a:r>
                        <a:rPr lang="en-US" sz="2000" b="1" dirty="0">
                          <a:effectLst/>
                        </a:rPr>
                        <a:t>Chapter 4</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6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1457655784"/>
                  </a:ext>
                </a:extLst>
              </a:tr>
              <a:tr h="378539">
                <a:tc>
                  <a:txBody>
                    <a:bodyPr/>
                    <a:lstStyle/>
                    <a:p>
                      <a:pPr marL="0" marR="0" algn="ctr">
                        <a:lnSpc>
                          <a:spcPct val="107000"/>
                        </a:lnSpc>
                        <a:spcBef>
                          <a:spcPts val="0"/>
                        </a:spcBef>
                        <a:spcAft>
                          <a:spcPts val="0"/>
                        </a:spcAft>
                      </a:pPr>
                      <a:r>
                        <a:rPr lang="en-US" sz="2000" b="1" dirty="0">
                          <a:effectLst/>
                        </a:rPr>
                        <a:t>Chapter 5</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4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2189859312"/>
                  </a:ext>
                </a:extLst>
              </a:tr>
              <a:tr h="378539">
                <a:tc>
                  <a:txBody>
                    <a:bodyPr/>
                    <a:lstStyle/>
                    <a:p>
                      <a:pPr marL="0" marR="0" algn="ctr">
                        <a:lnSpc>
                          <a:spcPct val="107000"/>
                        </a:lnSpc>
                        <a:spcBef>
                          <a:spcPts val="0"/>
                        </a:spcBef>
                        <a:spcAft>
                          <a:spcPts val="0"/>
                        </a:spcAft>
                      </a:pPr>
                      <a:r>
                        <a:rPr lang="en-US" sz="2000" b="1" dirty="0">
                          <a:effectLst/>
                        </a:rPr>
                        <a:t>Chapter 6</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7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1128472517"/>
                  </a:ext>
                </a:extLst>
              </a:tr>
              <a:tr h="378539">
                <a:tc>
                  <a:txBody>
                    <a:bodyPr/>
                    <a:lstStyle/>
                    <a:p>
                      <a:pPr marL="0" marR="0" algn="ctr">
                        <a:lnSpc>
                          <a:spcPct val="107000"/>
                        </a:lnSpc>
                        <a:spcBef>
                          <a:spcPts val="0"/>
                        </a:spcBef>
                        <a:spcAft>
                          <a:spcPts val="0"/>
                        </a:spcAft>
                      </a:pPr>
                      <a:r>
                        <a:rPr lang="en-US" sz="2000" b="1" dirty="0">
                          <a:effectLst/>
                        </a:rPr>
                        <a:t>Chapter 7 (7.2 is optional; omit)</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5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2892508811"/>
                  </a:ext>
                </a:extLst>
              </a:tr>
              <a:tr h="569016">
                <a:tc>
                  <a:txBody>
                    <a:bodyPr/>
                    <a:lstStyle/>
                    <a:p>
                      <a:pPr marL="0" marR="0" algn="ctr">
                        <a:lnSpc>
                          <a:spcPct val="107000"/>
                        </a:lnSpc>
                        <a:spcBef>
                          <a:spcPts val="0"/>
                        </a:spcBef>
                        <a:spcAft>
                          <a:spcPts val="0"/>
                        </a:spcAft>
                      </a:pPr>
                      <a:r>
                        <a:rPr lang="en-US" sz="2000" b="1" dirty="0">
                          <a:effectLst/>
                        </a:rPr>
                        <a:t>Chapter 8 (8.4 and 8.7 are optional; omit 8.4, 8.5) </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6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2626900497"/>
                  </a:ext>
                </a:extLst>
              </a:tr>
              <a:tr h="378539">
                <a:tc>
                  <a:txBody>
                    <a:bodyPr/>
                    <a:lstStyle/>
                    <a:p>
                      <a:pPr marL="0" marR="0" algn="ctr">
                        <a:lnSpc>
                          <a:spcPct val="107000"/>
                        </a:lnSpc>
                        <a:spcBef>
                          <a:spcPts val="0"/>
                        </a:spcBef>
                        <a:spcAft>
                          <a:spcPts val="0"/>
                        </a:spcAft>
                      </a:pPr>
                      <a:r>
                        <a:rPr lang="en-US" sz="2000" b="1" dirty="0">
                          <a:effectLst/>
                        </a:rPr>
                        <a:t>Chapter 9 (Omit 9.5 through 9.8)</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5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169013378"/>
                  </a:ext>
                </a:extLst>
              </a:tr>
              <a:tr h="378539">
                <a:tc>
                  <a:txBody>
                    <a:bodyPr/>
                    <a:lstStyle/>
                    <a:p>
                      <a:pPr marL="0" marR="0" algn="ctr">
                        <a:lnSpc>
                          <a:spcPct val="107000"/>
                        </a:lnSpc>
                        <a:spcBef>
                          <a:spcPts val="0"/>
                        </a:spcBef>
                        <a:spcAft>
                          <a:spcPts val="0"/>
                        </a:spcAft>
                      </a:pPr>
                      <a:r>
                        <a:rPr lang="en-US" sz="2000" b="1" dirty="0">
                          <a:effectLst/>
                        </a:rPr>
                        <a:t>Chapter 10 (Omit 10.4 and 10.5)</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3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2431230172"/>
                  </a:ext>
                </a:extLst>
              </a:tr>
              <a:tr h="396970">
                <a:tc>
                  <a:txBody>
                    <a:bodyPr/>
                    <a:lstStyle/>
                    <a:p>
                      <a:pPr marL="0" marR="0" algn="ctr">
                        <a:lnSpc>
                          <a:spcPct val="107000"/>
                        </a:lnSpc>
                        <a:spcBef>
                          <a:spcPts val="0"/>
                        </a:spcBef>
                        <a:spcAft>
                          <a:spcPts val="0"/>
                        </a:spcAft>
                      </a:pPr>
                      <a:r>
                        <a:rPr lang="en-US" sz="2000" b="1" dirty="0">
                          <a:effectLst/>
                        </a:rPr>
                        <a:t>Total</a:t>
                      </a:r>
                      <a:endParaRPr lang="en-US" sz="20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tc>
                  <a:txBody>
                    <a:bodyPr/>
                    <a:lstStyle/>
                    <a:p>
                      <a:pPr marL="0" marR="0" algn="ctr">
                        <a:lnSpc>
                          <a:spcPct val="107000"/>
                        </a:lnSpc>
                        <a:spcBef>
                          <a:spcPts val="0"/>
                        </a:spcBef>
                        <a:spcAft>
                          <a:spcPts val="0"/>
                        </a:spcAft>
                      </a:pPr>
                      <a:r>
                        <a:rPr lang="en-US" sz="1800" b="1" dirty="0">
                          <a:effectLst/>
                        </a:rPr>
                        <a:t>64 hours</a:t>
                      </a:r>
                      <a:endParaRPr lang="en-US" sz="1800" b="1" dirty="0">
                        <a:effectLst/>
                        <a:latin typeface="Times" panose="02020603050405020304" pitchFamily="18" charset="0"/>
                        <a:ea typeface="Times" panose="02020603050405020304" pitchFamily="18" charset="0"/>
                        <a:cs typeface="Times New Roman" panose="02020603050405020304" pitchFamily="18" charset="0"/>
                      </a:endParaRPr>
                    </a:p>
                  </a:txBody>
                  <a:tcPr marL="100408" marR="100408" marT="0" marB="0" anchor="ctr"/>
                </a:tc>
                <a:extLst>
                  <a:ext uri="{0D108BD9-81ED-4DB2-BD59-A6C34878D82A}">
                    <a16:rowId xmlns:a16="http://schemas.microsoft.com/office/drawing/2014/main" val="2666775463"/>
                  </a:ext>
                </a:extLst>
              </a:tr>
            </a:tbl>
          </a:graphicData>
        </a:graphic>
      </p:graphicFrame>
    </p:spTree>
    <p:extLst>
      <p:ext uri="{BB962C8B-B14F-4D97-AF65-F5344CB8AC3E}">
        <p14:creationId xmlns:p14="http://schemas.microsoft.com/office/powerpoint/2010/main" val="162372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C655-744A-4C3E-8937-D380409F6A6D}"/>
              </a:ext>
            </a:extLst>
          </p:cNvPr>
          <p:cNvSpPr>
            <a:spLocks noGrp="1"/>
          </p:cNvSpPr>
          <p:nvPr>
            <p:ph type="title"/>
          </p:nvPr>
        </p:nvSpPr>
        <p:spPr/>
        <p:txBody>
          <a:bodyPr>
            <a:normAutofit/>
          </a:bodyPr>
          <a:lstStyle/>
          <a:p>
            <a:r>
              <a:rPr lang="en-US" b="1" dirty="0"/>
              <a:t>Methods of Assessment of Learning Outcomes</a:t>
            </a:r>
            <a:endParaRPr lang="en-US" dirty="0"/>
          </a:p>
        </p:txBody>
      </p:sp>
      <p:sp>
        <p:nvSpPr>
          <p:cNvPr id="4" name="Content Placeholder 3">
            <a:extLst>
              <a:ext uri="{FF2B5EF4-FFF2-40B4-BE49-F238E27FC236}">
                <a16:creationId xmlns:a16="http://schemas.microsoft.com/office/drawing/2014/main" id="{0968B419-C8E4-4AE7-9C1A-ED9C57BD63EC}"/>
              </a:ext>
            </a:extLst>
          </p:cNvPr>
          <p:cNvSpPr>
            <a:spLocks noGrp="1"/>
          </p:cNvSpPr>
          <p:nvPr>
            <p:ph sz="half" idx="2"/>
          </p:nvPr>
        </p:nvSpPr>
        <p:spPr>
          <a:xfrm>
            <a:off x="6525403" y="2285999"/>
            <a:ext cx="4447786" cy="4128449"/>
          </a:xfrm>
        </p:spPr>
        <p:txBody>
          <a:bodyPr>
            <a:normAutofit/>
          </a:bodyPr>
          <a:lstStyle/>
          <a:p>
            <a:r>
              <a:rPr lang="en-US" sz="2400" dirty="0"/>
              <a:t>Assessment will be achieved through one or more activities, non-graded and graded, such as class discussion, board work, homework, examinations and other optional activities deemed appropriate by the instructor. Class grades will be assigned as shown to the left.</a:t>
            </a:r>
          </a:p>
        </p:txBody>
      </p:sp>
      <p:graphicFrame>
        <p:nvGraphicFramePr>
          <p:cNvPr id="8" name="Content Placeholder 7">
            <a:extLst>
              <a:ext uri="{FF2B5EF4-FFF2-40B4-BE49-F238E27FC236}">
                <a16:creationId xmlns:a16="http://schemas.microsoft.com/office/drawing/2014/main" id="{499E42DE-BB8E-4FBF-833A-FE81D38FA6A3}"/>
              </a:ext>
            </a:extLst>
          </p:cNvPr>
          <p:cNvGraphicFramePr>
            <a:graphicFrameLocks noGrp="1"/>
          </p:cNvGraphicFramePr>
          <p:nvPr>
            <p:ph sz="half" idx="1"/>
            <p:extLst>
              <p:ext uri="{D42A27DB-BD31-4B8C-83A1-F6EECF244321}">
                <p14:modId xmlns:p14="http://schemas.microsoft.com/office/powerpoint/2010/main" val="2641468733"/>
              </p:ext>
            </p:extLst>
          </p:nvPr>
        </p:nvGraphicFramePr>
        <p:xfrm>
          <a:off x="1078173" y="1965646"/>
          <a:ext cx="5022376" cy="3795386"/>
        </p:xfrm>
        <a:graphic>
          <a:graphicData uri="http://schemas.openxmlformats.org/drawingml/2006/table">
            <a:tbl>
              <a:tblPr firstRow="1" firstCol="1" bandRow="1">
                <a:tableStyleId>{5940675A-B579-460E-94D1-54222C63F5DA}</a:tableStyleId>
              </a:tblPr>
              <a:tblGrid>
                <a:gridCol w="2511188">
                  <a:extLst>
                    <a:ext uri="{9D8B030D-6E8A-4147-A177-3AD203B41FA5}">
                      <a16:colId xmlns:a16="http://schemas.microsoft.com/office/drawing/2014/main" val="2173857948"/>
                    </a:ext>
                  </a:extLst>
                </a:gridCol>
                <a:gridCol w="2511188">
                  <a:extLst>
                    <a:ext uri="{9D8B030D-6E8A-4147-A177-3AD203B41FA5}">
                      <a16:colId xmlns:a16="http://schemas.microsoft.com/office/drawing/2014/main" val="306749872"/>
                    </a:ext>
                  </a:extLst>
                </a:gridCol>
              </a:tblGrid>
              <a:tr h="808346">
                <a:tc>
                  <a:txBody>
                    <a:bodyPr/>
                    <a:lstStyle/>
                    <a:p>
                      <a:pPr marL="0" marR="0">
                        <a:spcBef>
                          <a:spcPts val="0"/>
                        </a:spcBef>
                        <a:spcAft>
                          <a:spcPts val="0"/>
                        </a:spcAft>
                      </a:pPr>
                      <a:r>
                        <a:rPr lang="en-US" sz="2800" dirty="0" err="1">
                          <a:effectLst/>
                        </a:rPr>
                        <a:t>WeBWorK</a:t>
                      </a:r>
                      <a:r>
                        <a:rPr lang="en-US" sz="2800" dirty="0">
                          <a:effectLst/>
                        </a:rPr>
                        <a:t> Homework Sets</a:t>
                      </a:r>
                      <a:endParaRPr lang="en-US" sz="2800" dirty="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tc>
                  <a:txBody>
                    <a:bodyPr/>
                    <a:lstStyle/>
                    <a:p>
                      <a:pPr marL="0" marR="0" algn="r">
                        <a:spcBef>
                          <a:spcPts val="0"/>
                        </a:spcBef>
                        <a:spcAft>
                          <a:spcPts val="0"/>
                        </a:spcAft>
                      </a:pPr>
                      <a:r>
                        <a:rPr lang="en-US" sz="4800" dirty="0">
                          <a:effectLst/>
                        </a:rPr>
                        <a:t>20%</a:t>
                      </a:r>
                      <a:endParaRPr lang="en-US" sz="4800" dirty="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extLst>
                  <a:ext uri="{0D108BD9-81ED-4DB2-BD59-A6C34878D82A}">
                    <a16:rowId xmlns:a16="http://schemas.microsoft.com/office/drawing/2014/main" val="981414656"/>
                  </a:ext>
                </a:extLst>
              </a:tr>
              <a:tr h="808346">
                <a:tc>
                  <a:txBody>
                    <a:bodyPr/>
                    <a:lstStyle/>
                    <a:p>
                      <a:pPr marL="0" marR="0">
                        <a:spcBef>
                          <a:spcPts val="0"/>
                        </a:spcBef>
                        <a:spcAft>
                          <a:spcPts val="0"/>
                        </a:spcAft>
                      </a:pPr>
                      <a:r>
                        <a:rPr lang="en-US" sz="2800">
                          <a:effectLst/>
                        </a:rPr>
                        <a:t>Four in-class Exams (15% each)</a:t>
                      </a:r>
                      <a:endParaRPr lang="en-US" sz="280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tc>
                  <a:txBody>
                    <a:bodyPr/>
                    <a:lstStyle/>
                    <a:p>
                      <a:pPr marL="0" marR="0" algn="r">
                        <a:spcBef>
                          <a:spcPts val="0"/>
                        </a:spcBef>
                        <a:spcAft>
                          <a:spcPts val="0"/>
                        </a:spcAft>
                      </a:pPr>
                      <a:r>
                        <a:rPr lang="en-US" sz="4800">
                          <a:effectLst/>
                        </a:rPr>
                        <a:t>60%</a:t>
                      </a:r>
                      <a:endParaRPr lang="en-US" sz="480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extLst>
                  <a:ext uri="{0D108BD9-81ED-4DB2-BD59-A6C34878D82A}">
                    <a16:rowId xmlns:a16="http://schemas.microsoft.com/office/drawing/2014/main" val="1260007463"/>
                  </a:ext>
                </a:extLst>
              </a:tr>
              <a:tr h="808346">
                <a:tc>
                  <a:txBody>
                    <a:bodyPr/>
                    <a:lstStyle/>
                    <a:p>
                      <a:pPr marL="0" marR="0">
                        <a:spcBef>
                          <a:spcPts val="0"/>
                        </a:spcBef>
                        <a:spcAft>
                          <a:spcPts val="0"/>
                        </a:spcAft>
                      </a:pPr>
                      <a:r>
                        <a:rPr lang="en-US" sz="2800">
                          <a:effectLst/>
                        </a:rPr>
                        <a:t>Comprehensive Final Exam </a:t>
                      </a:r>
                      <a:endParaRPr lang="en-US" sz="280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tc>
                  <a:txBody>
                    <a:bodyPr/>
                    <a:lstStyle/>
                    <a:p>
                      <a:pPr marL="0" marR="0" algn="r">
                        <a:spcBef>
                          <a:spcPts val="0"/>
                        </a:spcBef>
                        <a:spcAft>
                          <a:spcPts val="0"/>
                        </a:spcAft>
                      </a:pPr>
                      <a:r>
                        <a:rPr lang="en-US" sz="4800">
                          <a:effectLst/>
                        </a:rPr>
                        <a:t>20%</a:t>
                      </a:r>
                      <a:endParaRPr lang="en-US" sz="480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extLst>
                  <a:ext uri="{0D108BD9-81ED-4DB2-BD59-A6C34878D82A}">
                    <a16:rowId xmlns:a16="http://schemas.microsoft.com/office/drawing/2014/main" val="4229116602"/>
                  </a:ext>
                </a:extLst>
              </a:tr>
              <a:tr h="808346">
                <a:tc>
                  <a:txBody>
                    <a:bodyPr/>
                    <a:lstStyle/>
                    <a:p>
                      <a:pPr marL="0" marR="0">
                        <a:spcBef>
                          <a:spcPts val="0"/>
                        </a:spcBef>
                        <a:spcAft>
                          <a:spcPts val="0"/>
                        </a:spcAft>
                      </a:pPr>
                      <a:r>
                        <a:rPr lang="en-US" sz="4800" dirty="0">
                          <a:effectLst/>
                        </a:rPr>
                        <a:t>Total </a:t>
                      </a:r>
                      <a:endParaRPr lang="en-US" sz="4800" dirty="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tc>
                  <a:txBody>
                    <a:bodyPr/>
                    <a:lstStyle/>
                    <a:p>
                      <a:pPr marL="0" marR="0" algn="r">
                        <a:spcBef>
                          <a:spcPts val="0"/>
                        </a:spcBef>
                        <a:spcAft>
                          <a:spcPts val="0"/>
                        </a:spcAft>
                      </a:pPr>
                      <a:r>
                        <a:rPr lang="en-US" sz="4800" dirty="0">
                          <a:effectLst/>
                        </a:rPr>
                        <a:t>100%</a:t>
                      </a:r>
                      <a:endParaRPr lang="en-US" sz="4800" dirty="0">
                        <a:effectLst/>
                        <a:latin typeface="Times" panose="02020603050405020304" pitchFamily="18" charset="0"/>
                        <a:ea typeface="Times" panose="02020603050405020304" pitchFamily="18" charset="0"/>
                        <a:cs typeface="Times New Roman" panose="02020603050405020304" pitchFamily="18" charset="0"/>
                      </a:endParaRPr>
                    </a:p>
                  </a:txBody>
                  <a:tcPr marL="51380" marR="51380" marT="0" marB="0" anchor="ctr"/>
                </a:tc>
                <a:extLst>
                  <a:ext uri="{0D108BD9-81ED-4DB2-BD59-A6C34878D82A}">
                    <a16:rowId xmlns:a16="http://schemas.microsoft.com/office/drawing/2014/main" val="2018500473"/>
                  </a:ext>
                </a:extLst>
              </a:tr>
            </a:tbl>
          </a:graphicData>
        </a:graphic>
      </p:graphicFrame>
    </p:spTree>
    <p:extLst>
      <p:ext uri="{BB962C8B-B14F-4D97-AF65-F5344CB8AC3E}">
        <p14:creationId xmlns:p14="http://schemas.microsoft.com/office/powerpoint/2010/main" val="159290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976C52-C6D1-4022-A987-91F585A0455B}"/>
              </a:ext>
            </a:extLst>
          </p:cNvPr>
          <p:cNvSpPr>
            <a:spLocks noGrp="1"/>
          </p:cNvSpPr>
          <p:nvPr>
            <p:ph type="title"/>
          </p:nvPr>
        </p:nvSpPr>
        <p:spPr/>
        <p:txBody>
          <a:bodyPr>
            <a:normAutofit/>
          </a:bodyPr>
          <a:lstStyle/>
          <a:p>
            <a:r>
              <a:rPr lang="en-US" sz="8000" dirty="0"/>
              <a:t>Grading Scale</a:t>
            </a:r>
          </a:p>
        </p:txBody>
      </p:sp>
      <p:graphicFrame>
        <p:nvGraphicFramePr>
          <p:cNvPr id="8" name="Content Placeholder 7">
            <a:extLst>
              <a:ext uri="{FF2B5EF4-FFF2-40B4-BE49-F238E27FC236}">
                <a16:creationId xmlns:a16="http://schemas.microsoft.com/office/drawing/2014/main" id="{5FBE6C70-D49C-42BD-AA12-583E2A5A49E4}"/>
              </a:ext>
            </a:extLst>
          </p:cNvPr>
          <p:cNvGraphicFramePr>
            <a:graphicFrameLocks noGrp="1"/>
          </p:cNvGraphicFramePr>
          <p:nvPr>
            <p:ph sz="half" idx="1"/>
            <p:extLst>
              <p:ext uri="{D42A27DB-BD31-4B8C-83A1-F6EECF244321}">
                <p14:modId xmlns:p14="http://schemas.microsoft.com/office/powerpoint/2010/main" val="2827253219"/>
              </p:ext>
            </p:extLst>
          </p:nvPr>
        </p:nvGraphicFramePr>
        <p:xfrm>
          <a:off x="1371600" y="2286000"/>
          <a:ext cx="4447486" cy="3810000"/>
        </p:xfrm>
        <a:graphic>
          <a:graphicData uri="http://schemas.openxmlformats.org/drawingml/2006/table">
            <a:tbl>
              <a:tblPr firstRow="1" bandRow="1">
                <a:tableStyleId>{5940675A-B579-460E-94D1-54222C63F5DA}</a:tableStyleId>
              </a:tblPr>
              <a:tblGrid>
                <a:gridCol w="654258">
                  <a:extLst>
                    <a:ext uri="{9D8B030D-6E8A-4147-A177-3AD203B41FA5}">
                      <a16:colId xmlns:a16="http://schemas.microsoft.com/office/drawing/2014/main" val="2718462530"/>
                    </a:ext>
                  </a:extLst>
                </a:gridCol>
                <a:gridCol w="3793228">
                  <a:extLst>
                    <a:ext uri="{9D8B030D-6E8A-4147-A177-3AD203B41FA5}">
                      <a16:colId xmlns:a16="http://schemas.microsoft.com/office/drawing/2014/main" val="1139001624"/>
                    </a:ext>
                  </a:extLst>
                </a:gridCol>
              </a:tblGrid>
              <a:tr h="370840">
                <a:tc>
                  <a:txBody>
                    <a:bodyPr/>
                    <a:lstStyle/>
                    <a:p>
                      <a:pPr algn="ctr"/>
                      <a:r>
                        <a:rPr lang="en-US" sz="4400" dirty="0"/>
                        <a:t>A</a:t>
                      </a:r>
                    </a:p>
                  </a:txBody>
                  <a:tcPr marL="98506" marR="98506" anchor="ctr"/>
                </a:tc>
                <a:tc>
                  <a:txBody>
                    <a:bodyPr/>
                    <a:lstStyle/>
                    <a:p>
                      <a:pPr algn="ctr"/>
                      <a:r>
                        <a:rPr lang="en-US" sz="3600" dirty="0"/>
                        <a:t>90% and higher</a:t>
                      </a:r>
                    </a:p>
                  </a:txBody>
                  <a:tcPr marL="98506" marR="98506" anchor="ctr"/>
                </a:tc>
                <a:extLst>
                  <a:ext uri="{0D108BD9-81ED-4DB2-BD59-A6C34878D82A}">
                    <a16:rowId xmlns:a16="http://schemas.microsoft.com/office/drawing/2014/main" val="807698752"/>
                  </a:ext>
                </a:extLst>
              </a:tr>
              <a:tr h="370840">
                <a:tc>
                  <a:txBody>
                    <a:bodyPr/>
                    <a:lstStyle/>
                    <a:p>
                      <a:pPr algn="ctr"/>
                      <a:r>
                        <a:rPr lang="en-US" sz="4400" dirty="0"/>
                        <a:t>B</a:t>
                      </a:r>
                    </a:p>
                  </a:txBody>
                  <a:tcPr marL="98506" marR="98506" anchor="ctr"/>
                </a:tc>
                <a:tc>
                  <a:txBody>
                    <a:bodyPr/>
                    <a:lstStyle/>
                    <a:p>
                      <a:pPr algn="ctr"/>
                      <a:r>
                        <a:rPr lang="en-US" sz="3600" dirty="0"/>
                        <a:t>80% to 89%</a:t>
                      </a:r>
                    </a:p>
                  </a:txBody>
                  <a:tcPr marL="98506" marR="98506" anchor="ctr"/>
                </a:tc>
                <a:extLst>
                  <a:ext uri="{0D108BD9-81ED-4DB2-BD59-A6C34878D82A}">
                    <a16:rowId xmlns:a16="http://schemas.microsoft.com/office/drawing/2014/main" val="2948153005"/>
                  </a:ext>
                </a:extLst>
              </a:tr>
              <a:tr h="370840">
                <a:tc>
                  <a:txBody>
                    <a:bodyPr/>
                    <a:lstStyle/>
                    <a:p>
                      <a:pPr algn="ctr"/>
                      <a:r>
                        <a:rPr lang="en-US" sz="4400" dirty="0"/>
                        <a:t>C</a:t>
                      </a:r>
                    </a:p>
                  </a:txBody>
                  <a:tcPr marL="98506" marR="98506" anchor="ctr"/>
                </a:tc>
                <a:tc>
                  <a:txBody>
                    <a:bodyPr/>
                    <a:lstStyle/>
                    <a:p>
                      <a:pPr algn="ctr"/>
                      <a:r>
                        <a:rPr lang="en-US" sz="3600" dirty="0"/>
                        <a:t>70% to 79%</a:t>
                      </a:r>
                    </a:p>
                  </a:txBody>
                  <a:tcPr marL="98506" marR="98506" anchor="ctr"/>
                </a:tc>
                <a:extLst>
                  <a:ext uri="{0D108BD9-81ED-4DB2-BD59-A6C34878D82A}">
                    <a16:rowId xmlns:a16="http://schemas.microsoft.com/office/drawing/2014/main" val="2104326040"/>
                  </a:ext>
                </a:extLst>
              </a:tr>
              <a:tr h="370840">
                <a:tc>
                  <a:txBody>
                    <a:bodyPr/>
                    <a:lstStyle/>
                    <a:p>
                      <a:pPr algn="ctr"/>
                      <a:r>
                        <a:rPr lang="en-US" sz="4400" dirty="0"/>
                        <a:t>D</a:t>
                      </a:r>
                    </a:p>
                  </a:txBody>
                  <a:tcPr marL="98506" marR="98506" anchor="ctr"/>
                </a:tc>
                <a:tc>
                  <a:txBody>
                    <a:bodyPr/>
                    <a:lstStyle/>
                    <a:p>
                      <a:pPr algn="ctr"/>
                      <a:r>
                        <a:rPr lang="en-US" sz="3600" dirty="0"/>
                        <a:t>60% to 69%</a:t>
                      </a:r>
                    </a:p>
                  </a:txBody>
                  <a:tcPr marL="98506" marR="98506" anchor="ctr"/>
                </a:tc>
                <a:extLst>
                  <a:ext uri="{0D108BD9-81ED-4DB2-BD59-A6C34878D82A}">
                    <a16:rowId xmlns:a16="http://schemas.microsoft.com/office/drawing/2014/main" val="2981296703"/>
                  </a:ext>
                </a:extLst>
              </a:tr>
              <a:tr h="370840">
                <a:tc>
                  <a:txBody>
                    <a:bodyPr/>
                    <a:lstStyle/>
                    <a:p>
                      <a:pPr algn="ctr"/>
                      <a:r>
                        <a:rPr lang="en-US" sz="4400" dirty="0"/>
                        <a:t>F</a:t>
                      </a:r>
                    </a:p>
                  </a:txBody>
                  <a:tcPr marL="98506" marR="98506" anchor="ctr"/>
                </a:tc>
                <a:tc>
                  <a:txBody>
                    <a:bodyPr/>
                    <a:lstStyle/>
                    <a:p>
                      <a:pPr algn="ctr"/>
                      <a:r>
                        <a:rPr lang="en-US" sz="3600" dirty="0"/>
                        <a:t>59% and lower</a:t>
                      </a:r>
                    </a:p>
                  </a:txBody>
                  <a:tcPr marL="98506" marR="98506" anchor="ctr"/>
                </a:tc>
                <a:extLst>
                  <a:ext uri="{0D108BD9-81ED-4DB2-BD59-A6C34878D82A}">
                    <a16:rowId xmlns:a16="http://schemas.microsoft.com/office/drawing/2014/main" val="1149673122"/>
                  </a:ext>
                </a:extLst>
              </a:tr>
            </a:tbl>
          </a:graphicData>
        </a:graphic>
      </p:graphicFrame>
      <p:sp>
        <p:nvSpPr>
          <p:cNvPr id="9" name="Content Placeholder 8">
            <a:extLst>
              <a:ext uri="{FF2B5EF4-FFF2-40B4-BE49-F238E27FC236}">
                <a16:creationId xmlns:a16="http://schemas.microsoft.com/office/drawing/2014/main" id="{212ED2CC-61B6-4BCE-BAC4-4F5354982368}"/>
              </a:ext>
            </a:extLst>
          </p:cNvPr>
          <p:cNvSpPr>
            <a:spLocks noGrp="1"/>
          </p:cNvSpPr>
          <p:nvPr>
            <p:ph sz="half" idx="2"/>
          </p:nvPr>
        </p:nvSpPr>
        <p:spPr/>
        <p:txBody>
          <a:bodyPr>
            <a:normAutofit/>
          </a:bodyPr>
          <a:lstStyle/>
          <a:p>
            <a:r>
              <a:rPr lang="en-US" sz="3600" dirty="0"/>
              <a:t>These percentages will tentatively determine the letter grade assigned for the course.</a:t>
            </a:r>
          </a:p>
        </p:txBody>
      </p:sp>
    </p:spTree>
    <p:extLst>
      <p:ext uri="{BB962C8B-B14F-4D97-AF65-F5344CB8AC3E}">
        <p14:creationId xmlns:p14="http://schemas.microsoft.com/office/powerpoint/2010/main" val="228451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D1B-0879-451D-ABD1-ED87949EB34A}"/>
              </a:ext>
            </a:extLst>
          </p:cNvPr>
          <p:cNvSpPr>
            <a:spLocks noGrp="1"/>
          </p:cNvSpPr>
          <p:nvPr>
            <p:ph type="title"/>
          </p:nvPr>
        </p:nvSpPr>
        <p:spPr/>
        <p:txBody>
          <a:bodyPr>
            <a:normAutofit/>
          </a:bodyPr>
          <a:lstStyle/>
          <a:p>
            <a:r>
              <a:rPr lang="en-US" sz="8000" dirty="0"/>
              <a:t>Tentative Exam Dates</a:t>
            </a:r>
          </a:p>
        </p:txBody>
      </p:sp>
      <p:sp>
        <p:nvSpPr>
          <p:cNvPr id="3" name="Content Placeholder 2">
            <a:extLst>
              <a:ext uri="{FF2B5EF4-FFF2-40B4-BE49-F238E27FC236}">
                <a16:creationId xmlns:a16="http://schemas.microsoft.com/office/drawing/2014/main" id="{15651970-A93F-4C40-AC0F-26E4DF2D9FE9}"/>
              </a:ext>
            </a:extLst>
          </p:cNvPr>
          <p:cNvSpPr>
            <a:spLocks noGrp="1"/>
          </p:cNvSpPr>
          <p:nvPr>
            <p:ph idx="1"/>
          </p:nvPr>
        </p:nvSpPr>
        <p:spPr/>
        <p:txBody>
          <a:bodyPr vert="horz" lIns="91440" tIns="45720" rIns="91440" bIns="45720" rtlCol="0" anchor="t">
            <a:normAutofit/>
          </a:bodyPr>
          <a:lstStyle/>
          <a:p>
            <a:pPr marL="383540" indent="-383540"/>
            <a:r>
              <a:rPr lang="en-US" sz="3600" dirty="0"/>
              <a:t>February 13, 2018</a:t>
            </a:r>
          </a:p>
          <a:p>
            <a:pPr marL="383540" indent="-383540"/>
            <a:r>
              <a:rPr lang="en-US" sz="3600" dirty="0"/>
              <a:t>March 6, 2018</a:t>
            </a:r>
          </a:p>
          <a:p>
            <a:pPr marL="383540" indent="-383540"/>
            <a:r>
              <a:rPr lang="en-US" sz="3600" dirty="0"/>
              <a:t>April 10, 2018</a:t>
            </a:r>
          </a:p>
          <a:p>
            <a:pPr marL="383540" indent="-383540"/>
            <a:r>
              <a:rPr lang="en-US" sz="3600" dirty="0"/>
              <a:t>April 24, 2018</a:t>
            </a:r>
          </a:p>
        </p:txBody>
      </p:sp>
    </p:spTree>
    <p:extLst>
      <p:ext uri="{BB962C8B-B14F-4D97-AF65-F5344CB8AC3E}">
        <p14:creationId xmlns:p14="http://schemas.microsoft.com/office/powerpoint/2010/main" val="154845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AC85-B9CF-46B5-8715-BC44EF30441E}"/>
              </a:ext>
            </a:extLst>
          </p:cNvPr>
          <p:cNvSpPr>
            <a:spLocks noGrp="1"/>
          </p:cNvSpPr>
          <p:nvPr>
            <p:ph type="title"/>
          </p:nvPr>
        </p:nvSpPr>
        <p:spPr/>
        <p:txBody>
          <a:bodyPr>
            <a:normAutofit/>
          </a:bodyPr>
          <a:lstStyle/>
          <a:p>
            <a:r>
              <a:rPr lang="en-US" sz="7200" dirty="0"/>
              <a:t>Calculators on Exams</a:t>
            </a:r>
          </a:p>
        </p:txBody>
      </p:sp>
      <p:sp>
        <p:nvSpPr>
          <p:cNvPr id="4" name="Content Placeholder 3">
            <a:extLst>
              <a:ext uri="{FF2B5EF4-FFF2-40B4-BE49-F238E27FC236}">
                <a16:creationId xmlns:a16="http://schemas.microsoft.com/office/drawing/2014/main" id="{3B45FD0E-82D9-4F8F-BEB1-7F4FE2199C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281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AC85-B9CF-46B5-8715-BC44EF30441E}"/>
              </a:ext>
            </a:extLst>
          </p:cNvPr>
          <p:cNvSpPr>
            <a:spLocks noGrp="1"/>
          </p:cNvSpPr>
          <p:nvPr>
            <p:ph type="title"/>
          </p:nvPr>
        </p:nvSpPr>
        <p:spPr/>
        <p:txBody>
          <a:bodyPr>
            <a:normAutofit/>
          </a:bodyPr>
          <a:lstStyle/>
          <a:p>
            <a:r>
              <a:rPr lang="en-US" sz="7200" dirty="0"/>
              <a:t>Calculators on Exams</a:t>
            </a:r>
          </a:p>
        </p:txBody>
      </p:sp>
      <p:pic>
        <p:nvPicPr>
          <p:cNvPr id="5" name="Content Placeholder 4">
            <a:extLst>
              <a:ext uri="{FF2B5EF4-FFF2-40B4-BE49-F238E27FC236}">
                <a16:creationId xmlns:a16="http://schemas.microsoft.com/office/drawing/2014/main" id="{6AE5D2A4-E320-4D5A-A80D-F232341BE8E9}"/>
              </a:ext>
            </a:extLst>
          </p:cNvPr>
          <p:cNvPicPr>
            <a:picLocks noGrp="1" noChangeAspect="1"/>
          </p:cNvPicPr>
          <p:nvPr>
            <p:ph idx="1"/>
          </p:nvPr>
        </p:nvPicPr>
        <p:blipFill>
          <a:blip r:embed="rId2"/>
          <a:stretch>
            <a:fillRect/>
          </a:stretch>
        </p:blipFill>
        <p:spPr>
          <a:xfrm>
            <a:off x="1371600" y="2422727"/>
            <a:ext cx="3581400" cy="3581400"/>
          </a:xfrm>
        </p:spPr>
      </p:pic>
      <p:pic>
        <p:nvPicPr>
          <p:cNvPr id="7" name="Picture 6">
            <a:extLst>
              <a:ext uri="{FF2B5EF4-FFF2-40B4-BE49-F238E27FC236}">
                <a16:creationId xmlns:a16="http://schemas.microsoft.com/office/drawing/2014/main" id="{685EDE75-1C08-4C8A-9AAA-008A5A1492B4}"/>
              </a:ext>
            </a:extLst>
          </p:cNvPr>
          <p:cNvPicPr>
            <a:picLocks noChangeAspect="1"/>
          </p:cNvPicPr>
          <p:nvPr/>
        </p:nvPicPr>
        <p:blipFill>
          <a:blip r:embed="rId3"/>
          <a:stretch>
            <a:fillRect/>
          </a:stretch>
        </p:blipFill>
        <p:spPr>
          <a:xfrm>
            <a:off x="6291619" y="1933433"/>
            <a:ext cx="4559988" cy="4559988"/>
          </a:xfrm>
          <a:prstGeom prst="rect">
            <a:avLst/>
          </a:prstGeom>
        </p:spPr>
      </p:pic>
      <p:sp>
        <p:nvSpPr>
          <p:cNvPr id="9" name="&quot;Not Allowed&quot; Symbol 8">
            <a:extLst>
              <a:ext uri="{FF2B5EF4-FFF2-40B4-BE49-F238E27FC236}">
                <a16:creationId xmlns:a16="http://schemas.microsoft.com/office/drawing/2014/main" id="{233550C2-8717-4255-80E5-8E6212C65058}"/>
              </a:ext>
            </a:extLst>
          </p:cNvPr>
          <p:cNvSpPr/>
          <p:nvPr/>
        </p:nvSpPr>
        <p:spPr>
          <a:xfrm>
            <a:off x="6790170" y="2422727"/>
            <a:ext cx="3562885" cy="3562885"/>
          </a:xfrm>
          <a:prstGeom prst="noSmoking">
            <a:avLst/>
          </a:prstGeom>
          <a:solidFill>
            <a:srgbClr val="FF0000">
              <a:alpha val="6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quot;Not Allowed&quot; Symbol 9">
            <a:extLst>
              <a:ext uri="{FF2B5EF4-FFF2-40B4-BE49-F238E27FC236}">
                <a16:creationId xmlns:a16="http://schemas.microsoft.com/office/drawing/2014/main" id="{83EFC569-EF18-4889-8967-EC7AC6E3C983}"/>
              </a:ext>
            </a:extLst>
          </p:cNvPr>
          <p:cNvSpPr/>
          <p:nvPr/>
        </p:nvSpPr>
        <p:spPr>
          <a:xfrm>
            <a:off x="1369235" y="2422726"/>
            <a:ext cx="3562885" cy="3562885"/>
          </a:xfrm>
          <a:prstGeom prst="noSmoking">
            <a:avLst/>
          </a:prstGeom>
          <a:solidFill>
            <a:srgbClr val="FF0000">
              <a:alpha val="6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60854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262</TotalTime>
  <Words>1513</Words>
  <Application>Microsoft Office PowerPoint</Application>
  <PresentationFormat>Widescreen</PresentationFormat>
  <Paragraphs>116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Crop</vt:lpstr>
      <vt:lpstr>MATH 1550 </vt:lpstr>
      <vt:lpstr>Who I Am and How to Contact Me</vt:lpstr>
      <vt:lpstr>Course Textbook</vt:lpstr>
      <vt:lpstr>Course Outline</vt:lpstr>
      <vt:lpstr>Methods of Assessment of Learning Outcomes</vt:lpstr>
      <vt:lpstr>Grading Scale</vt:lpstr>
      <vt:lpstr>Tentative Exam Dates</vt:lpstr>
      <vt:lpstr>Calculators on Exams</vt:lpstr>
      <vt:lpstr>Calculators on Exams</vt:lpstr>
      <vt:lpstr>Notes on Exams</vt:lpstr>
      <vt:lpstr>WeBWorK</vt:lpstr>
      <vt:lpstr>Final Exam</vt:lpstr>
      <vt:lpstr>Make-Ups</vt:lpstr>
      <vt:lpstr>Class Attendance</vt:lpstr>
      <vt:lpstr>Campus Resources</vt:lpstr>
      <vt:lpstr>Important Dates</vt:lpstr>
      <vt:lpstr>Civility in the Classroom</vt:lpstr>
      <vt:lpstr>Texas Tech O.P.s and Procedures</vt:lpstr>
      <vt:lpstr>Texas Tech O.P.s and Procedures</vt:lpstr>
      <vt:lpstr>Texas Tech O.P.s and Procedures</vt:lpstr>
      <vt:lpstr>Questions?</vt:lpstr>
      <vt:lpstr>About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1550 </dc:title>
  <dc:creator>Casey Brito</dc:creator>
  <cp:lastModifiedBy>Casey Brito</cp:lastModifiedBy>
  <cp:revision>50</cp:revision>
  <dcterms:created xsi:type="dcterms:W3CDTF">2017-08-26T02:56:09Z</dcterms:created>
  <dcterms:modified xsi:type="dcterms:W3CDTF">2018-01-18T09:19:04Z</dcterms:modified>
</cp:coreProperties>
</file>